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54" r:id="rId1"/>
  </p:sldMasterIdLst>
  <p:notesMasterIdLst>
    <p:notesMasterId r:id="rId8"/>
  </p:notesMasterIdLst>
  <p:handoutMasterIdLst>
    <p:handoutMasterId r:id="rId9"/>
  </p:handoutMasterIdLst>
  <p:sldIdLst>
    <p:sldId id="1249" r:id="rId2"/>
    <p:sldId id="1247" r:id="rId3"/>
    <p:sldId id="1245" r:id="rId4"/>
    <p:sldId id="1246" r:id="rId5"/>
    <p:sldId id="1244" r:id="rId6"/>
    <p:sldId id="1248" r:id="rId7"/>
  </p:sldIdLst>
  <p:sldSz cx="9904413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FFCC"/>
    <a:srgbClr val="4F81BD"/>
    <a:srgbClr val="CDFDAD"/>
    <a:srgbClr val="FFCC00"/>
    <a:srgbClr val="FDEADA"/>
    <a:srgbClr val="FFCCFF"/>
    <a:srgbClr val="CCECFF"/>
    <a:srgbClr val="0072C8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77" autoAdjust="0"/>
    <p:restoredTop sz="86900" autoAdjust="0"/>
  </p:normalViewPr>
  <p:slideViewPr>
    <p:cSldViewPr>
      <p:cViewPr varScale="1">
        <p:scale>
          <a:sx n="65" d="100"/>
          <a:sy n="65" d="100"/>
        </p:scale>
        <p:origin x="1356" y="44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958" y="-90"/>
      </p:cViewPr>
      <p:guideLst>
        <p:guide orient="horz" pos="3107"/>
        <p:guide pos="2122"/>
      </p:guideLst>
    </p:cSldViewPr>
  </p:notesViewPr>
  <p:gridSpacing cx="180000" cy="18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6" y="7"/>
            <a:ext cx="2919413" cy="495300"/>
          </a:xfrm>
          <a:prstGeom prst="rect">
            <a:avLst/>
          </a:prstGeom>
        </p:spPr>
        <p:txBody>
          <a:bodyPr vert="horz" lIns="91411" tIns="45705" rIns="91411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7"/>
            <a:ext cx="2919412" cy="495300"/>
          </a:xfrm>
          <a:prstGeom prst="rect">
            <a:avLst/>
          </a:prstGeom>
        </p:spPr>
        <p:txBody>
          <a:bodyPr vert="horz" lIns="91411" tIns="45705" rIns="91411" bIns="45705" rtlCol="0"/>
          <a:lstStyle>
            <a:lvl1pPr algn="r">
              <a:defRPr sz="1200"/>
            </a:lvl1pPr>
          </a:lstStyle>
          <a:p>
            <a:fld id="{EF230778-F8EB-4D0E-80DB-AB92815518F3}" type="datetimeFigureOut">
              <a:rPr kumimoji="1" lang="ja-JP" altLang="en-US" smtClean="0"/>
              <a:t>2023/10/19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6" y="9371013"/>
            <a:ext cx="2919413" cy="495300"/>
          </a:xfrm>
          <a:prstGeom prst="rect">
            <a:avLst/>
          </a:prstGeom>
        </p:spPr>
        <p:txBody>
          <a:bodyPr vert="horz" lIns="91411" tIns="45705" rIns="91411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11" tIns="45705" rIns="91411" bIns="45705" rtlCol="0" anchor="b"/>
          <a:lstStyle>
            <a:lvl1pPr algn="r">
              <a:defRPr sz="1200"/>
            </a:lvl1pPr>
          </a:lstStyle>
          <a:p>
            <a:fld id="{F042DCCD-C01A-4404-89A1-5DC67AE16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90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71" y="55"/>
            <a:ext cx="2919413" cy="493395"/>
          </a:xfrm>
          <a:prstGeom prst="rect">
            <a:avLst/>
          </a:prstGeom>
        </p:spPr>
        <p:txBody>
          <a:bodyPr vert="horz" lIns="91216" tIns="45608" rIns="91216" bIns="456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55"/>
            <a:ext cx="2919412" cy="493395"/>
          </a:xfrm>
          <a:prstGeom prst="rect">
            <a:avLst/>
          </a:prstGeom>
        </p:spPr>
        <p:txBody>
          <a:bodyPr vert="horz" lIns="91216" tIns="45608" rIns="91216" bIns="45608" rtlCol="0"/>
          <a:lstStyle>
            <a:lvl1pPr algn="r">
              <a:defRPr sz="1200"/>
            </a:lvl1pPr>
          </a:lstStyle>
          <a:p>
            <a:fld id="{AAE07FDA-E601-4B6A-9045-A11D0B967ADB}" type="datetimeFigureOut">
              <a:rPr kumimoji="1" lang="ja-JP" altLang="en-US" smtClean="0"/>
              <a:pPr/>
              <a:t>2023/10/19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41363"/>
            <a:ext cx="534193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16" tIns="45608" rIns="91216" bIns="45608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36" y="4686473"/>
            <a:ext cx="5389562" cy="4440554"/>
          </a:xfrm>
          <a:prstGeom prst="rect">
            <a:avLst/>
          </a:prstGeom>
        </p:spPr>
        <p:txBody>
          <a:bodyPr vert="horz" lIns="91216" tIns="45608" rIns="91216" bIns="45608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71" y="9371332"/>
            <a:ext cx="2919413" cy="493394"/>
          </a:xfrm>
          <a:prstGeom prst="rect">
            <a:avLst/>
          </a:prstGeom>
        </p:spPr>
        <p:txBody>
          <a:bodyPr vert="horz" lIns="91216" tIns="45608" rIns="91216" bIns="456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332"/>
            <a:ext cx="2919412" cy="493394"/>
          </a:xfrm>
          <a:prstGeom prst="rect">
            <a:avLst/>
          </a:prstGeom>
        </p:spPr>
        <p:txBody>
          <a:bodyPr vert="horz" lIns="91216" tIns="45608" rIns="91216" bIns="45608" rtlCol="0" anchor="b"/>
          <a:lstStyle>
            <a:lvl1pPr algn="r">
              <a:defRPr sz="1200"/>
            </a:lvl1pPr>
          </a:lstStyle>
          <a:p>
            <a:fld id="{537D80E1-3EA9-4E42-9859-88EBA33CFE1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060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研修とのつながりは？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7D80E1-3EA9-4E42-9859-88EBA33CFE1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831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879" y="2130574"/>
            <a:ext cx="8418751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710" y="3886200"/>
            <a:ext cx="69330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FA99-6353-4711-9CA3-CC5FFA8AA3E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23840-324D-4CA6-AF66-3D45C408D3C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450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FA99-6353-4711-9CA3-CC5FFA8AA3E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23840-324D-4CA6-AF66-3D45C408D3C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088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79091" y="274643"/>
            <a:ext cx="2412482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6489" y="274643"/>
            <a:ext cx="7077528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FA99-6353-4711-9CA3-CC5FFA8AA3E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23840-324D-4CA6-AF66-3D45C408D3C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474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FA99-6353-4711-9CA3-CC5FFA8AA3E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23840-324D-4CA6-AF66-3D45C408D3C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056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426" y="4407027"/>
            <a:ext cx="84187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426" y="2906741"/>
            <a:ext cx="84187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FA99-6353-4711-9CA3-CC5FFA8AA3E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23840-324D-4CA6-AF66-3D45C408D3C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870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6489" y="1600234"/>
            <a:ext cx="474414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45761" y="1600234"/>
            <a:ext cx="474586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FA99-6353-4711-9CA3-CC5FFA8AA3E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23840-324D-4CA6-AF66-3D45C408D3C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853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221" y="274638"/>
            <a:ext cx="8913972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271" y="1535113"/>
            <a:ext cx="437616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271" y="2174897"/>
            <a:ext cx="437616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1307" y="1535113"/>
            <a:ext cx="43778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1307" y="2174897"/>
            <a:ext cx="43778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FA99-6353-4711-9CA3-CC5FFA8AA3E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23840-324D-4CA6-AF66-3D45C408D3C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712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FA99-6353-4711-9CA3-CC5FFA8AA3E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23840-324D-4CA6-AF66-3D45C408D3C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728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FA99-6353-4711-9CA3-CC5FFA8AA3E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23840-324D-4CA6-AF66-3D45C408D3C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1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221" y="273050"/>
            <a:ext cx="32584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396" y="273082"/>
            <a:ext cx="55368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221" y="1435131"/>
            <a:ext cx="32584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FA99-6353-4711-9CA3-CC5FFA8AA3E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23840-324D-4CA6-AF66-3D45C408D3C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360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334" y="4800622"/>
            <a:ext cx="59426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334" y="612797"/>
            <a:ext cx="59426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334" y="5367338"/>
            <a:ext cx="59426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FA99-6353-4711-9CA3-CC5FFA8AA3E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23840-324D-4CA6-AF66-3D45C408D3C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37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221" y="274638"/>
            <a:ext cx="89139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221" y="1600234"/>
            <a:ext cx="89139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220" y="6356477"/>
            <a:ext cx="23110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4FA99-6353-4711-9CA3-CC5FFA8AA3E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2023/10/19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056" y="6356477"/>
            <a:ext cx="31363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8163" y="6356477"/>
            <a:ext cx="23110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23840-324D-4CA6-AF66-3D45C408D3C1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5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楕円 7">
            <a:extLst>
              <a:ext uri="{FF2B5EF4-FFF2-40B4-BE49-F238E27FC236}">
                <a16:creationId xmlns:a16="http://schemas.microsoft.com/office/drawing/2014/main" id="{672ABEB1-2981-40D9-A398-9565B2F3D4DA}"/>
              </a:ext>
            </a:extLst>
          </p:cNvPr>
          <p:cNvSpPr/>
          <p:nvPr/>
        </p:nvSpPr>
        <p:spPr>
          <a:xfrm>
            <a:off x="3635644" y="2106238"/>
            <a:ext cx="2520000" cy="2356098"/>
          </a:xfrm>
          <a:prstGeom prst="ellipse">
            <a:avLst/>
          </a:prstGeom>
          <a:solidFill>
            <a:srgbClr val="FFFFCC"/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33F0C23-F990-4815-89B0-8BF3D3BA64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875" y="2863972"/>
            <a:ext cx="1185000" cy="911374"/>
          </a:xfrm>
          <a:prstGeom prst="ellipse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BCA77CA4-3328-4BDF-B3C9-C73EEBF5F0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7264" y="2484311"/>
            <a:ext cx="574923" cy="57492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BCACB09-48E5-4B42-9454-2B2E6715BD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3335" y="2631249"/>
            <a:ext cx="716315" cy="626252"/>
          </a:xfrm>
          <a:prstGeom prst="rect">
            <a:avLst/>
          </a:prstGeom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0EE9C6A7-B459-4BE3-8741-5EDCE4EFA6C0}"/>
              </a:ext>
            </a:extLst>
          </p:cNvPr>
          <p:cNvSpPr/>
          <p:nvPr/>
        </p:nvSpPr>
        <p:spPr>
          <a:xfrm>
            <a:off x="2451916" y="1150476"/>
            <a:ext cx="4860000" cy="4459023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09625D8-2CFB-40D3-8595-CFF8E78F6993}"/>
              </a:ext>
            </a:extLst>
          </p:cNvPr>
          <p:cNvCxnSpPr>
            <a:cxnSpLocks/>
            <a:stCxn id="19" idx="0"/>
            <a:endCxn id="8" idx="0"/>
          </p:cNvCxnSpPr>
          <p:nvPr/>
        </p:nvCxnSpPr>
        <p:spPr>
          <a:xfrm>
            <a:off x="4895644" y="143523"/>
            <a:ext cx="0" cy="1962715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A0195E1-199F-4975-AB0C-B62BC33DC259}"/>
              </a:ext>
            </a:extLst>
          </p:cNvPr>
          <p:cNvCxnSpPr>
            <a:cxnSpLocks/>
            <a:stCxn id="8" idx="3"/>
            <a:endCxn id="19" idx="3"/>
          </p:cNvCxnSpPr>
          <p:nvPr/>
        </p:nvCxnSpPr>
        <p:spPr>
          <a:xfrm flipH="1">
            <a:off x="2350060" y="4117293"/>
            <a:ext cx="1654629" cy="1564938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DA28764-7106-4C4A-B0C4-93E325063CC1}"/>
              </a:ext>
            </a:extLst>
          </p:cNvPr>
          <p:cNvCxnSpPr>
            <a:cxnSpLocks/>
            <a:stCxn id="8" idx="5"/>
            <a:endCxn id="19" idx="5"/>
          </p:cNvCxnSpPr>
          <p:nvPr/>
        </p:nvCxnSpPr>
        <p:spPr>
          <a:xfrm>
            <a:off x="5786599" y="4117293"/>
            <a:ext cx="1654629" cy="1564938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650244B-3F24-472D-BAD2-CDCF27A84D62}"/>
              </a:ext>
            </a:extLst>
          </p:cNvPr>
          <p:cNvSpPr txBox="1"/>
          <p:nvPr/>
        </p:nvSpPr>
        <p:spPr>
          <a:xfrm>
            <a:off x="2556316" y="2580995"/>
            <a:ext cx="11840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保育者の自己効力感の向上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CD177F1-0E0B-49B5-A6BF-A7CA3FB3EDA7}"/>
              </a:ext>
            </a:extLst>
          </p:cNvPr>
          <p:cNvSpPr txBox="1"/>
          <p:nvPr/>
        </p:nvSpPr>
        <p:spPr>
          <a:xfrm>
            <a:off x="3977482" y="4730627"/>
            <a:ext cx="23669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特別支援教育の充実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DAA09A8-FD3A-455C-AF84-FD738B41674C}"/>
              </a:ext>
            </a:extLst>
          </p:cNvPr>
          <p:cNvSpPr txBox="1"/>
          <p:nvPr/>
        </p:nvSpPr>
        <p:spPr>
          <a:xfrm>
            <a:off x="6191894" y="2444265"/>
            <a:ext cx="100492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乳幼児の非認知能力や自己肯定感の向上</a:t>
            </a: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EF7E53AF-A32B-471F-8417-0ED08AB8A3E7}"/>
              </a:ext>
            </a:extLst>
          </p:cNvPr>
          <p:cNvSpPr/>
          <p:nvPr/>
        </p:nvSpPr>
        <p:spPr>
          <a:xfrm>
            <a:off x="1295644" y="143523"/>
            <a:ext cx="7200000" cy="6489000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877F687-1E20-410D-860A-F52377876391}"/>
              </a:ext>
            </a:extLst>
          </p:cNvPr>
          <p:cNvSpPr txBox="1"/>
          <p:nvPr/>
        </p:nvSpPr>
        <p:spPr>
          <a:xfrm>
            <a:off x="3917493" y="3718349"/>
            <a:ext cx="19646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心身ともに満たされ豊かに生きていく子ども</a:t>
            </a:r>
            <a:endParaRPr lang="en-US" altLang="ja-JP" sz="14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 algn="ctr"/>
            <a:r>
              <a:rPr lang="ja-JP" altLang="en-US" sz="11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（</a:t>
            </a:r>
            <a:r>
              <a:rPr lang="en-US" altLang="ja-JP" sz="11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OECD</a:t>
            </a:r>
            <a:r>
              <a:rPr lang="ja-JP" altLang="en-US" sz="1100" b="1" dirty="0" err="1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、</a:t>
            </a:r>
            <a:r>
              <a:rPr lang="en-US" altLang="ja-JP" sz="11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2015</a:t>
            </a:r>
            <a:r>
              <a:rPr lang="ja-JP" altLang="en-US" sz="11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）</a:t>
            </a:r>
            <a:endParaRPr lang="ja-JP" altLang="en-US" sz="14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3347805-E5AE-42AE-9523-28F653AEB9E6}"/>
              </a:ext>
            </a:extLst>
          </p:cNvPr>
          <p:cNvSpPr txBox="1"/>
          <p:nvPr/>
        </p:nvSpPr>
        <p:spPr>
          <a:xfrm>
            <a:off x="5013118" y="467631"/>
            <a:ext cx="16825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保育者・小学校教諭向け専門的スキル向上研修実施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99D4191-179A-4195-99B4-D355E83E03F0}"/>
              </a:ext>
            </a:extLst>
          </p:cNvPr>
          <p:cNvSpPr txBox="1"/>
          <p:nvPr/>
        </p:nvSpPr>
        <p:spPr>
          <a:xfrm>
            <a:off x="6870988" y="1217537"/>
            <a:ext cx="11404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保幼小のなめらかな接続をめざした調査研究実施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6E19999-FFB8-42FC-B2F4-8975E79D80D8}"/>
              </a:ext>
            </a:extLst>
          </p:cNvPr>
          <p:cNvSpPr txBox="1"/>
          <p:nvPr/>
        </p:nvSpPr>
        <p:spPr>
          <a:xfrm>
            <a:off x="7255107" y="2813345"/>
            <a:ext cx="1342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保護者向けセミナー実施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F8A33B3-B63C-45D7-BF7C-85C6616ABF2A}"/>
              </a:ext>
            </a:extLst>
          </p:cNvPr>
          <p:cNvSpPr txBox="1"/>
          <p:nvPr/>
        </p:nvSpPr>
        <p:spPr>
          <a:xfrm>
            <a:off x="7254897" y="3520943"/>
            <a:ext cx="108110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人づくり財団との乳幼児向け教育・保育プログラム共同開発・実施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2890747-AC43-43EA-82DA-E3A9FFDD4354}"/>
              </a:ext>
            </a:extLst>
          </p:cNvPr>
          <p:cNvSpPr txBox="1"/>
          <p:nvPr/>
        </p:nvSpPr>
        <p:spPr>
          <a:xfrm>
            <a:off x="5160961" y="5609499"/>
            <a:ext cx="16825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特別な配慮を必要とする子どもへの支援に関する専門研修実施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D2260F0-A72C-429D-857C-019B88BFF690}"/>
              </a:ext>
            </a:extLst>
          </p:cNvPr>
          <p:cNvSpPr txBox="1"/>
          <p:nvPr/>
        </p:nvSpPr>
        <p:spPr>
          <a:xfrm>
            <a:off x="2962422" y="5556901"/>
            <a:ext cx="16825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アドバイザー等の訪問による保育者の専門性向上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4A49A81-5C77-465E-8A58-050D6886153A}"/>
              </a:ext>
            </a:extLst>
          </p:cNvPr>
          <p:cNvSpPr txBox="1"/>
          <p:nvPr/>
        </p:nvSpPr>
        <p:spPr>
          <a:xfrm>
            <a:off x="1430511" y="2838884"/>
            <a:ext cx="119129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職責やライフステージに応じたキャリアアップ研修実施、園内研修支援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CC5BAB9-E27B-4576-BAA5-30E543807289}"/>
              </a:ext>
            </a:extLst>
          </p:cNvPr>
          <p:cNvSpPr txBox="1"/>
          <p:nvPr/>
        </p:nvSpPr>
        <p:spPr>
          <a:xfrm>
            <a:off x="1799498" y="1748040"/>
            <a:ext cx="1143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分野別専門研修実施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C770F93-AB7B-4BFB-B8DD-C9DFB050C406}"/>
              </a:ext>
            </a:extLst>
          </p:cNvPr>
          <p:cNvSpPr txBox="1"/>
          <p:nvPr/>
        </p:nvSpPr>
        <p:spPr>
          <a:xfrm>
            <a:off x="2674960" y="750063"/>
            <a:ext cx="1682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他園保育者との交流促進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7F1254D-35E1-423E-8E3E-3747B8198B4A}"/>
              </a:ext>
            </a:extLst>
          </p:cNvPr>
          <p:cNvSpPr txBox="1"/>
          <p:nvPr/>
        </p:nvSpPr>
        <p:spPr>
          <a:xfrm>
            <a:off x="7071227" y="6054202"/>
            <a:ext cx="2612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誰ひとり取り残さない保育を実現したい！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77EA57E-434B-41DD-A7DE-D1FC73F6CC86}"/>
              </a:ext>
            </a:extLst>
          </p:cNvPr>
          <p:cNvSpPr txBox="1"/>
          <p:nvPr/>
        </p:nvSpPr>
        <p:spPr>
          <a:xfrm>
            <a:off x="52651" y="5699509"/>
            <a:ext cx="2663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保育者としての</a:t>
            </a:r>
            <a:r>
              <a:rPr kumimoji="1" lang="ja-JP" altLang="en-US" b="1" dirty="0">
                <a:solidFill>
                  <a:srgbClr val="FF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自分の得意分野を活かして園内研修の活性化に貢献しよう！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E2CC44E-95B5-4E90-A15C-8873EC9D4984}"/>
              </a:ext>
            </a:extLst>
          </p:cNvPr>
          <p:cNvSpPr txBox="1"/>
          <p:nvPr/>
        </p:nvSpPr>
        <p:spPr>
          <a:xfrm>
            <a:off x="58741" y="1601150"/>
            <a:ext cx="14309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学んだことを明日からの保育に役立てよう！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05F53D1-845B-493E-A986-C3E833B63B6B}"/>
              </a:ext>
            </a:extLst>
          </p:cNvPr>
          <p:cNvSpPr txBox="1"/>
          <p:nvPr/>
        </p:nvSpPr>
        <p:spPr>
          <a:xfrm>
            <a:off x="5180" y="574294"/>
            <a:ext cx="2761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自分の保育について多面的に省察しよう！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3FE2A5A-1A60-49B2-B80E-3BD1885C0DCC}"/>
              </a:ext>
            </a:extLst>
          </p:cNvPr>
          <p:cNvSpPr txBox="1"/>
          <p:nvPr/>
        </p:nvSpPr>
        <p:spPr>
          <a:xfrm>
            <a:off x="8303152" y="1634529"/>
            <a:ext cx="1696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自分の保育・教育を振り返ろう！</a:t>
            </a: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B567E738-321D-4FDC-A40B-6B36AC4E02C5}"/>
              </a:ext>
            </a:extLst>
          </p:cNvPr>
          <p:cNvSpPr/>
          <p:nvPr/>
        </p:nvSpPr>
        <p:spPr>
          <a:xfrm>
            <a:off x="4484283" y="2216020"/>
            <a:ext cx="836282" cy="272917"/>
          </a:xfrm>
          <a:prstGeom prst="roundRect">
            <a:avLst/>
          </a:prstGeom>
          <a:solidFill>
            <a:srgbClr val="CC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園・所</a:t>
            </a: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A74C27FD-F1DF-4149-B07A-BFD22A3E6A49}"/>
              </a:ext>
            </a:extLst>
          </p:cNvPr>
          <p:cNvSpPr/>
          <p:nvPr/>
        </p:nvSpPr>
        <p:spPr>
          <a:xfrm>
            <a:off x="4415570" y="1150476"/>
            <a:ext cx="951167" cy="35533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重点</a:t>
            </a: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A73329E4-9AD0-44E3-9723-551FC83C6CA1}"/>
              </a:ext>
            </a:extLst>
          </p:cNvPr>
          <p:cNvSpPr/>
          <p:nvPr/>
        </p:nvSpPr>
        <p:spPr>
          <a:xfrm>
            <a:off x="4424220" y="120971"/>
            <a:ext cx="951167" cy="355336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取組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A82C611-280E-4BB2-8304-964CF298349F}"/>
              </a:ext>
            </a:extLst>
          </p:cNvPr>
          <p:cNvSpPr txBox="1"/>
          <p:nvPr/>
        </p:nvSpPr>
        <p:spPr>
          <a:xfrm>
            <a:off x="8409080" y="3074955"/>
            <a:ext cx="16647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子どものために必要な大人</a:t>
            </a:r>
            <a:r>
              <a:rPr lang="ja-JP" altLang="en-US" b="1" dirty="0">
                <a:solidFill>
                  <a:srgbClr val="FF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のつながりを考えよう！</a:t>
            </a:r>
            <a:endParaRPr kumimoji="1" lang="ja-JP" altLang="en-US" b="1" dirty="0">
              <a:solidFill>
                <a:srgbClr val="FF000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FF30516-9DC5-4467-95C7-F1C51D43E370}"/>
              </a:ext>
            </a:extLst>
          </p:cNvPr>
          <p:cNvSpPr txBox="1"/>
          <p:nvPr/>
        </p:nvSpPr>
        <p:spPr>
          <a:xfrm>
            <a:off x="5180" y="3395673"/>
            <a:ext cx="14309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今の自分に求められる職能を伸ばしたい！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EBE07E2-7170-4296-9633-9EDC74DA25FE}"/>
              </a:ext>
            </a:extLst>
          </p:cNvPr>
          <p:cNvSpPr txBox="1"/>
          <p:nvPr/>
        </p:nvSpPr>
        <p:spPr>
          <a:xfrm>
            <a:off x="7301993" y="86195"/>
            <a:ext cx="250477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保育者の思いや願い</a:t>
            </a:r>
            <a:endParaRPr lang="en-US" altLang="ja-JP" b="1" dirty="0">
              <a:solidFill>
                <a:srgbClr val="FF000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 algn="ctr"/>
            <a:r>
              <a:rPr kumimoji="1" lang="ja-JP" altLang="en-US" b="1" dirty="0">
                <a:solidFill>
                  <a:srgbClr val="FF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（行動指標）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146A9AF-3FFA-4B8C-9EB3-F891B082D87F}"/>
              </a:ext>
            </a:extLst>
          </p:cNvPr>
          <p:cNvSpPr txBox="1"/>
          <p:nvPr/>
        </p:nvSpPr>
        <p:spPr>
          <a:xfrm>
            <a:off x="-66016" y="0"/>
            <a:ext cx="4070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b="1" u="sng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乳幼児の育ちと学びプロジェクト</a:t>
            </a:r>
            <a:endParaRPr lang="en-US" altLang="ja-JP" sz="2000" b="1" u="sng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6E354B6-14CC-496D-A3CE-795F1F622FBD}"/>
              </a:ext>
            </a:extLst>
          </p:cNvPr>
          <p:cNvSpPr txBox="1"/>
          <p:nvPr/>
        </p:nvSpPr>
        <p:spPr>
          <a:xfrm>
            <a:off x="4365309" y="2510581"/>
            <a:ext cx="118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環境・経験</a:t>
            </a:r>
            <a:endParaRPr lang="en-US" altLang="ja-JP" sz="14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889BA66-BEC3-4AAA-AE2B-A3991456B2DC}"/>
              </a:ext>
            </a:extLst>
          </p:cNvPr>
          <p:cNvSpPr txBox="1"/>
          <p:nvPr/>
        </p:nvSpPr>
        <p:spPr>
          <a:xfrm>
            <a:off x="7703478" y="773433"/>
            <a:ext cx="2208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子どもを見取る力を高めたい</a:t>
            </a:r>
            <a:r>
              <a:rPr kumimoji="1" lang="ja-JP" altLang="en-US" b="1" dirty="0">
                <a:solidFill>
                  <a:srgbClr val="FF0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966277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C391835-3148-431C-B964-E2B7B2D7F93C}"/>
              </a:ext>
            </a:extLst>
          </p:cNvPr>
          <p:cNvSpPr txBox="1"/>
          <p:nvPr/>
        </p:nvSpPr>
        <p:spPr>
          <a:xfrm>
            <a:off x="-1" y="224706"/>
            <a:ext cx="9904413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保育の質とは？</a:t>
            </a:r>
            <a:endParaRPr lang="en-US" altLang="ja-JP" sz="32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E6F934-2E40-42B0-8115-EE014FC27693}"/>
              </a:ext>
            </a:extLst>
          </p:cNvPr>
          <p:cNvSpPr txBox="1"/>
          <p:nvPr/>
        </p:nvSpPr>
        <p:spPr>
          <a:xfrm>
            <a:off x="0" y="1269000"/>
            <a:ext cx="990441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□ 相対的・多元的なものとしての保育の質</a:t>
            </a:r>
            <a:endParaRPr lang="en-US" altLang="ja-JP" sz="32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endParaRPr lang="en-US" altLang="ja-JP" sz="32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32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・社会・文化における保育の機能や方向性の捉え方</a:t>
            </a:r>
            <a:endParaRPr lang="en-US" altLang="ja-JP" sz="32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32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や価値づけに依存する相対的・多元的なもの</a:t>
            </a:r>
            <a:endParaRPr lang="en-US" altLang="ja-JP" sz="32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32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・一元的に定義することができない</a:t>
            </a:r>
            <a:endParaRPr lang="en-US" altLang="ja-JP" sz="32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 algn="ctr"/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（秋田・箕輪・高櫻、</a:t>
            </a:r>
            <a:r>
              <a:rPr lang="en-US" altLang="ja-JP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2007</a:t>
            </a:r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；秋田・佐川、</a:t>
            </a:r>
            <a:r>
              <a:rPr lang="en-US" altLang="ja-JP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2011</a:t>
            </a:r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；</a:t>
            </a:r>
            <a:r>
              <a:rPr lang="en-US" altLang="ja-JP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Dahlberg</a:t>
            </a:r>
            <a:r>
              <a:rPr lang="ja-JP" altLang="en-US" sz="1400" b="1" dirty="0" err="1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、</a:t>
            </a:r>
            <a:r>
              <a:rPr lang="en-US" altLang="ja-JP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Moss</a:t>
            </a:r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＆</a:t>
            </a:r>
            <a:r>
              <a:rPr lang="en-US" altLang="ja-JP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Pence</a:t>
            </a:r>
            <a:r>
              <a:rPr lang="ja-JP" altLang="en-US" sz="1400" b="1" dirty="0" err="1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、</a:t>
            </a:r>
            <a:r>
              <a:rPr lang="en-US" altLang="ja-JP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2013;</a:t>
            </a:r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淀川・秋田、</a:t>
            </a:r>
            <a:r>
              <a:rPr lang="en-US" altLang="ja-JP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2016</a:t>
            </a:r>
            <a:r>
              <a:rPr lang="ja-JP" altLang="en-US" sz="14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）</a:t>
            </a:r>
            <a:endParaRPr lang="en-US" altLang="ja-JP" sz="14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endParaRPr lang="en-US" altLang="ja-JP" sz="32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 algn="ctr"/>
            <a:r>
              <a:rPr lang="ja-JP" altLang="en-US" sz="32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子どもたちが心身ともに満たされ、</a:t>
            </a:r>
            <a:endParaRPr lang="en-US" altLang="ja-JP" sz="32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 algn="ctr"/>
            <a:r>
              <a:rPr lang="ja-JP" altLang="en-US" sz="32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豊かに生きていくことを支える環境や経験</a:t>
            </a:r>
            <a:endParaRPr lang="en-US" altLang="ja-JP" sz="32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 algn="r"/>
            <a:r>
              <a:rPr lang="ja-JP" altLang="en-US" sz="20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（</a:t>
            </a:r>
            <a:r>
              <a:rPr lang="en-US" altLang="ja-JP" sz="20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OECD</a:t>
            </a:r>
            <a:r>
              <a:rPr lang="ja-JP" altLang="en-US" sz="2000" b="1" dirty="0" err="1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、</a:t>
            </a:r>
            <a:r>
              <a:rPr lang="en-US" altLang="ja-JP" sz="20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2015</a:t>
            </a:r>
            <a:r>
              <a:rPr lang="ja-JP" altLang="en-US" sz="20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）</a:t>
            </a:r>
            <a:endParaRPr lang="en-US" altLang="ja-JP" sz="32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9474F12-CFB9-4527-9263-28235416E7E7}"/>
              </a:ext>
            </a:extLst>
          </p:cNvPr>
          <p:cNvSpPr txBox="1"/>
          <p:nvPr/>
        </p:nvSpPr>
        <p:spPr>
          <a:xfrm>
            <a:off x="1" y="6489000"/>
            <a:ext cx="9904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※</a:t>
            </a:r>
            <a:r>
              <a:rPr lang="ja-JP" altLang="en-US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「保育所等における保育の質の確保・向上に関する検討会（第１回）」（平成３０年５月１８日）配布資料（野澤構成員提出資料）より</a:t>
            </a:r>
            <a:endParaRPr lang="en-US" altLang="ja-JP" sz="12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71838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FAC66B-AC0D-42E0-90C6-394846BD5A67}"/>
              </a:ext>
            </a:extLst>
          </p:cNvPr>
          <p:cNvSpPr txBox="1"/>
          <p:nvPr/>
        </p:nvSpPr>
        <p:spPr>
          <a:xfrm>
            <a:off x="1" y="6489000"/>
            <a:ext cx="9904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※</a:t>
            </a:r>
            <a:r>
              <a:rPr lang="ja-JP" altLang="en-US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「保育所等における保育の質の確保・向上に関する検討会（第１回）」（平成３０年５月１８日）配布資料（野澤構成員提出資料）より</a:t>
            </a:r>
            <a:endParaRPr lang="en-US" altLang="ja-JP" sz="12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5BB327A-AEE4-4C7F-8471-A01B74B677F0}"/>
              </a:ext>
            </a:extLst>
          </p:cNvPr>
          <p:cNvSpPr txBox="1"/>
          <p:nvPr/>
        </p:nvSpPr>
        <p:spPr>
          <a:xfrm>
            <a:off x="0" y="224706"/>
            <a:ext cx="6945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□ 保育の多層的システムモデル</a:t>
            </a:r>
            <a:endParaRPr lang="en-US" altLang="ja-JP" sz="32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2D47C6D-C7E6-4EE5-9657-7180C3B50956}"/>
              </a:ext>
            </a:extLst>
          </p:cNvPr>
          <p:cNvSpPr txBox="1"/>
          <p:nvPr/>
        </p:nvSpPr>
        <p:spPr>
          <a:xfrm>
            <a:off x="136102" y="809481"/>
            <a:ext cx="96322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・保育に関わる取組としては、子どもを中心として、</a:t>
            </a:r>
            <a:endParaRPr lang="en-US" altLang="ja-JP" sz="20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20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保育者の関わりのみならず、園組織、自治体・国での取組が想定される</a:t>
            </a:r>
            <a:endParaRPr lang="en-US" altLang="ja-JP" sz="20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endParaRPr lang="en-US" altLang="ja-JP" sz="20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20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・これらの取組は連動しており、保育の質は、</a:t>
            </a:r>
            <a:endParaRPr lang="en-US" altLang="ja-JP" sz="20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2000" b="1" dirty="0">
                <a:solidFill>
                  <a:schemeClr val="accent1"/>
                </a:solidFill>
                <a:latin typeface="+mj-ea"/>
                <a:ea typeface="+mj-ea"/>
              </a:rPr>
              <a:t>　 システム全体がうまく機能すること</a:t>
            </a:r>
            <a:endParaRPr lang="en-US" altLang="ja-JP" sz="2000" b="1" dirty="0">
              <a:solidFill>
                <a:schemeClr val="accent1"/>
              </a:solidFill>
              <a:latin typeface="+mj-ea"/>
              <a:ea typeface="+mj-ea"/>
            </a:endParaRPr>
          </a:p>
          <a:p>
            <a:r>
              <a:rPr lang="ja-JP" altLang="en-US" sz="20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によりもたらされる</a:t>
            </a:r>
            <a:endParaRPr lang="en-US" altLang="ja-JP" sz="20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9602EF0-2565-4CF1-B01D-9B333637B850}"/>
              </a:ext>
            </a:extLst>
          </p:cNvPr>
          <p:cNvGrpSpPr/>
          <p:nvPr/>
        </p:nvGrpSpPr>
        <p:grpSpPr>
          <a:xfrm>
            <a:off x="4749794" y="1847377"/>
            <a:ext cx="4989260" cy="4481366"/>
            <a:chOff x="4753679" y="1847377"/>
            <a:chExt cx="4989260" cy="4481366"/>
          </a:xfrm>
        </p:grpSpPr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4E1AFB5F-3F52-4837-9317-E0ECFAA0BC9F}"/>
                </a:ext>
              </a:extLst>
            </p:cNvPr>
            <p:cNvSpPr/>
            <p:nvPr/>
          </p:nvSpPr>
          <p:spPr>
            <a:xfrm>
              <a:off x="5150734" y="1847377"/>
              <a:ext cx="4592205" cy="44585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7620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3F470095-DE7C-4F11-A165-BC1E8AC407EC}"/>
                </a:ext>
              </a:extLst>
            </p:cNvPr>
            <p:cNvSpPr/>
            <p:nvPr/>
          </p:nvSpPr>
          <p:spPr>
            <a:xfrm>
              <a:off x="5559908" y="2529000"/>
              <a:ext cx="3773856" cy="3776877"/>
            </a:xfrm>
            <a:prstGeom prst="ellipse">
              <a:avLst/>
            </a:prstGeom>
            <a:ln w="63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8E69E574-D343-4995-93A2-78D3E8F6E56B}"/>
                </a:ext>
              </a:extLst>
            </p:cNvPr>
            <p:cNvSpPr/>
            <p:nvPr/>
          </p:nvSpPr>
          <p:spPr>
            <a:xfrm>
              <a:off x="5935694" y="3249000"/>
              <a:ext cx="3022283" cy="3056877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F282AE8B-3DC0-4C02-BFE1-C594355B1516}"/>
                </a:ext>
              </a:extLst>
            </p:cNvPr>
            <p:cNvSpPr/>
            <p:nvPr/>
          </p:nvSpPr>
          <p:spPr>
            <a:xfrm>
              <a:off x="6456834" y="4019466"/>
              <a:ext cx="1980001" cy="230927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0DBAF337-9AE2-4D6D-92EE-B622BBBB05A3}"/>
                </a:ext>
              </a:extLst>
            </p:cNvPr>
            <p:cNvSpPr/>
            <p:nvPr/>
          </p:nvSpPr>
          <p:spPr>
            <a:xfrm>
              <a:off x="6655348" y="4710356"/>
              <a:ext cx="1582972" cy="1606177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A76386AA-EC86-49F9-9066-D32EC515F332}"/>
                </a:ext>
              </a:extLst>
            </p:cNvPr>
            <p:cNvSpPr/>
            <p:nvPr/>
          </p:nvSpPr>
          <p:spPr>
            <a:xfrm>
              <a:off x="6978405" y="5387127"/>
              <a:ext cx="936857" cy="924078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57150">
              <a:solidFill>
                <a:srgbClr val="CDFD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BDC8FBFF-10FC-4A6A-9B64-A3389F87D6FA}"/>
                </a:ext>
              </a:extLst>
            </p:cNvPr>
            <p:cNvSpPr txBox="1"/>
            <p:nvPr/>
          </p:nvSpPr>
          <p:spPr>
            <a:xfrm>
              <a:off x="6668624" y="2051947"/>
              <a:ext cx="16118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>
                  <a:solidFill>
                    <a:schemeClr val="bg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志向性の質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4EAD02B-EAF5-4DF1-94E1-5B829D104D5F}"/>
                </a:ext>
              </a:extLst>
            </p:cNvPr>
            <p:cNvSpPr txBox="1"/>
            <p:nvPr/>
          </p:nvSpPr>
          <p:spPr>
            <a:xfrm>
              <a:off x="6456834" y="2649613"/>
              <a:ext cx="20953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dirty="0">
                  <a:solidFill>
                    <a:schemeClr val="bg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教育（保育）の概念と実践</a:t>
              </a:r>
              <a:endParaRPr kumimoji="1" lang="ja-JP" altLang="en-US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C3E6B201-4722-4202-966C-73EA91F94815}"/>
                </a:ext>
              </a:extLst>
            </p:cNvPr>
            <p:cNvSpPr txBox="1"/>
            <p:nvPr/>
          </p:nvSpPr>
          <p:spPr>
            <a:xfrm>
              <a:off x="6607762" y="3476399"/>
              <a:ext cx="16118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>
                  <a:solidFill>
                    <a:schemeClr val="bg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構造の質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35CA3A7D-932A-4824-A39A-611BECC3FBAB}"/>
                </a:ext>
              </a:extLst>
            </p:cNvPr>
            <p:cNvSpPr txBox="1"/>
            <p:nvPr/>
          </p:nvSpPr>
          <p:spPr>
            <a:xfrm>
              <a:off x="6665576" y="4121568"/>
              <a:ext cx="16118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dirty="0">
                  <a:solidFill>
                    <a:srgbClr val="FF0000"/>
                  </a:solidFill>
                  <a:highlight>
                    <a:srgbClr val="FFFF00"/>
                  </a:highlight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実施運営</a:t>
              </a:r>
              <a:r>
                <a:rPr kumimoji="1" lang="ja-JP" altLang="en-US" dirty="0">
                  <a:solidFill>
                    <a:srgbClr val="FF0000"/>
                  </a:solidFill>
                  <a:highlight>
                    <a:srgbClr val="FFFF00"/>
                  </a:highlight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の</a:t>
              </a:r>
              <a:endParaRPr kumimoji="1" lang="en-US" altLang="ja-JP" dirty="0">
                <a:solidFill>
                  <a:srgbClr val="FF0000"/>
                </a:solidFill>
                <a:highlight>
                  <a:srgbClr val="FFFF00"/>
                </a:highligh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endParaRPr>
            </a:p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highlight>
                    <a:srgbClr val="FFFF00"/>
                  </a:highlight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質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014B5884-87BB-4BF8-85ED-062BFC2B3B84}"/>
                </a:ext>
              </a:extLst>
            </p:cNvPr>
            <p:cNvSpPr txBox="1"/>
            <p:nvPr/>
          </p:nvSpPr>
          <p:spPr>
            <a:xfrm>
              <a:off x="6665576" y="4768228"/>
              <a:ext cx="16118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dirty="0">
                  <a:solidFill>
                    <a:srgbClr val="FF0000"/>
                  </a:solidFill>
                  <a:highlight>
                    <a:srgbClr val="FFFF00"/>
                  </a:highlight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プロセス</a:t>
              </a:r>
              <a:endParaRPr lang="en-US" altLang="ja-JP" dirty="0">
                <a:solidFill>
                  <a:srgbClr val="FF0000"/>
                </a:solidFill>
                <a:highlight>
                  <a:srgbClr val="FFFF00"/>
                </a:highligh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endParaRPr>
            </a:p>
            <a:p>
              <a:pPr algn="ctr"/>
              <a:r>
                <a:rPr kumimoji="1" lang="ja-JP" altLang="en-US" dirty="0">
                  <a:solidFill>
                    <a:srgbClr val="FF0000"/>
                  </a:solidFill>
                  <a:highlight>
                    <a:srgbClr val="FFFF00"/>
                  </a:highlight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の質</a:t>
              </a: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873957E4-A56E-430A-BFF4-AEB89EB41840}"/>
                </a:ext>
              </a:extLst>
            </p:cNvPr>
            <p:cNvSpPr txBox="1"/>
            <p:nvPr/>
          </p:nvSpPr>
          <p:spPr>
            <a:xfrm>
              <a:off x="6665576" y="5579668"/>
              <a:ext cx="16118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dirty="0">
                  <a:solidFill>
                    <a:schemeClr val="bg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成果</a:t>
              </a:r>
              <a:endParaRPr lang="en-US" altLang="ja-JP" dirty="0">
                <a:solidFill>
                  <a:schemeClr val="bg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endParaRPr>
            </a:p>
            <a:p>
              <a:pPr algn="ctr"/>
              <a:r>
                <a:rPr kumimoji="1" lang="ja-JP" altLang="en-US" dirty="0">
                  <a:solidFill>
                    <a:schemeClr val="bg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の質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8E47BA9-F742-4229-A2C5-CDBAFC1AD498}"/>
                </a:ext>
              </a:extLst>
            </p:cNvPr>
            <p:cNvSpPr/>
            <p:nvPr/>
          </p:nvSpPr>
          <p:spPr>
            <a:xfrm>
              <a:off x="4753679" y="2349000"/>
              <a:ext cx="1382789" cy="300613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国や自治体</a:t>
              </a: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B4B3105C-7014-4C58-874F-4E38D0E3529E}"/>
                </a:ext>
              </a:extLst>
            </p:cNvPr>
            <p:cNvSpPr/>
            <p:nvPr/>
          </p:nvSpPr>
          <p:spPr>
            <a:xfrm>
              <a:off x="5503021" y="3576478"/>
              <a:ext cx="909045" cy="369332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solidFill>
                    <a:schemeClr val="tx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園</a:t>
              </a:r>
              <a:endParaRPr kumimoji="1" lang="ja-JP" altLang="en-US" b="1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500B20A-E0F1-49BA-AB3A-B816BDF92AF8}"/>
                </a:ext>
              </a:extLst>
            </p:cNvPr>
            <p:cNvSpPr/>
            <p:nvPr/>
          </p:nvSpPr>
          <p:spPr>
            <a:xfrm>
              <a:off x="6324710" y="5358031"/>
              <a:ext cx="909045" cy="369332"/>
            </a:xfrm>
            <a:prstGeom prst="rect">
              <a:avLst/>
            </a:prstGeom>
            <a:solidFill>
              <a:srgbClr val="CDFDAD"/>
            </a:solidFill>
            <a:ln>
              <a:solidFill>
                <a:srgbClr val="CDFD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UD デジタル 教科書体 NP-R" panose="02020400000000000000" pitchFamily="18" charset="-128"/>
                  <a:ea typeface="UD デジタル 教科書体 NP-R" panose="02020400000000000000" pitchFamily="18" charset="-128"/>
                </a:rPr>
                <a:t>子ども</a:t>
              </a:r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9FA1D36-C067-4CD3-8CCB-3ED40BCAAAAA}"/>
              </a:ext>
            </a:extLst>
          </p:cNvPr>
          <p:cNvSpPr txBox="1"/>
          <p:nvPr/>
        </p:nvSpPr>
        <p:spPr>
          <a:xfrm>
            <a:off x="7229870" y="145083"/>
            <a:ext cx="263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solidFill>
                  <a:srgbClr val="FF0000"/>
                </a:solidFill>
                <a:highlight>
                  <a:srgbClr val="FFFF00"/>
                </a:highligh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乳幼セの事業の対象</a:t>
            </a:r>
            <a:endParaRPr lang="en-US" altLang="ja-JP" dirty="0">
              <a:solidFill>
                <a:srgbClr val="FF0000"/>
              </a:solidFill>
              <a:highlight>
                <a:srgbClr val="FFFF00"/>
              </a:highlight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8698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F8222EE-5B73-44D5-91B0-A6C5C00FB9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944252"/>
              </p:ext>
            </p:extLst>
          </p:nvPr>
        </p:nvGraphicFramePr>
        <p:xfrm>
          <a:off x="272206" y="1137920"/>
          <a:ext cx="9359998" cy="458216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569410">
                  <a:extLst>
                    <a:ext uri="{9D8B030D-6E8A-4147-A177-3AD203B41FA5}">
                      <a16:colId xmlns:a16="http://schemas.microsoft.com/office/drawing/2014/main" val="2488434178"/>
                    </a:ext>
                  </a:extLst>
                </a:gridCol>
                <a:gridCol w="2830590">
                  <a:extLst>
                    <a:ext uri="{9D8B030D-6E8A-4147-A177-3AD203B41FA5}">
                      <a16:colId xmlns:a16="http://schemas.microsoft.com/office/drawing/2014/main" val="843282364"/>
                    </a:ext>
                  </a:extLst>
                </a:gridCol>
                <a:gridCol w="3959998">
                  <a:extLst>
                    <a:ext uri="{9D8B030D-6E8A-4147-A177-3AD203B41FA5}">
                      <a16:colId xmlns:a16="http://schemas.microsoft.com/office/drawing/2014/main" val="24255304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質の側面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内容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具体的な説明・例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1217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b="1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志向性の質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政府や自治体が示す方向性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法律、規則、政策等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5004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b="1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教育概念と実践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ナショナル・カリキュラム等で示される教育（保育）の概念や実践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（日本では、幼稚園教育要領、保育所保育指針、幼保連携型認定こども園教育・保育要領に示される保育のねらいや内容にあたる）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9272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b="1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構造の質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物的・人的環境の全体的な構造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物的環境（園舎や園庭、遊具や素材・教材等）</a:t>
                      </a:r>
                      <a:endParaRPr kumimoji="1" lang="en-US" altLang="ja-JP" sz="1400" dirty="0">
                        <a:latin typeface="UD デジタル 教科書体 NP-R" panose="02020400000000000000" pitchFamily="18" charset="-128"/>
                        <a:ea typeface="UD デジタル 教科書体 NP-R" panose="02020400000000000000" pitchFamily="18" charset="-128"/>
                      </a:endParaRPr>
                    </a:p>
                    <a:p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人的環境（保育者の養成と研修、保育者と子どもの人数比率、クラスサイズ、労働環境等）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4924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実施運営の質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現場のニーズへの対応、質の向上、効果的なチーム形成等のたえの運営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園やクラスレベルの保育計画、職員の専門性向上のための研修参加の機会、実践の観察・評価・省察の確保、柔軟な保育時間等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6463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相互作用あるいは</a:t>
                      </a:r>
                      <a:endParaRPr kumimoji="1" lang="en-US" altLang="ja-JP" b="1" dirty="0">
                        <a:solidFill>
                          <a:srgbClr val="FF0000"/>
                        </a:solidFill>
                        <a:highlight>
                          <a:srgbClr val="FFFF00"/>
                        </a:highlight>
                        <a:latin typeface="UD デジタル 教科書体 NP-R" panose="02020400000000000000" pitchFamily="18" charset="-128"/>
                        <a:ea typeface="UD デジタル 教科書体 NP-R" panose="02020400000000000000" pitchFamily="18" charset="-128"/>
                      </a:endParaRPr>
                    </a:p>
                    <a:p>
                      <a:r>
                        <a:rPr kumimoji="1" lang="ja-JP" altLang="en-US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プロセスの質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保育者と子どもたち、子どもたち同士、保育者同士の関係性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子どもたちの育ちをもたらす、安心感や教育的意図等を含み込む、保育者や子どもたちの関係性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16329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b="1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子どもの成果の質</a:t>
                      </a:r>
                      <a:endParaRPr kumimoji="1" lang="en-US" altLang="ja-JP" b="1" dirty="0">
                        <a:latin typeface="UD デジタル 教科書体 NP-R" panose="02020400000000000000" pitchFamily="18" charset="-128"/>
                        <a:ea typeface="UD デジタル 教科書体 NP-R" panose="02020400000000000000" pitchFamily="18" charset="-128"/>
                      </a:endParaRPr>
                    </a:p>
                    <a:p>
                      <a:r>
                        <a:rPr kumimoji="1" lang="ja-JP" altLang="en-US" b="1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あるいは</a:t>
                      </a:r>
                      <a:endParaRPr kumimoji="1" lang="en-US" altLang="ja-JP" b="1" dirty="0">
                        <a:latin typeface="UD デジタル 教科書体 NP-R" panose="02020400000000000000" pitchFamily="18" charset="-128"/>
                        <a:ea typeface="UD デジタル 教科書体 NP-R" panose="02020400000000000000" pitchFamily="18" charset="-128"/>
                      </a:endParaRPr>
                    </a:p>
                    <a:p>
                      <a:r>
                        <a:rPr kumimoji="1" lang="ja-JP" altLang="en-US" b="1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パフォーマンスの基準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現在の、そして未来の子どもたちの幸せ（</a:t>
                      </a:r>
                      <a:r>
                        <a:rPr kumimoji="1" lang="en-US" altLang="ja-JP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well-being</a:t>
                      </a:r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）につながる成果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latin typeface="UD デジタル 教科書体 NP-R" panose="02020400000000000000" pitchFamily="18" charset="-128"/>
                          <a:ea typeface="UD デジタル 教科書体 NP-R" panose="02020400000000000000" pitchFamily="18" charset="-128"/>
                        </a:rPr>
                        <a:t>何をもって成果とするかは、各々の価値観によって異なる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701529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DF739A6-3A6A-475F-832A-69AD3A3C2E23}"/>
              </a:ext>
            </a:extLst>
          </p:cNvPr>
          <p:cNvSpPr txBox="1"/>
          <p:nvPr/>
        </p:nvSpPr>
        <p:spPr>
          <a:xfrm>
            <a:off x="0" y="189000"/>
            <a:ext cx="6678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□ 保育の質の諸側面</a:t>
            </a:r>
            <a:endParaRPr lang="en-US" altLang="ja-JP" sz="32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8C7D126-C397-4C12-A1B8-C9E200E5C7C4}"/>
              </a:ext>
            </a:extLst>
          </p:cNvPr>
          <p:cNvSpPr txBox="1"/>
          <p:nvPr/>
        </p:nvSpPr>
        <p:spPr>
          <a:xfrm>
            <a:off x="452206" y="723897"/>
            <a:ext cx="6752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OECD(2006</a:t>
            </a:r>
            <a:r>
              <a:rPr lang="ja-JP" altLang="en-US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）「</a:t>
            </a:r>
            <a:r>
              <a:rPr lang="en-US" altLang="ja-JP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Starting </a:t>
            </a:r>
            <a:r>
              <a:rPr lang="en-US" altLang="ja-JP" sz="1200" dirty="0" err="1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StrongⅡ</a:t>
            </a:r>
            <a:r>
              <a:rPr lang="ja-JP" altLang="en-US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」（</a:t>
            </a:r>
            <a:r>
              <a:rPr lang="en-US" altLang="ja-JP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pp.127</a:t>
            </a:r>
            <a:r>
              <a:rPr lang="ja-JP" altLang="en-US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－</a:t>
            </a:r>
            <a:r>
              <a:rPr lang="en-US" altLang="ja-JP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128</a:t>
            </a:r>
            <a:r>
              <a:rPr lang="ja-JP" altLang="en-US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）；秋田・淀川</a:t>
            </a:r>
            <a:r>
              <a:rPr lang="en-US" altLang="ja-JP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(2016</a:t>
            </a:r>
            <a:r>
              <a:rPr lang="ja-JP" altLang="en-US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）より</a:t>
            </a:r>
            <a:endParaRPr lang="en-US" altLang="ja-JP" sz="12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0FFFB91-3CB9-4744-8CEF-AD4FD4F64ED4}"/>
              </a:ext>
            </a:extLst>
          </p:cNvPr>
          <p:cNvSpPr txBox="1"/>
          <p:nvPr/>
        </p:nvSpPr>
        <p:spPr>
          <a:xfrm>
            <a:off x="1" y="6489000"/>
            <a:ext cx="9904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※</a:t>
            </a:r>
            <a:r>
              <a:rPr lang="ja-JP" altLang="en-US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「保育所等における保育の質の確保・向上に関する検討会（第１回）」（平成３０年５月１８日）配布資料（野澤構成員提出資料）より</a:t>
            </a:r>
            <a:endParaRPr lang="en-US" altLang="ja-JP" sz="12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C499A23-9482-44EE-8A2B-09D3F635E759}"/>
              </a:ext>
            </a:extLst>
          </p:cNvPr>
          <p:cNvSpPr txBox="1"/>
          <p:nvPr/>
        </p:nvSpPr>
        <p:spPr>
          <a:xfrm>
            <a:off x="7229870" y="145083"/>
            <a:ext cx="263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solidFill>
                  <a:srgbClr val="FF0000"/>
                </a:solidFill>
                <a:highlight>
                  <a:srgbClr val="FFFF00"/>
                </a:highligh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乳幼セの事業の対象</a:t>
            </a:r>
            <a:endParaRPr lang="en-US" altLang="ja-JP" dirty="0">
              <a:solidFill>
                <a:srgbClr val="FF0000"/>
              </a:solidFill>
              <a:highlight>
                <a:srgbClr val="FFFF00"/>
              </a:highlight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0429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FAA37AB-AB1A-4646-A04A-38874CBBD88A}"/>
              </a:ext>
            </a:extLst>
          </p:cNvPr>
          <p:cNvSpPr txBox="1"/>
          <p:nvPr/>
        </p:nvSpPr>
        <p:spPr>
          <a:xfrm>
            <a:off x="2686321" y="0"/>
            <a:ext cx="45317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保育の質の確保・向上における全体像</a:t>
            </a:r>
            <a:endParaRPr lang="en-US" altLang="ja-JP" sz="32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FCDFCDE-E839-48C8-B5D5-6D3727968E1A}"/>
              </a:ext>
            </a:extLst>
          </p:cNvPr>
          <p:cNvSpPr txBox="1"/>
          <p:nvPr/>
        </p:nvSpPr>
        <p:spPr>
          <a:xfrm>
            <a:off x="1" y="6489000"/>
            <a:ext cx="9904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※</a:t>
            </a:r>
            <a:r>
              <a:rPr lang="ja-JP" altLang="en-US" sz="12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「保育所等における保育の質の確保・向上に関する検討会（第２回）」（平成３０年６月１２日）配布資料（松井構成員提出資料）より</a:t>
            </a:r>
            <a:endParaRPr lang="en-US" altLang="ja-JP" sz="12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8732B03-1273-42CA-BEB9-4C21678E45F5}"/>
              </a:ext>
            </a:extLst>
          </p:cNvPr>
          <p:cNvSpPr txBox="1"/>
          <p:nvPr/>
        </p:nvSpPr>
        <p:spPr>
          <a:xfrm>
            <a:off x="6625146" y="847020"/>
            <a:ext cx="36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【</a:t>
            </a:r>
            <a:r>
              <a:rPr lang="ja-JP" altLang="en-US" sz="16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一部、松井（</a:t>
            </a:r>
            <a:r>
              <a:rPr lang="en-US" altLang="ja-JP" sz="16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2018</a:t>
            </a:r>
            <a:r>
              <a:rPr lang="ja-JP" altLang="en-US" sz="16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）より作成</a:t>
            </a:r>
            <a:r>
              <a:rPr lang="en-US" altLang="ja-JP" sz="1600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】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D6DDF63A-8722-4791-BCA4-7970054EBC49}"/>
              </a:ext>
            </a:extLst>
          </p:cNvPr>
          <p:cNvSpPr/>
          <p:nvPr/>
        </p:nvSpPr>
        <p:spPr>
          <a:xfrm>
            <a:off x="1352207" y="1392606"/>
            <a:ext cx="5669358" cy="1341198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制度・政策のもとでの</a:t>
            </a:r>
            <a:endParaRPr kumimoji="1" lang="en-US" altLang="ja-JP" sz="2400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カリキュラムや基準</a:t>
            </a:r>
            <a:endParaRPr kumimoji="1" lang="ja-JP" altLang="en-US" sz="2400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6" name="矢印: 下 5">
            <a:extLst>
              <a:ext uri="{FF2B5EF4-FFF2-40B4-BE49-F238E27FC236}">
                <a16:creationId xmlns:a16="http://schemas.microsoft.com/office/drawing/2014/main" id="{4A4C8701-BF07-40E2-AA2E-1AC6EA38C081}"/>
              </a:ext>
            </a:extLst>
          </p:cNvPr>
          <p:cNvSpPr/>
          <p:nvPr/>
        </p:nvSpPr>
        <p:spPr>
          <a:xfrm>
            <a:off x="3334629" y="2736990"/>
            <a:ext cx="1620000" cy="2616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矢印: 下 6">
            <a:extLst>
              <a:ext uri="{FF2B5EF4-FFF2-40B4-BE49-F238E27FC236}">
                <a16:creationId xmlns:a16="http://schemas.microsoft.com/office/drawing/2014/main" id="{310659C9-2E96-4CD5-9798-8740C411E162}"/>
              </a:ext>
            </a:extLst>
          </p:cNvPr>
          <p:cNvSpPr/>
          <p:nvPr/>
        </p:nvSpPr>
        <p:spPr>
          <a:xfrm rot="10800000">
            <a:off x="3334629" y="4326301"/>
            <a:ext cx="1620000" cy="2616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AA57F56-EA67-49DA-91B5-402631AD3DD0}"/>
              </a:ext>
            </a:extLst>
          </p:cNvPr>
          <p:cNvSpPr/>
          <p:nvPr/>
        </p:nvSpPr>
        <p:spPr>
          <a:xfrm>
            <a:off x="1354628" y="4587912"/>
            <a:ext cx="5669358" cy="1341198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地域の実情や園の特性に即した実践</a:t>
            </a:r>
            <a:endParaRPr kumimoji="1" lang="en-US" altLang="ja-JP" sz="2400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6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</a:t>
            </a:r>
            <a:r>
              <a:rPr lang="ja-JP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〇 質向上の取組についての好事例の収集・紹介</a:t>
            </a:r>
            <a:endParaRPr lang="en-US" altLang="ja-JP" sz="1600" dirty="0">
              <a:solidFill>
                <a:srgbClr val="FF0000"/>
              </a:solidFill>
              <a:highlight>
                <a:srgbClr val="FFFF00"/>
              </a:highlight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kumimoji="1" lang="ja-JP" altLang="en-US" sz="16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〇 子どもの声を聴く取組</a:t>
            </a:r>
            <a:endParaRPr kumimoji="1" lang="en-US" altLang="ja-JP" sz="1600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6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</a:t>
            </a:r>
            <a:r>
              <a:rPr lang="ja-JP" altLang="en-US" sz="1600" dirty="0">
                <a:solidFill>
                  <a:srgbClr val="FF0000"/>
                </a:solidFill>
                <a:highlight>
                  <a:srgbClr val="FFFF00"/>
                </a:highligh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〇 保護者の参加を促す取組</a:t>
            </a:r>
            <a:endParaRPr kumimoji="1" lang="ja-JP" altLang="en-US" sz="1600" dirty="0">
              <a:solidFill>
                <a:srgbClr val="FF0000"/>
              </a:solidFill>
              <a:highlight>
                <a:srgbClr val="FFFF00"/>
              </a:highlight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9" name="スクロール: 横 8">
            <a:extLst>
              <a:ext uri="{FF2B5EF4-FFF2-40B4-BE49-F238E27FC236}">
                <a16:creationId xmlns:a16="http://schemas.microsoft.com/office/drawing/2014/main" id="{F0751570-2603-42D4-A0F5-E4F6D4F8BCAE}"/>
              </a:ext>
            </a:extLst>
          </p:cNvPr>
          <p:cNvSpPr/>
          <p:nvPr/>
        </p:nvSpPr>
        <p:spPr>
          <a:xfrm>
            <a:off x="440182" y="2782295"/>
            <a:ext cx="2520000" cy="900000"/>
          </a:xfrm>
          <a:prstGeom prst="horizontalScroll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社会・現場・保護者からの了承</a:t>
            </a:r>
          </a:p>
        </p:txBody>
      </p:sp>
      <p:sp>
        <p:nvSpPr>
          <p:cNvPr id="10" name="スクロール: 横 9">
            <a:extLst>
              <a:ext uri="{FF2B5EF4-FFF2-40B4-BE49-F238E27FC236}">
                <a16:creationId xmlns:a16="http://schemas.microsoft.com/office/drawing/2014/main" id="{10BB2971-8A6B-4D03-BCD3-D3EF3C1F81B9}"/>
              </a:ext>
            </a:extLst>
          </p:cNvPr>
          <p:cNvSpPr/>
          <p:nvPr/>
        </p:nvSpPr>
        <p:spPr>
          <a:xfrm>
            <a:off x="440182" y="3593626"/>
            <a:ext cx="2520000" cy="900000"/>
          </a:xfrm>
          <a:prstGeom prst="horizontalScroll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現場実践における</a:t>
            </a:r>
            <a:endParaRPr kumimoji="1" lang="en-US" altLang="ja-JP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実現可能性・有効性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35637DEE-9747-4445-A4C1-3A5C2F701001}"/>
              </a:ext>
            </a:extLst>
          </p:cNvPr>
          <p:cNvSpPr/>
          <p:nvPr/>
        </p:nvSpPr>
        <p:spPr>
          <a:xfrm>
            <a:off x="3051164" y="3035593"/>
            <a:ext cx="2520000" cy="598211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保育の質の確保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85E83561-35AB-4E8D-9BB8-710EEF69DA33}"/>
              </a:ext>
            </a:extLst>
          </p:cNvPr>
          <p:cNvSpPr/>
          <p:nvPr/>
        </p:nvSpPr>
        <p:spPr>
          <a:xfrm>
            <a:off x="3051164" y="3706191"/>
            <a:ext cx="2520000" cy="598211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保育の質の向上</a:t>
            </a:r>
          </a:p>
        </p:txBody>
      </p:sp>
      <p:sp>
        <p:nvSpPr>
          <p:cNvPr id="13" name="四角形: 対角を切り取る 12">
            <a:extLst>
              <a:ext uri="{FF2B5EF4-FFF2-40B4-BE49-F238E27FC236}">
                <a16:creationId xmlns:a16="http://schemas.microsoft.com/office/drawing/2014/main" id="{B5443997-D3C2-41A8-A76A-2F7B83B29031}"/>
              </a:ext>
            </a:extLst>
          </p:cNvPr>
          <p:cNvSpPr/>
          <p:nvPr/>
        </p:nvSpPr>
        <p:spPr>
          <a:xfrm>
            <a:off x="5668410" y="3035593"/>
            <a:ext cx="1353155" cy="1268809"/>
          </a:xfrm>
          <a:prstGeom prst="snip2Diag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周知</a:t>
            </a:r>
            <a:endParaRPr kumimoji="1" lang="en-US" altLang="ja-JP" sz="2400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 algn="ctr"/>
            <a:r>
              <a:rPr lang="ja-JP" altLang="en-US" sz="24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説明</a:t>
            </a:r>
            <a:endParaRPr lang="en-US" altLang="ja-JP" sz="2400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  <a:highlight>
                  <a:srgbClr val="FFFF00"/>
                </a:highligh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研修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7A806224-489C-4679-BA30-BFB34ECF1EA3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4954629" y="2867795"/>
            <a:ext cx="13903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8FF04192-B361-4B98-B27B-6E23E7581690}"/>
              </a:ext>
            </a:extLst>
          </p:cNvPr>
          <p:cNvCxnSpPr>
            <a:cxnSpLocks/>
          </p:cNvCxnSpPr>
          <p:nvPr/>
        </p:nvCxnSpPr>
        <p:spPr>
          <a:xfrm>
            <a:off x="5035255" y="4454603"/>
            <a:ext cx="130973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94F86BFE-FEEE-420C-835E-BCB54DFF5A9B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6344988" y="2864610"/>
            <a:ext cx="0" cy="17098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952EC3C-5C09-494F-8F88-91566911EF44}"/>
              </a:ext>
            </a:extLst>
          </p:cNvPr>
          <p:cNvCxnSpPr>
            <a:cxnSpLocks/>
            <a:stCxn id="13" idx="1"/>
          </p:cNvCxnSpPr>
          <p:nvPr/>
        </p:nvCxnSpPr>
        <p:spPr>
          <a:xfrm>
            <a:off x="6344988" y="4304402"/>
            <a:ext cx="0" cy="15020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C88F08A-F099-4191-8604-1EC62E5F9DE8}"/>
              </a:ext>
            </a:extLst>
          </p:cNvPr>
          <p:cNvSpPr/>
          <p:nvPr/>
        </p:nvSpPr>
        <p:spPr>
          <a:xfrm>
            <a:off x="7218086" y="1392606"/>
            <a:ext cx="2414120" cy="134119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主に</a:t>
            </a:r>
            <a:endParaRPr kumimoji="1" lang="en-US" altLang="ja-JP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・志向性の質</a:t>
            </a:r>
            <a:endParaRPr lang="en-US" altLang="ja-JP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kumimoji="1" lang="ja-JP" altLang="en-US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・構造の質</a:t>
            </a:r>
            <a:endParaRPr kumimoji="1" lang="en-US" altLang="ja-JP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・教育の概念と実践</a:t>
            </a:r>
            <a:endParaRPr kumimoji="1" lang="ja-JP" altLang="en-US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DE359A7A-96F6-4F41-97BB-2C7E47B2AE9C}"/>
              </a:ext>
            </a:extLst>
          </p:cNvPr>
          <p:cNvSpPr/>
          <p:nvPr/>
        </p:nvSpPr>
        <p:spPr>
          <a:xfrm>
            <a:off x="7218086" y="4607802"/>
            <a:ext cx="2414120" cy="134119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主に</a:t>
            </a:r>
            <a:endParaRPr kumimoji="1" lang="en-US" altLang="ja-JP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dirty="0">
                <a:solidFill>
                  <a:srgbClr val="FF0000"/>
                </a:solidFill>
                <a:highlight>
                  <a:srgbClr val="FFFF00"/>
                </a:highligh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・プロセスの質</a:t>
            </a:r>
            <a:endParaRPr lang="en-US" altLang="ja-JP" dirty="0">
              <a:solidFill>
                <a:srgbClr val="FF0000"/>
              </a:solidFill>
              <a:highlight>
                <a:srgbClr val="FFFF00"/>
              </a:highlight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kumimoji="1" lang="ja-JP" altLang="en-US" dirty="0">
                <a:solidFill>
                  <a:srgbClr val="FF0000"/>
                </a:solidFill>
                <a:highlight>
                  <a:srgbClr val="FFFF00"/>
                </a:highligh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・実施運営の質</a:t>
            </a:r>
            <a:endParaRPr kumimoji="1" lang="en-US" altLang="ja-JP" dirty="0">
              <a:solidFill>
                <a:srgbClr val="FF0000"/>
              </a:solidFill>
              <a:highlight>
                <a:srgbClr val="FFFF00"/>
              </a:highlight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・子どもの成果の質</a:t>
            </a:r>
            <a:endParaRPr kumimoji="1" lang="ja-JP" altLang="en-US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6F7120A-29AD-4C1F-ACB8-5247E8A77FD6}"/>
              </a:ext>
            </a:extLst>
          </p:cNvPr>
          <p:cNvSpPr txBox="1"/>
          <p:nvPr/>
        </p:nvSpPr>
        <p:spPr>
          <a:xfrm>
            <a:off x="7229870" y="145083"/>
            <a:ext cx="263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solidFill>
                  <a:srgbClr val="FF0000"/>
                </a:solidFill>
                <a:highlight>
                  <a:srgbClr val="FFFF00"/>
                </a:highligh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乳幼セの事業の対象</a:t>
            </a:r>
            <a:endParaRPr lang="en-US" altLang="ja-JP" dirty="0">
              <a:solidFill>
                <a:srgbClr val="FF0000"/>
              </a:solidFill>
              <a:highlight>
                <a:srgbClr val="FFFF00"/>
              </a:highlight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0268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BFAD99-5003-4ACF-AE88-061140D463D4}"/>
              </a:ext>
            </a:extLst>
          </p:cNvPr>
          <p:cNvSpPr txBox="1"/>
          <p:nvPr/>
        </p:nvSpPr>
        <p:spPr>
          <a:xfrm>
            <a:off x="-1" y="1089000"/>
            <a:ext cx="99044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【</a:t>
            </a:r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引用・参考文献</a:t>
            </a:r>
            <a:r>
              <a:rPr lang="en-US" altLang="ja-JP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】</a:t>
            </a:r>
          </a:p>
          <a:p>
            <a:endParaRPr lang="en-US" altLang="ja-JP" sz="36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□ 厚生労働省「保育所等における保育の質の</a:t>
            </a:r>
            <a:endParaRPr lang="en-US" altLang="ja-JP" sz="36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 確保・向上に関する検討会」関連資料</a:t>
            </a:r>
            <a:endParaRPr lang="en-US" altLang="ja-JP" sz="36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（平成</a:t>
            </a:r>
            <a:r>
              <a:rPr lang="en-US" altLang="ja-JP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30</a:t>
            </a:r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年</a:t>
            </a:r>
            <a:r>
              <a:rPr lang="en-US" altLang="ja-JP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5</a:t>
            </a:r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月</a:t>
            </a:r>
            <a:r>
              <a:rPr lang="en-US" altLang="ja-JP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18</a:t>
            </a:r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日～令和</a:t>
            </a:r>
            <a:r>
              <a:rPr lang="en-US" altLang="ja-JP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2</a:t>
            </a:r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年</a:t>
            </a:r>
            <a:r>
              <a:rPr lang="en-US" altLang="ja-JP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6</a:t>
            </a:r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月</a:t>
            </a:r>
            <a:r>
              <a:rPr lang="en-US" altLang="ja-JP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26</a:t>
            </a:r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日）</a:t>
            </a:r>
            <a:endParaRPr lang="en-US" altLang="ja-JP" sz="36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□ 山口県乳幼児の育ちと学び支援センター</a:t>
            </a:r>
            <a:endParaRPr lang="en-US" altLang="ja-JP" sz="36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「概要」</a:t>
            </a:r>
            <a:endParaRPr lang="en-US" altLang="ja-JP" sz="36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（令和</a:t>
            </a:r>
            <a:r>
              <a:rPr lang="en-US" altLang="ja-JP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4</a:t>
            </a:r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年</a:t>
            </a:r>
            <a:r>
              <a:rPr lang="en-US" altLang="ja-JP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4</a:t>
            </a:r>
            <a:r>
              <a:rPr lang="ja-JP" altLang="en-US" sz="3600" b="1" dirty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月）</a:t>
            </a:r>
            <a:endParaRPr lang="en-US" altLang="ja-JP" sz="3600" b="1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4228218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35815</TotalTime>
  <Words>1074</Words>
  <Application>Microsoft Office PowerPoint</Application>
  <PresentationFormat>ユーザー設定</PresentationFormat>
  <Paragraphs>127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UD デジタル 教科書体 NP-R</vt:lpstr>
      <vt:lpstr>游ゴシック</vt:lpstr>
      <vt:lpstr>Arial</vt:lpstr>
      <vt:lpstr>Calibri</vt:lpstr>
      <vt:lpstr>2_Office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FJ-WORK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011104</dc:creator>
  <cp:lastModifiedBy>伊藤　あすか</cp:lastModifiedBy>
  <cp:revision>2989</cp:revision>
  <cp:lastPrinted>2023-10-17T07:29:41Z</cp:lastPrinted>
  <dcterms:created xsi:type="dcterms:W3CDTF">2014-04-02T05:23:17Z</dcterms:created>
  <dcterms:modified xsi:type="dcterms:W3CDTF">2023-10-19T01:12:16Z</dcterms:modified>
</cp:coreProperties>
</file>