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475" r:id="rId1"/>
  </p:sldMasterIdLst>
  <p:notesMasterIdLst>
    <p:notesMasterId r:id="rId37"/>
  </p:notesMasterIdLst>
  <p:handoutMasterIdLst>
    <p:handoutMasterId r:id="rId38"/>
  </p:handoutMasterIdLst>
  <p:sldIdLst>
    <p:sldId id="937" r:id="rId2"/>
    <p:sldId id="978" r:id="rId3"/>
    <p:sldId id="979" r:id="rId4"/>
    <p:sldId id="980" r:id="rId5"/>
    <p:sldId id="981" r:id="rId6"/>
    <p:sldId id="982" r:id="rId7"/>
    <p:sldId id="983" r:id="rId8"/>
    <p:sldId id="984" r:id="rId9"/>
    <p:sldId id="985" r:id="rId10"/>
    <p:sldId id="986" r:id="rId11"/>
    <p:sldId id="945" r:id="rId12"/>
    <p:sldId id="943" r:id="rId13"/>
    <p:sldId id="976" r:id="rId14"/>
    <p:sldId id="972" r:id="rId15"/>
    <p:sldId id="973" r:id="rId16"/>
    <p:sldId id="946" r:id="rId17"/>
    <p:sldId id="947" r:id="rId18"/>
    <p:sldId id="948" r:id="rId19"/>
    <p:sldId id="949" r:id="rId20"/>
    <p:sldId id="950" r:id="rId21"/>
    <p:sldId id="951" r:id="rId22"/>
    <p:sldId id="952" r:id="rId23"/>
    <p:sldId id="955" r:id="rId24"/>
    <p:sldId id="953" r:id="rId25"/>
    <p:sldId id="954" r:id="rId26"/>
    <p:sldId id="956" r:id="rId27"/>
    <p:sldId id="967" r:id="rId28"/>
    <p:sldId id="957" r:id="rId29"/>
    <p:sldId id="958" r:id="rId30"/>
    <p:sldId id="959" r:id="rId31"/>
    <p:sldId id="960" r:id="rId32"/>
    <p:sldId id="961" r:id="rId33"/>
    <p:sldId id="977" r:id="rId34"/>
    <p:sldId id="963" r:id="rId35"/>
    <p:sldId id="962" r:id="rId36"/>
  </p:sldIdLst>
  <p:sldSz cx="9906000" cy="6858000" type="A4"/>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9576723-8212-456A-A6D7-4E4659FE7A19}">
          <p14:sldIdLst>
            <p14:sldId id="937"/>
            <p14:sldId id="978"/>
            <p14:sldId id="979"/>
            <p14:sldId id="980"/>
            <p14:sldId id="981"/>
            <p14:sldId id="982"/>
            <p14:sldId id="983"/>
            <p14:sldId id="984"/>
            <p14:sldId id="985"/>
            <p14:sldId id="986"/>
            <p14:sldId id="945"/>
            <p14:sldId id="943"/>
            <p14:sldId id="976"/>
            <p14:sldId id="972"/>
            <p14:sldId id="973"/>
            <p14:sldId id="946"/>
            <p14:sldId id="947"/>
            <p14:sldId id="948"/>
            <p14:sldId id="949"/>
            <p14:sldId id="950"/>
            <p14:sldId id="951"/>
            <p14:sldId id="952"/>
            <p14:sldId id="955"/>
            <p14:sldId id="953"/>
            <p14:sldId id="954"/>
            <p14:sldId id="956"/>
            <p14:sldId id="967"/>
            <p14:sldId id="957"/>
            <p14:sldId id="958"/>
            <p14:sldId id="959"/>
            <p14:sldId id="960"/>
            <p14:sldId id="961"/>
            <p14:sldId id="977"/>
            <p14:sldId id="963"/>
            <p14:sldId id="962"/>
          </p14:sldIdLst>
        </p14:section>
      </p14:sectionLst>
    </p:ex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DEEF"/>
    <a:srgbClr val="EAEFF7"/>
    <a:srgbClr val="5B9BD5"/>
    <a:srgbClr val="4472C4"/>
    <a:srgbClr val="0000FF"/>
    <a:srgbClr val="41719C"/>
    <a:srgbClr val="D6DCE5"/>
    <a:srgbClr val="FFCCFF"/>
    <a:srgbClr val="FFFF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8198" autoAdjust="0"/>
  </p:normalViewPr>
  <p:slideViewPr>
    <p:cSldViewPr>
      <p:cViewPr>
        <p:scale>
          <a:sx n="60" d="100"/>
          <a:sy n="60" d="100"/>
        </p:scale>
        <p:origin x="-2910" y="-1248"/>
      </p:cViewPr>
      <p:guideLst>
        <p:guide orient="horz" pos="2160"/>
        <p:guide pos="3120"/>
      </p:guideLst>
    </p:cSldViewPr>
  </p:slideViewPr>
  <p:outlineViewPr>
    <p:cViewPr>
      <p:scale>
        <a:sx n="33" d="100"/>
        <a:sy n="33" d="100"/>
      </p:scale>
      <p:origin x="0" y="-12060"/>
    </p:cViewPr>
  </p:outlineViewPr>
  <p:notesTextViewPr>
    <p:cViewPr>
      <p:scale>
        <a:sx n="150" d="100"/>
        <a:sy n="150" d="100"/>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0FB80C-76EB-4782-8A0C-468D4F9554C5}" type="doc">
      <dgm:prSet loTypeId="urn:microsoft.com/office/officeart/2005/8/layout/cycle2" loCatId="cycle" qsTypeId="urn:microsoft.com/office/officeart/2005/8/quickstyle/3d2" qsCatId="3D" csTypeId="urn:microsoft.com/office/officeart/2005/8/colors/accent1_2" csCatId="accent1" phldr="1"/>
      <dgm:spPr/>
      <dgm:t>
        <a:bodyPr/>
        <a:lstStyle/>
        <a:p>
          <a:endParaRPr kumimoji="1" lang="ja-JP" altLang="en-US"/>
        </a:p>
      </dgm:t>
    </dgm:pt>
    <dgm:pt modelId="{929283D2-C884-4E0B-9583-C4E0BAF61776}">
      <dgm:prSet phldrT="[テキスト]"/>
      <dgm:spPr/>
      <dgm:t>
        <a:bodyPr/>
        <a:lstStyle/>
        <a:p>
          <a:r>
            <a:rPr kumimoji="1" lang="ja-JP" altLang="en-US" dirty="0" smtClean="0"/>
            <a:t>手引き共有</a:t>
          </a:r>
          <a:endParaRPr kumimoji="1" lang="ja-JP" altLang="en-US" dirty="0"/>
        </a:p>
      </dgm:t>
    </dgm:pt>
    <dgm:pt modelId="{995C709F-281B-4E7A-9A1B-34B99D462A50}" type="parTrans" cxnId="{AA7EC856-E688-4EA6-B6D7-B1E6D10AF056}">
      <dgm:prSet/>
      <dgm:spPr/>
      <dgm:t>
        <a:bodyPr/>
        <a:lstStyle/>
        <a:p>
          <a:endParaRPr kumimoji="1" lang="ja-JP" altLang="en-US"/>
        </a:p>
      </dgm:t>
    </dgm:pt>
    <dgm:pt modelId="{283DF7C9-038C-4DB8-9878-7E0C8E81C67F}" type="sibTrans" cxnId="{AA7EC856-E688-4EA6-B6D7-B1E6D10AF056}">
      <dgm:prSet/>
      <dgm:spPr/>
      <dgm:t>
        <a:bodyPr/>
        <a:lstStyle/>
        <a:p>
          <a:endParaRPr kumimoji="1" lang="ja-JP" altLang="en-US"/>
        </a:p>
      </dgm:t>
    </dgm:pt>
    <dgm:pt modelId="{5C9EDE90-98D7-4A7A-BC67-1F1A55AEF52A}">
      <dgm:prSet phldrT="[テキスト]"/>
      <dgm:spPr/>
      <dgm:t>
        <a:bodyPr/>
        <a:lstStyle/>
        <a:p>
          <a:r>
            <a:rPr kumimoji="1" lang="ja-JP" altLang="en-US" dirty="0" smtClean="0"/>
            <a:t>訓練実施</a:t>
          </a:r>
          <a:endParaRPr kumimoji="1" lang="ja-JP" altLang="en-US" dirty="0"/>
        </a:p>
      </dgm:t>
    </dgm:pt>
    <dgm:pt modelId="{AD3CF0C2-D2AE-4B00-8E58-CB1D50715074}" type="parTrans" cxnId="{9496F0AA-42CF-4B6A-B96E-57E1A489AA64}">
      <dgm:prSet/>
      <dgm:spPr/>
      <dgm:t>
        <a:bodyPr/>
        <a:lstStyle/>
        <a:p>
          <a:endParaRPr kumimoji="1" lang="ja-JP" altLang="en-US"/>
        </a:p>
      </dgm:t>
    </dgm:pt>
    <dgm:pt modelId="{C94BBB0D-4AA1-45E6-966C-8DB3565C57DC}" type="sibTrans" cxnId="{9496F0AA-42CF-4B6A-B96E-57E1A489AA64}">
      <dgm:prSet/>
      <dgm:spPr/>
      <dgm:t>
        <a:bodyPr/>
        <a:lstStyle/>
        <a:p>
          <a:endParaRPr kumimoji="1" lang="ja-JP" altLang="en-US"/>
        </a:p>
      </dgm:t>
    </dgm:pt>
    <dgm:pt modelId="{BF3F013D-6871-4E90-9D10-D60BFBB462EB}">
      <dgm:prSet phldrT="[テキスト]"/>
      <dgm:spPr/>
      <dgm:t>
        <a:bodyPr/>
        <a:lstStyle/>
        <a:p>
          <a:r>
            <a:rPr kumimoji="1" lang="ja-JP" altLang="en-US" dirty="0" smtClean="0"/>
            <a:t>課題や改善点抽出</a:t>
          </a:r>
          <a:endParaRPr kumimoji="1" lang="ja-JP" altLang="en-US" dirty="0"/>
        </a:p>
      </dgm:t>
    </dgm:pt>
    <dgm:pt modelId="{1ED1138A-CEA5-4A64-9BEE-CA4DCF6F0EA0}" type="parTrans" cxnId="{A52366AA-6642-42C3-B94A-834D0603984F}">
      <dgm:prSet/>
      <dgm:spPr/>
      <dgm:t>
        <a:bodyPr/>
        <a:lstStyle/>
        <a:p>
          <a:endParaRPr kumimoji="1" lang="ja-JP" altLang="en-US"/>
        </a:p>
      </dgm:t>
    </dgm:pt>
    <dgm:pt modelId="{DAB784C5-1861-4B39-B7E8-C62239F1CE76}" type="sibTrans" cxnId="{A52366AA-6642-42C3-B94A-834D0603984F}">
      <dgm:prSet/>
      <dgm:spPr/>
      <dgm:t>
        <a:bodyPr/>
        <a:lstStyle/>
        <a:p>
          <a:endParaRPr kumimoji="1" lang="ja-JP" altLang="en-US"/>
        </a:p>
      </dgm:t>
    </dgm:pt>
    <dgm:pt modelId="{CA9181EF-6C49-48E0-A600-5C7D10096691}">
      <dgm:prSet phldrT="[テキスト]"/>
      <dgm:spPr/>
      <dgm:t>
        <a:bodyPr/>
        <a:lstStyle/>
        <a:p>
          <a:r>
            <a:rPr kumimoji="1" lang="ja-JP" altLang="en-US" dirty="0" smtClean="0"/>
            <a:t>手引き作成・修正</a:t>
          </a:r>
          <a:endParaRPr kumimoji="1" lang="ja-JP" altLang="en-US" dirty="0"/>
        </a:p>
      </dgm:t>
    </dgm:pt>
    <dgm:pt modelId="{F1013986-48E3-432D-AE57-0F364E99356F}" type="parTrans" cxnId="{C066CA83-A968-41AB-9128-045DB569BC66}">
      <dgm:prSet/>
      <dgm:spPr/>
      <dgm:t>
        <a:bodyPr/>
        <a:lstStyle/>
        <a:p>
          <a:endParaRPr kumimoji="1" lang="ja-JP" altLang="en-US"/>
        </a:p>
      </dgm:t>
    </dgm:pt>
    <dgm:pt modelId="{FB43C3D2-DB74-4203-A352-608251187004}" type="sibTrans" cxnId="{C066CA83-A968-41AB-9128-045DB569BC66}">
      <dgm:prSet/>
      <dgm:spPr/>
      <dgm:t>
        <a:bodyPr/>
        <a:lstStyle/>
        <a:p>
          <a:endParaRPr kumimoji="1" lang="ja-JP" altLang="en-US"/>
        </a:p>
      </dgm:t>
    </dgm:pt>
    <dgm:pt modelId="{4016F2A6-B7E5-49AF-BD16-34132EBBFFD2}" type="pres">
      <dgm:prSet presAssocID="{B60FB80C-76EB-4782-8A0C-468D4F9554C5}" presName="cycle" presStyleCnt="0">
        <dgm:presLayoutVars>
          <dgm:dir/>
          <dgm:resizeHandles val="exact"/>
        </dgm:presLayoutVars>
      </dgm:prSet>
      <dgm:spPr/>
      <dgm:t>
        <a:bodyPr/>
        <a:lstStyle/>
        <a:p>
          <a:endParaRPr kumimoji="1" lang="ja-JP" altLang="en-US"/>
        </a:p>
      </dgm:t>
    </dgm:pt>
    <dgm:pt modelId="{E6A832B7-ABCB-4685-A0EF-E689C736BA9A}" type="pres">
      <dgm:prSet presAssocID="{929283D2-C884-4E0B-9583-C4E0BAF61776}" presName="node" presStyleLbl="node1" presStyleIdx="0" presStyleCnt="4">
        <dgm:presLayoutVars>
          <dgm:bulletEnabled val="1"/>
        </dgm:presLayoutVars>
      </dgm:prSet>
      <dgm:spPr/>
      <dgm:t>
        <a:bodyPr/>
        <a:lstStyle/>
        <a:p>
          <a:endParaRPr kumimoji="1" lang="ja-JP" altLang="en-US"/>
        </a:p>
      </dgm:t>
    </dgm:pt>
    <dgm:pt modelId="{22EF2495-DB30-44A2-B1DC-D803F6D276E5}" type="pres">
      <dgm:prSet presAssocID="{283DF7C9-038C-4DB8-9878-7E0C8E81C67F}" presName="sibTrans" presStyleLbl="sibTrans2D1" presStyleIdx="0" presStyleCnt="4"/>
      <dgm:spPr/>
      <dgm:t>
        <a:bodyPr/>
        <a:lstStyle/>
        <a:p>
          <a:endParaRPr kumimoji="1" lang="ja-JP" altLang="en-US"/>
        </a:p>
      </dgm:t>
    </dgm:pt>
    <dgm:pt modelId="{933DE84A-5DDE-4596-B279-C56A11E3150D}" type="pres">
      <dgm:prSet presAssocID="{283DF7C9-038C-4DB8-9878-7E0C8E81C67F}" presName="connectorText" presStyleLbl="sibTrans2D1" presStyleIdx="0" presStyleCnt="4"/>
      <dgm:spPr/>
      <dgm:t>
        <a:bodyPr/>
        <a:lstStyle/>
        <a:p>
          <a:endParaRPr kumimoji="1" lang="ja-JP" altLang="en-US"/>
        </a:p>
      </dgm:t>
    </dgm:pt>
    <dgm:pt modelId="{71EF84AD-FD7D-416E-A439-9FF1627E33CA}" type="pres">
      <dgm:prSet presAssocID="{5C9EDE90-98D7-4A7A-BC67-1F1A55AEF52A}" presName="node" presStyleLbl="node1" presStyleIdx="1" presStyleCnt="4">
        <dgm:presLayoutVars>
          <dgm:bulletEnabled val="1"/>
        </dgm:presLayoutVars>
      </dgm:prSet>
      <dgm:spPr/>
      <dgm:t>
        <a:bodyPr/>
        <a:lstStyle/>
        <a:p>
          <a:endParaRPr kumimoji="1" lang="ja-JP" altLang="en-US"/>
        </a:p>
      </dgm:t>
    </dgm:pt>
    <dgm:pt modelId="{D3D6778E-F9A4-44F9-B575-E5B3ED679C4B}" type="pres">
      <dgm:prSet presAssocID="{C94BBB0D-4AA1-45E6-966C-8DB3565C57DC}" presName="sibTrans" presStyleLbl="sibTrans2D1" presStyleIdx="1" presStyleCnt="4"/>
      <dgm:spPr/>
      <dgm:t>
        <a:bodyPr/>
        <a:lstStyle/>
        <a:p>
          <a:endParaRPr kumimoji="1" lang="ja-JP" altLang="en-US"/>
        </a:p>
      </dgm:t>
    </dgm:pt>
    <dgm:pt modelId="{D8217569-CDD2-4AB5-A165-2F275EA836B5}" type="pres">
      <dgm:prSet presAssocID="{C94BBB0D-4AA1-45E6-966C-8DB3565C57DC}" presName="connectorText" presStyleLbl="sibTrans2D1" presStyleIdx="1" presStyleCnt="4"/>
      <dgm:spPr/>
      <dgm:t>
        <a:bodyPr/>
        <a:lstStyle/>
        <a:p>
          <a:endParaRPr kumimoji="1" lang="ja-JP" altLang="en-US"/>
        </a:p>
      </dgm:t>
    </dgm:pt>
    <dgm:pt modelId="{92DC9D31-C43A-441F-8517-31AB9203EA59}" type="pres">
      <dgm:prSet presAssocID="{BF3F013D-6871-4E90-9D10-D60BFBB462EB}" presName="node" presStyleLbl="node1" presStyleIdx="2" presStyleCnt="4">
        <dgm:presLayoutVars>
          <dgm:bulletEnabled val="1"/>
        </dgm:presLayoutVars>
      </dgm:prSet>
      <dgm:spPr/>
      <dgm:t>
        <a:bodyPr/>
        <a:lstStyle/>
        <a:p>
          <a:endParaRPr kumimoji="1" lang="ja-JP" altLang="en-US"/>
        </a:p>
      </dgm:t>
    </dgm:pt>
    <dgm:pt modelId="{F1EAFB87-E4C1-4A68-864B-D35566CDF2C4}" type="pres">
      <dgm:prSet presAssocID="{DAB784C5-1861-4B39-B7E8-C62239F1CE76}" presName="sibTrans" presStyleLbl="sibTrans2D1" presStyleIdx="2" presStyleCnt="4"/>
      <dgm:spPr/>
      <dgm:t>
        <a:bodyPr/>
        <a:lstStyle/>
        <a:p>
          <a:endParaRPr kumimoji="1" lang="ja-JP" altLang="en-US"/>
        </a:p>
      </dgm:t>
    </dgm:pt>
    <dgm:pt modelId="{4183825D-367A-44A3-955D-889141A336B4}" type="pres">
      <dgm:prSet presAssocID="{DAB784C5-1861-4B39-B7E8-C62239F1CE76}" presName="connectorText" presStyleLbl="sibTrans2D1" presStyleIdx="2" presStyleCnt="4"/>
      <dgm:spPr/>
      <dgm:t>
        <a:bodyPr/>
        <a:lstStyle/>
        <a:p>
          <a:endParaRPr kumimoji="1" lang="ja-JP" altLang="en-US"/>
        </a:p>
      </dgm:t>
    </dgm:pt>
    <dgm:pt modelId="{5C4D1264-26D1-4FAF-B6D7-095872F7D7DA}" type="pres">
      <dgm:prSet presAssocID="{CA9181EF-6C49-48E0-A600-5C7D10096691}" presName="node" presStyleLbl="node1" presStyleIdx="3" presStyleCnt="4">
        <dgm:presLayoutVars>
          <dgm:bulletEnabled val="1"/>
        </dgm:presLayoutVars>
      </dgm:prSet>
      <dgm:spPr/>
      <dgm:t>
        <a:bodyPr/>
        <a:lstStyle/>
        <a:p>
          <a:endParaRPr kumimoji="1" lang="ja-JP" altLang="en-US"/>
        </a:p>
      </dgm:t>
    </dgm:pt>
    <dgm:pt modelId="{13CCCB0A-65A8-4C04-8CC8-A50325C4B458}" type="pres">
      <dgm:prSet presAssocID="{FB43C3D2-DB74-4203-A352-608251187004}" presName="sibTrans" presStyleLbl="sibTrans2D1" presStyleIdx="3" presStyleCnt="4"/>
      <dgm:spPr/>
      <dgm:t>
        <a:bodyPr/>
        <a:lstStyle/>
        <a:p>
          <a:endParaRPr kumimoji="1" lang="ja-JP" altLang="en-US"/>
        </a:p>
      </dgm:t>
    </dgm:pt>
    <dgm:pt modelId="{95DEB964-F644-471B-8798-B627197E6AA4}" type="pres">
      <dgm:prSet presAssocID="{FB43C3D2-DB74-4203-A352-608251187004}" presName="connectorText" presStyleLbl="sibTrans2D1" presStyleIdx="3" presStyleCnt="4"/>
      <dgm:spPr/>
      <dgm:t>
        <a:bodyPr/>
        <a:lstStyle/>
        <a:p>
          <a:endParaRPr kumimoji="1" lang="ja-JP" altLang="en-US"/>
        </a:p>
      </dgm:t>
    </dgm:pt>
  </dgm:ptLst>
  <dgm:cxnLst>
    <dgm:cxn modelId="{D99D0F14-4140-46F9-BCE2-2FA75579E422}" type="presOf" srcId="{FB43C3D2-DB74-4203-A352-608251187004}" destId="{95DEB964-F644-471B-8798-B627197E6AA4}" srcOrd="1" destOrd="0" presId="urn:microsoft.com/office/officeart/2005/8/layout/cycle2"/>
    <dgm:cxn modelId="{9496F0AA-42CF-4B6A-B96E-57E1A489AA64}" srcId="{B60FB80C-76EB-4782-8A0C-468D4F9554C5}" destId="{5C9EDE90-98D7-4A7A-BC67-1F1A55AEF52A}" srcOrd="1" destOrd="0" parTransId="{AD3CF0C2-D2AE-4B00-8E58-CB1D50715074}" sibTransId="{C94BBB0D-4AA1-45E6-966C-8DB3565C57DC}"/>
    <dgm:cxn modelId="{12FA3EB5-B93A-4439-A03A-84CB7C121F42}" type="presOf" srcId="{C94BBB0D-4AA1-45E6-966C-8DB3565C57DC}" destId="{D8217569-CDD2-4AB5-A165-2F275EA836B5}" srcOrd="1" destOrd="0" presId="urn:microsoft.com/office/officeart/2005/8/layout/cycle2"/>
    <dgm:cxn modelId="{C318CACD-0052-4FE0-872F-92CD533B2C2A}" type="presOf" srcId="{FB43C3D2-DB74-4203-A352-608251187004}" destId="{13CCCB0A-65A8-4C04-8CC8-A50325C4B458}" srcOrd="0" destOrd="0" presId="urn:microsoft.com/office/officeart/2005/8/layout/cycle2"/>
    <dgm:cxn modelId="{A70B8D54-FF96-4AAC-954C-A12840A1E71B}" type="presOf" srcId="{C94BBB0D-4AA1-45E6-966C-8DB3565C57DC}" destId="{D3D6778E-F9A4-44F9-B575-E5B3ED679C4B}" srcOrd="0" destOrd="0" presId="urn:microsoft.com/office/officeart/2005/8/layout/cycle2"/>
    <dgm:cxn modelId="{0B86865F-9790-480D-9A76-180B9AB5E131}" type="presOf" srcId="{DAB784C5-1861-4B39-B7E8-C62239F1CE76}" destId="{F1EAFB87-E4C1-4A68-864B-D35566CDF2C4}" srcOrd="0" destOrd="0" presId="urn:microsoft.com/office/officeart/2005/8/layout/cycle2"/>
    <dgm:cxn modelId="{C066CA83-A968-41AB-9128-045DB569BC66}" srcId="{B60FB80C-76EB-4782-8A0C-468D4F9554C5}" destId="{CA9181EF-6C49-48E0-A600-5C7D10096691}" srcOrd="3" destOrd="0" parTransId="{F1013986-48E3-432D-AE57-0F364E99356F}" sibTransId="{FB43C3D2-DB74-4203-A352-608251187004}"/>
    <dgm:cxn modelId="{4D39BC8E-5793-4042-A76D-2C713CB47342}" type="presOf" srcId="{CA9181EF-6C49-48E0-A600-5C7D10096691}" destId="{5C4D1264-26D1-4FAF-B6D7-095872F7D7DA}" srcOrd="0" destOrd="0" presId="urn:microsoft.com/office/officeart/2005/8/layout/cycle2"/>
    <dgm:cxn modelId="{988FD215-2C88-4370-94AB-652C3EFA4447}" type="presOf" srcId="{BF3F013D-6871-4E90-9D10-D60BFBB462EB}" destId="{92DC9D31-C43A-441F-8517-31AB9203EA59}" srcOrd="0" destOrd="0" presId="urn:microsoft.com/office/officeart/2005/8/layout/cycle2"/>
    <dgm:cxn modelId="{81AAF209-2E17-480A-BA19-D346A1B29B1D}" type="presOf" srcId="{B60FB80C-76EB-4782-8A0C-468D4F9554C5}" destId="{4016F2A6-B7E5-49AF-BD16-34132EBBFFD2}" srcOrd="0" destOrd="0" presId="urn:microsoft.com/office/officeart/2005/8/layout/cycle2"/>
    <dgm:cxn modelId="{A52366AA-6642-42C3-B94A-834D0603984F}" srcId="{B60FB80C-76EB-4782-8A0C-468D4F9554C5}" destId="{BF3F013D-6871-4E90-9D10-D60BFBB462EB}" srcOrd="2" destOrd="0" parTransId="{1ED1138A-CEA5-4A64-9BEE-CA4DCF6F0EA0}" sibTransId="{DAB784C5-1861-4B39-B7E8-C62239F1CE76}"/>
    <dgm:cxn modelId="{AA7EC856-E688-4EA6-B6D7-B1E6D10AF056}" srcId="{B60FB80C-76EB-4782-8A0C-468D4F9554C5}" destId="{929283D2-C884-4E0B-9583-C4E0BAF61776}" srcOrd="0" destOrd="0" parTransId="{995C709F-281B-4E7A-9A1B-34B99D462A50}" sibTransId="{283DF7C9-038C-4DB8-9878-7E0C8E81C67F}"/>
    <dgm:cxn modelId="{22917BE8-E186-44EE-91BE-79CBD5E55E43}" type="presOf" srcId="{283DF7C9-038C-4DB8-9878-7E0C8E81C67F}" destId="{933DE84A-5DDE-4596-B279-C56A11E3150D}" srcOrd="1" destOrd="0" presId="urn:microsoft.com/office/officeart/2005/8/layout/cycle2"/>
    <dgm:cxn modelId="{5AEC228C-9C71-4B7D-9570-9AA771D15367}" type="presOf" srcId="{DAB784C5-1861-4B39-B7E8-C62239F1CE76}" destId="{4183825D-367A-44A3-955D-889141A336B4}" srcOrd="1" destOrd="0" presId="urn:microsoft.com/office/officeart/2005/8/layout/cycle2"/>
    <dgm:cxn modelId="{67E9B7A9-A722-4DE3-8BC7-47D905A952C1}" type="presOf" srcId="{5C9EDE90-98D7-4A7A-BC67-1F1A55AEF52A}" destId="{71EF84AD-FD7D-416E-A439-9FF1627E33CA}" srcOrd="0" destOrd="0" presId="urn:microsoft.com/office/officeart/2005/8/layout/cycle2"/>
    <dgm:cxn modelId="{A0C93E26-D3FD-4722-B3F2-63922CC783A6}" type="presOf" srcId="{929283D2-C884-4E0B-9583-C4E0BAF61776}" destId="{E6A832B7-ABCB-4685-A0EF-E689C736BA9A}" srcOrd="0" destOrd="0" presId="urn:microsoft.com/office/officeart/2005/8/layout/cycle2"/>
    <dgm:cxn modelId="{74B0DD13-53D5-4154-81CE-68D64B99AE5A}" type="presOf" srcId="{283DF7C9-038C-4DB8-9878-7E0C8E81C67F}" destId="{22EF2495-DB30-44A2-B1DC-D803F6D276E5}" srcOrd="0" destOrd="0" presId="urn:microsoft.com/office/officeart/2005/8/layout/cycle2"/>
    <dgm:cxn modelId="{C2EEA126-CDD0-4854-8BDA-B641EB590F64}" type="presParOf" srcId="{4016F2A6-B7E5-49AF-BD16-34132EBBFFD2}" destId="{E6A832B7-ABCB-4685-A0EF-E689C736BA9A}" srcOrd="0" destOrd="0" presId="urn:microsoft.com/office/officeart/2005/8/layout/cycle2"/>
    <dgm:cxn modelId="{97EEE89E-68D5-4BB1-A674-76E4BC6BF50B}" type="presParOf" srcId="{4016F2A6-B7E5-49AF-BD16-34132EBBFFD2}" destId="{22EF2495-DB30-44A2-B1DC-D803F6D276E5}" srcOrd="1" destOrd="0" presId="urn:microsoft.com/office/officeart/2005/8/layout/cycle2"/>
    <dgm:cxn modelId="{5972F3C1-59CA-4577-8260-C4A998E238D5}" type="presParOf" srcId="{22EF2495-DB30-44A2-B1DC-D803F6D276E5}" destId="{933DE84A-5DDE-4596-B279-C56A11E3150D}" srcOrd="0" destOrd="0" presId="urn:microsoft.com/office/officeart/2005/8/layout/cycle2"/>
    <dgm:cxn modelId="{51CCDC98-21CD-4434-90F1-7102A6CC5430}" type="presParOf" srcId="{4016F2A6-B7E5-49AF-BD16-34132EBBFFD2}" destId="{71EF84AD-FD7D-416E-A439-9FF1627E33CA}" srcOrd="2" destOrd="0" presId="urn:microsoft.com/office/officeart/2005/8/layout/cycle2"/>
    <dgm:cxn modelId="{23EB8723-9C85-47D8-B698-B0B6532351ED}" type="presParOf" srcId="{4016F2A6-B7E5-49AF-BD16-34132EBBFFD2}" destId="{D3D6778E-F9A4-44F9-B575-E5B3ED679C4B}" srcOrd="3" destOrd="0" presId="urn:microsoft.com/office/officeart/2005/8/layout/cycle2"/>
    <dgm:cxn modelId="{C20976DB-B533-45AE-ACA3-1199D952BF3F}" type="presParOf" srcId="{D3D6778E-F9A4-44F9-B575-E5B3ED679C4B}" destId="{D8217569-CDD2-4AB5-A165-2F275EA836B5}" srcOrd="0" destOrd="0" presId="urn:microsoft.com/office/officeart/2005/8/layout/cycle2"/>
    <dgm:cxn modelId="{1A0D965A-453C-4896-9260-19BD84E1C331}" type="presParOf" srcId="{4016F2A6-B7E5-49AF-BD16-34132EBBFFD2}" destId="{92DC9D31-C43A-441F-8517-31AB9203EA59}" srcOrd="4" destOrd="0" presId="urn:microsoft.com/office/officeart/2005/8/layout/cycle2"/>
    <dgm:cxn modelId="{F557796A-B238-468F-AB4E-09E61A95EB2E}" type="presParOf" srcId="{4016F2A6-B7E5-49AF-BD16-34132EBBFFD2}" destId="{F1EAFB87-E4C1-4A68-864B-D35566CDF2C4}" srcOrd="5" destOrd="0" presId="urn:microsoft.com/office/officeart/2005/8/layout/cycle2"/>
    <dgm:cxn modelId="{6C28A1E6-C993-4CB5-9EB0-9901B6F67063}" type="presParOf" srcId="{F1EAFB87-E4C1-4A68-864B-D35566CDF2C4}" destId="{4183825D-367A-44A3-955D-889141A336B4}" srcOrd="0" destOrd="0" presId="urn:microsoft.com/office/officeart/2005/8/layout/cycle2"/>
    <dgm:cxn modelId="{164AD34A-4E4C-430C-A456-2AE6DD7ACBE2}" type="presParOf" srcId="{4016F2A6-B7E5-49AF-BD16-34132EBBFFD2}" destId="{5C4D1264-26D1-4FAF-B6D7-095872F7D7DA}" srcOrd="6" destOrd="0" presId="urn:microsoft.com/office/officeart/2005/8/layout/cycle2"/>
    <dgm:cxn modelId="{3238F4A8-439D-47C6-9E1B-9773E690EA48}" type="presParOf" srcId="{4016F2A6-B7E5-49AF-BD16-34132EBBFFD2}" destId="{13CCCB0A-65A8-4C04-8CC8-A50325C4B458}" srcOrd="7" destOrd="0" presId="urn:microsoft.com/office/officeart/2005/8/layout/cycle2"/>
    <dgm:cxn modelId="{CE014F8B-C4B4-4DB0-9CF9-1DF852048F66}" type="presParOf" srcId="{13CCCB0A-65A8-4C04-8CC8-A50325C4B458}" destId="{95DEB964-F644-471B-8798-B627197E6AA4}"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1"/>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1"/>
            <a:ext cx="2919412" cy="495300"/>
          </a:xfrm>
          <a:prstGeom prst="rect">
            <a:avLst/>
          </a:prstGeom>
        </p:spPr>
        <p:txBody>
          <a:bodyPr vert="horz" lIns="91440" tIns="45720" rIns="91440" bIns="45720" rtlCol="0"/>
          <a:lstStyle>
            <a:lvl1pPr algn="r">
              <a:defRPr sz="1200"/>
            </a:lvl1pPr>
          </a:lstStyle>
          <a:p>
            <a:fld id="{D3DACBB0-0445-42A4-9005-BAFCAF1DC0D7}" type="datetimeFigureOut">
              <a:rPr kumimoji="1" lang="ja-JP" altLang="en-US" smtClean="0"/>
              <a:t>2020/4/6</a:t>
            </a:fld>
            <a:endParaRPr kumimoji="1" lang="ja-JP" altLang="en-US"/>
          </a:p>
        </p:txBody>
      </p:sp>
      <p:sp>
        <p:nvSpPr>
          <p:cNvPr id="4" name="フッター プレースホルダー 3"/>
          <p:cNvSpPr>
            <a:spLocks noGrp="1"/>
          </p:cNvSpPr>
          <p:nvPr>
            <p:ph type="ftr" sz="quarter" idx="2"/>
          </p:nvPr>
        </p:nvSpPr>
        <p:spPr>
          <a:xfrm>
            <a:off x="2"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C1363984-FF79-4FD2-A973-4A1DAB992D00}" type="slidenum">
              <a:rPr kumimoji="1" lang="ja-JP" altLang="en-US" smtClean="0"/>
              <a:t>‹#›</a:t>
            </a:fld>
            <a:endParaRPr kumimoji="1" lang="ja-JP" altLang="en-US"/>
          </a:p>
        </p:txBody>
      </p:sp>
    </p:spTree>
    <p:extLst>
      <p:ext uri="{BB962C8B-B14F-4D97-AF65-F5344CB8AC3E}">
        <p14:creationId xmlns:p14="http://schemas.microsoft.com/office/powerpoint/2010/main" val="244833309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5" y="0"/>
            <a:ext cx="2918831" cy="493316"/>
          </a:xfrm>
          <a:prstGeom prst="rect">
            <a:avLst/>
          </a:prstGeom>
        </p:spPr>
        <p:txBody>
          <a:bodyPr vert="horz" lIns="91440" tIns="45720" rIns="91440" bIns="45720" rtlCol="0"/>
          <a:lstStyle>
            <a:lvl1pPr algn="r">
              <a:defRPr sz="1200"/>
            </a:lvl1pPr>
          </a:lstStyle>
          <a:p>
            <a:fld id="{F50F21A2-D0DB-4924-8B7A-4C5B5DA3963A}" type="datetimeFigureOut">
              <a:rPr kumimoji="1" lang="ja-JP" altLang="en-US" smtClean="0"/>
              <a:pPr/>
              <a:t>2020/4/6</a:t>
            </a:fld>
            <a:endParaRPr kumimoji="1" lang="ja-JP" altLang="en-US"/>
          </a:p>
        </p:txBody>
      </p:sp>
      <p:sp>
        <p:nvSpPr>
          <p:cNvPr id="4" name="スライド イメージ プレースホルダー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500"/>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5" y="9371285"/>
            <a:ext cx="2918831" cy="493316"/>
          </a:xfrm>
          <a:prstGeom prst="rect">
            <a:avLst/>
          </a:prstGeom>
        </p:spPr>
        <p:txBody>
          <a:bodyPr vert="horz" lIns="91440" tIns="45720" rIns="91440" bIns="45720" rtlCol="0" anchor="b"/>
          <a:lstStyle>
            <a:lvl1pPr algn="r">
              <a:defRPr sz="1200"/>
            </a:lvl1pPr>
          </a:lstStyle>
          <a:p>
            <a:fld id="{D45F9FDD-7FE0-4B56-88B6-45C56D70BDDD}" type="slidenum">
              <a:rPr kumimoji="1" lang="ja-JP" altLang="en-US" smtClean="0"/>
              <a:pPr/>
              <a:t>‹#›</a:t>
            </a:fld>
            <a:endParaRPr kumimoji="1" lang="ja-JP" altLang="en-US"/>
          </a:p>
        </p:txBody>
      </p:sp>
    </p:spTree>
    <p:extLst>
      <p:ext uri="{BB962C8B-B14F-4D97-AF65-F5344CB8AC3E}">
        <p14:creationId xmlns:p14="http://schemas.microsoft.com/office/powerpoint/2010/main" val="23575163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818610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0AE8C90-E67B-42C9-BDBD-933874B52021}"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0235423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8AE1F33-CB1C-47EC-BD9B-7243C6173E1A}"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60698460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85AEE9B-4812-4733-ACD5-522816809EF8}"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38226288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D152078-6C8F-4D92-AF6F-E8E2CEC55A09}"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3766160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E3C324E-E3F3-4B38-84AB-0923F0B2E705}"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44598078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C667160-219C-426F-AE3C-07BA0B09A8C3}"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4085241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207D23D-83E9-4BD0-B650-B7CBC4D80DCD}"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831620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1D293B9-B5F3-445D-ADA7-40A601AB368F}"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88865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22E8DC-EF74-4E4E-A3F6-94BBF4F17DC5}"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04093051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01609CF-CFFC-4670-847F-CFB219CDEED5}"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2732117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3C5C65F-9868-4939-BADF-63AE77F94AD5}"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22786888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7182AD-5D3F-4BC4-8AAB-66ED151C9773}" type="datetime1">
              <a:rPr lang="ja-JP" altLang="en-US" smtClean="0">
                <a:solidFill>
                  <a:prstClr val="black">
                    <a:tint val="75000"/>
                  </a:prstClr>
                </a:solidFill>
              </a:rPr>
              <a:t>2020/4/6</a:t>
            </a:fld>
            <a:endParaRPr lang="ja-JP" altLang="en-US">
              <a:solidFill>
                <a:prstClr val="black">
                  <a:tint val="75000"/>
                </a:prstClr>
              </a:solidFill>
            </a:endParaRPr>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a:xfrm>
            <a:off x="7677150" y="6487616"/>
            <a:ext cx="2228850" cy="365125"/>
          </a:xfrm>
          <a:prstGeom prst="rect">
            <a:avLst/>
          </a:prstGeom>
        </p:spPr>
        <p:txBody>
          <a:bodyPr vert="horz" lIns="91440" tIns="45720" rIns="91440" bIns="45720" rtlCol="0" anchor="ctr"/>
          <a:lstStyle>
            <a:lvl1pPr algn="r">
              <a:defRPr sz="2000" b="1">
                <a:solidFill>
                  <a:schemeClr val="tx1"/>
                </a:solidFill>
              </a:defRPr>
            </a:lvl1pPr>
          </a:lstStyle>
          <a:p>
            <a:fld id="{886B7CE1-7474-42F9-A3A3-B16D69111079}"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394415841"/>
      </p:ext>
    </p:extLst>
  </p:cSld>
  <p:clrMap bg1="lt1" tx1="dk1" bg2="lt2" tx2="dk2" accent1="accent1" accent2="accent2" accent3="accent3" accent4="accent4" accent5="accent5" accent6="accent6" hlink="hlink" folHlink="folHlink"/>
  <p:sldLayoutIdLst>
    <p:sldLayoutId id="2147484476" r:id="rId1"/>
    <p:sldLayoutId id="2147484477" r:id="rId2"/>
    <p:sldLayoutId id="2147484478" r:id="rId3"/>
    <p:sldLayoutId id="2147484479" r:id="rId4"/>
    <p:sldLayoutId id="2147484480" r:id="rId5"/>
    <p:sldLayoutId id="2147484481" r:id="rId6"/>
    <p:sldLayoutId id="2147484482" r:id="rId7"/>
    <p:sldLayoutId id="2147484483" r:id="rId8"/>
    <p:sldLayoutId id="2147484484" r:id="rId9"/>
    <p:sldLayoutId id="2147484485" r:id="rId10"/>
    <p:sldLayoutId id="2147484486"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microsoft.com/office/2007/relationships/hdphoto" Target="../media/hdphoto3.wdp"/></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1.png"/><Relationship Id="rId5" Type="http://schemas.microsoft.com/office/2007/relationships/hdphoto" Target="../media/hdphoto5.wdp"/><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8" Type="http://schemas.openxmlformats.org/officeDocument/2006/relationships/image" Target="../media/image15.png"/><Relationship Id="rId3" Type="http://schemas.microsoft.com/office/2007/relationships/hdphoto" Target="../media/hdphoto6.wdp"/><Relationship Id="rId7" Type="http://schemas.microsoft.com/office/2007/relationships/hdphoto" Target="../media/hdphoto8.wdp"/><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4.png"/><Relationship Id="rId11" Type="http://schemas.microsoft.com/office/2007/relationships/hdphoto" Target="../media/hdphoto10.wdp"/><Relationship Id="rId5" Type="http://schemas.microsoft.com/office/2007/relationships/hdphoto" Target="../media/hdphoto7.wdp"/><Relationship Id="rId10" Type="http://schemas.openxmlformats.org/officeDocument/2006/relationships/image" Target="../media/image16.png"/><Relationship Id="rId4" Type="http://schemas.openxmlformats.org/officeDocument/2006/relationships/image" Target="../media/image13.png"/><Relationship Id="rId9" Type="http://schemas.microsoft.com/office/2007/relationships/hdphoto" Target="../media/hdphoto9.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0</a:t>
            </a:fld>
            <a:endParaRPr lang="ja-JP" altLang="en-US">
              <a:solidFill>
                <a:prstClr val="black"/>
              </a:solidFill>
            </a:endParaRPr>
          </a:p>
        </p:txBody>
      </p:sp>
      <p:sp>
        <p:nvSpPr>
          <p:cNvPr id="3" name="テキスト ボックス 2"/>
          <p:cNvSpPr txBox="1"/>
          <p:nvPr/>
        </p:nvSpPr>
        <p:spPr>
          <a:xfrm>
            <a:off x="416496" y="4365104"/>
            <a:ext cx="9385500" cy="2088232"/>
          </a:xfrm>
          <a:prstGeom prst="rect">
            <a:avLst/>
          </a:prstGeom>
          <a:noFill/>
        </p:spPr>
        <p:txBody>
          <a:bodyPr wrap="square" rtlCol="0">
            <a:noAutofit/>
          </a:bodyPr>
          <a:lstStyle/>
          <a:p>
            <a:r>
              <a:rPr kumimoji="1" lang="ja-JP" altLang="en-US" sz="2400" dirty="0" smtClean="0">
                <a:latin typeface="メイリオ" panose="020B0604030504040204" pitchFamily="50" charset="-128"/>
                <a:ea typeface="メイリオ" panose="020B0604030504040204" pitchFamily="50" charset="-128"/>
              </a:rPr>
              <a:t>○避難所運営の手引き作成や、地域で避難所運営を考える学習会等</a:t>
            </a:r>
            <a:endParaRPr kumimoji="1" lang="en-US" altLang="ja-JP" sz="2400" dirty="0" smtClean="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でご活用ください。</a:t>
            </a:r>
            <a:endParaRPr kumimoji="1"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○検討項目は、避難所や地域の状況によって変更してください。</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rPr>
              <a:t>○特に重要なレイアウトや役割分担を中心に検討する場合は、資料</a:t>
            </a:r>
            <a:endParaRPr lang="en-US" altLang="ja-JP" sz="2400" dirty="0" smtClean="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をコンパクトにまとめた</a:t>
            </a:r>
            <a:r>
              <a:rPr lang="ja-JP" altLang="en-US" sz="2400" dirty="0" smtClean="0">
                <a:solidFill>
                  <a:srgbClr val="FF0000"/>
                </a:solidFill>
                <a:latin typeface="メイリオ" panose="020B0604030504040204" pitchFamily="50" charset="-128"/>
                <a:ea typeface="メイリオ" panose="020B0604030504040204" pitchFamily="50" charset="-128"/>
              </a:rPr>
              <a:t>「簡易版」</a:t>
            </a:r>
            <a:r>
              <a:rPr lang="ja-JP" altLang="en-US" sz="2400" dirty="0" smtClean="0">
                <a:latin typeface="メイリオ" panose="020B0604030504040204" pitchFamily="50" charset="-128"/>
                <a:ea typeface="メイリオ" panose="020B0604030504040204" pitchFamily="50" charset="-128"/>
              </a:rPr>
              <a:t>を</a:t>
            </a:r>
            <a:r>
              <a:rPr lang="ja-JP" altLang="en-US" sz="2400" dirty="0">
                <a:latin typeface="メイリオ" panose="020B0604030504040204" pitchFamily="50" charset="-128"/>
                <a:ea typeface="メイリオ" panose="020B0604030504040204" pitchFamily="50" charset="-128"/>
              </a:rPr>
              <a:t>ご活用ください。</a:t>
            </a:r>
            <a:endParaRPr lang="en-US" altLang="ja-JP" sz="2400" dirty="0">
              <a:latin typeface="メイリオ" panose="020B0604030504040204" pitchFamily="50" charset="-128"/>
              <a:ea typeface="メイリオ" panose="020B0604030504040204" pitchFamily="50" charset="-128"/>
            </a:endParaRPr>
          </a:p>
          <a:p>
            <a:endParaRPr kumimoji="1" lang="ja-JP" altLang="en-US" sz="2000" dirty="0">
              <a:latin typeface="メイリオ" panose="020B0604030504040204" pitchFamily="50" charset="-128"/>
              <a:ea typeface="メイリオ" panose="020B0604030504040204" pitchFamily="50" charset="-128"/>
            </a:endParaRPr>
          </a:p>
        </p:txBody>
      </p:sp>
      <p:sp>
        <p:nvSpPr>
          <p:cNvPr id="5" name="テキスト ボックス 4"/>
          <p:cNvSpPr txBox="1"/>
          <p:nvPr/>
        </p:nvSpPr>
        <p:spPr>
          <a:xfrm>
            <a:off x="127867" y="1412776"/>
            <a:ext cx="9674129" cy="2582711"/>
          </a:xfrm>
          <a:prstGeom prst="rect">
            <a:avLst/>
          </a:prstGeom>
          <a:solidFill>
            <a:srgbClr val="FFFFCC"/>
          </a:solidFill>
          <a:ln w="28575">
            <a:solidFill>
              <a:schemeClr val="accent4"/>
            </a:solidFill>
          </a:ln>
        </p:spPr>
        <p:txBody>
          <a:bodyPr wrap="square" rtlCol="0" anchor="ctr" anchorCtr="0">
            <a:noAutofit/>
          </a:bodyPr>
          <a:lstStyle/>
          <a:p>
            <a:r>
              <a:rPr lang="en-US" altLang="ja-JP" sz="4800" dirty="0" smtClean="0">
                <a:solidFill>
                  <a:srgbClr val="FF0000"/>
                </a:solidFill>
                <a:latin typeface="メイリオ" panose="020B0604030504040204" pitchFamily="50" charset="-128"/>
                <a:ea typeface="メイリオ" panose="020B0604030504040204" pitchFamily="50" charset="-128"/>
              </a:rPr>
              <a:t>【</a:t>
            </a:r>
            <a:r>
              <a:rPr lang="ja-JP" altLang="en-US" sz="4800" dirty="0" smtClean="0">
                <a:solidFill>
                  <a:srgbClr val="FF0000"/>
                </a:solidFill>
                <a:latin typeface="メイリオ" panose="020B0604030504040204" pitchFamily="50" charset="-128"/>
                <a:ea typeface="メイリオ" panose="020B0604030504040204" pitchFamily="50" charset="-128"/>
              </a:rPr>
              <a:t>詳細版</a:t>
            </a:r>
            <a:r>
              <a:rPr lang="en-US" altLang="ja-JP" sz="4800" dirty="0" smtClean="0">
                <a:solidFill>
                  <a:srgbClr val="FF0000"/>
                </a:solidFill>
                <a:latin typeface="メイリオ" panose="020B0604030504040204" pitchFamily="50" charset="-128"/>
                <a:ea typeface="メイリオ" panose="020B0604030504040204" pitchFamily="50" charset="-128"/>
              </a:rPr>
              <a:t>】</a:t>
            </a:r>
            <a:endParaRPr lang="en-US" altLang="ja-JP" sz="4800" dirty="0" smtClean="0">
              <a:latin typeface="メイリオ" panose="020B0604030504040204" pitchFamily="50" charset="-128"/>
              <a:ea typeface="メイリオ" panose="020B0604030504040204" pitchFamily="50" charset="-128"/>
            </a:endParaRPr>
          </a:p>
          <a:p>
            <a:pPr algn="ctr"/>
            <a:r>
              <a:rPr lang="ja-JP" altLang="en-US" sz="4800" dirty="0" smtClean="0">
                <a:latin typeface="メイリオ" panose="020B0604030504040204" pitchFamily="50" charset="-128"/>
                <a:ea typeface="メイリオ" panose="020B0604030504040204" pitchFamily="50" charset="-128"/>
              </a:rPr>
              <a:t>避難所</a:t>
            </a:r>
            <a:r>
              <a:rPr lang="ja-JP" altLang="en-US" sz="4800" dirty="0">
                <a:latin typeface="メイリオ" panose="020B0604030504040204" pitchFamily="50" charset="-128"/>
                <a:ea typeface="メイリオ" panose="020B0604030504040204" pitchFamily="50" charset="-128"/>
              </a:rPr>
              <a:t>運営の手引き作成</a:t>
            </a:r>
            <a:r>
              <a:rPr lang="ja-JP" altLang="en-US" sz="4800" dirty="0" smtClean="0">
                <a:latin typeface="メイリオ" panose="020B0604030504040204" pitchFamily="50" charset="-128"/>
                <a:ea typeface="メイリオ" panose="020B0604030504040204" pitchFamily="50" charset="-128"/>
              </a:rPr>
              <a:t>研修資料</a:t>
            </a:r>
            <a:endParaRPr lang="en-US" altLang="ja-JP" sz="4800" dirty="0" smtClean="0">
              <a:latin typeface="メイリオ" panose="020B0604030504040204" pitchFamily="50" charset="-128"/>
              <a:ea typeface="メイリオ" panose="020B0604030504040204" pitchFamily="50" charset="-128"/>
            </a:endParaRPr>
          </a:p>
          <a:p>
            <a:pPr algn="ctr"/>
            <a:r>
              <a:rPr lang="ja-JP" altLang="en-US" sz="4800" dirty="0" smtClean="0">
                <a:latin typeface="メイリオ" panose="020B0604030504040204" pitchFamily="50" charset="-128"/>
                <a:ea typeface="メイリオ" panose="020B0604030504040204" pitchFamily="50" charset="-128"/>
              </a:rPr>
              <a:t>（山口県）</a:t>
            </a:r>
            <a:endParaRPr lang="en-US" altLang="ja-JP" sz="40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8193360" y="404664"/>
            <a:ext cx="1296144"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kumimoji="1" lang="ja-JP" altLang="en-US" dirty="0" smtClean="0"/>
              <a:t>資料７</a:t>
            </a:r>
            <a:endParaRPr kumimoji="1" lang="ja-JP" altLang="en-US" dirty="0"/>
          </a:p>
        </p:txBody>
      </p:sp>
    </p:spTree>
    <p:extLst>
      <p:ext uri="{BB962C8B-B14F-4D97-AF65-F5344CB8AC3E}">
        <p14:creationId xmlns:p14="http://schemas.microsoft.com/office/powerpoint/2010/main" val="35795710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避難所運営の手引き・避難所運営体制があれば・・・・</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100671" y="567662"/>
            <a:ext cx="3593395" cy="400110"/>
          </a:xfrm>
          <a:prstGeom prst="rect">
            <a:avLst/>
          </a:prstGeom>
          <a:noFill/>
          <a:ln w="28575">
            <a:noFill/>
          </a:ln>
        </p:spPr>
        <p:txBody>
          <a:bodyPr wrap="square" rtlCol="0">
            <a:spAutoFit/>
          </a:bodyPr>
          <a:lstStyle/>
          <a:p>
            <a:pPr algn="ctr"/>
            <a:r>
              <a:rPr lang="en-US" altLang="ja-JP" sz="2000" b="1" dirty="0" smtClean="0">
                <a:solidFill>
                  <a:srgbClr val="FF0000"/>
                </a:solidFill>
                <a:latin typeface="メイリオ" panose="020B0604030504040204" pitchFamily="50" charset="-128"/>
                <a:ea typeface="メイリオ" panose="020B0604030504040204" pitchFamily="50" charset="-128"/>
              </a:rPr>
              <a:t>【</a:t>
            </a:r>
            <a:r>
              <a:rPr lang="ja-JP" altLang="en-US" sz="2000" b="1" dirty="0" smtClean="0">
                <a:solidFill>
                  <a:srgbClr val="FF0000"/>
                </a:solidFill>
                <a:latin typeface="メイリオ" panose="020B0604030504040204" pitchFamily="50" charset="-128"/>
                <a:ea typeface="メイリオ" panose="020B0604030504040204" pitchFamily="50" charset="-128"/>
              </a:rPr>
              <a:t>手引き・運営体制なし</a:t>
            </a:r>
            <a:r>
              <a:rPr lang="en-US" altLang="ja-JP" sz="2000" b="1" dirty="0" smtClean="0">
                <a:solidFill>
                  <a:srgbClr val="FF0000"/>
                </a:solidFill>
                <a:latin typeface="メイリオ" panose="020B0604030504040204" pitchFamily="50" charset="-128"/>
                <a:ea typeface="メイリオ" panose="020B0604030504040204" pitchFamily="50" charset="-128"/>
              </a:rPr>
              <a:t>】</a:t>
            </a:r>
          </a:p>
        </p:txBody>
      </p:sp>
      <p:sp>
        <p:nvSpPr>
          <p:cNvPr id="9" name="テキスト ボックス 8"/>
          <p:cNvSpPr txBox="1"/>
          <p:nvPr/>
        </p:nvSpPr>
        <p:spPr>
          <a:xfrm>
            <a:off x="256291" y="977977"/>
            <a:ext cx="4247244" cy="2339102"/>
          </a:xfrm>
          <a:prstGeom prst="rect">
            <a:avLst/>
          </a:prstGeom>
          <a:noFill/>
          <a:ln w="28575">
            <a:noFill/>
          </a:ln>
        </p:spPr>
        <p:txBody>
          <a:bodyPr wrap="square" rtlCol="0">
            <a:spAutoFit/>
          </a:bodyPr>
          <a:lstStyle/>
          <a:p>
            <a:r>
              <a:rPr lang="ja-JP" altLang="en-US" sz="2000" b="1" u="sng" dirty="0" smtClean="0">
                <a:solidFill>
                  <a:srgbClr val="FF0000"/>
                </a:solidFill>
                <a:latin typeface="メイリオ" panose="020B0604030504040204" pitchFamily="50" charset="-128"/>
                <a:ea typeface="メイリオ" panose="020B0604030504040204" pitchFamily="50" charset="-128"/>
              </a:rPr>
              <a:t>スペースの使い方</a:t>
            </a:r>
            <a:endParaRPr lang="en-US" altLang="ja-JP" sz="2000" b="1" u="sng" dirty="0">
              <a:solidFill>
                <a:srgbClr val="FF0000"/>
              </a:solidFill>
              <a:latin typeface="メイリオ" panose="020B0604030504040204" pitchFamily="50" charset="-128"/>
              <a:ea typeface="メイリオ" panose="020B0604030504040204" pitchFamily="50" charset="-128"/>
            </a:endParaRPr>
          </a:p>
          <a:p>
            <a:r>
              <a:rPr lang="ja-JP" altLang="en-US" dirty="0" smtClean="0">
                <a:solidFill>
                  <a:prstClr val="black"/>
                </a:solidFill>
                <a:latin typeface="メイリオ" panose="020B0604030504040204" pitchFamily="50" charset="-128"/>
                <a:ea typeface="メイリオ" panose="020B0604030504040204" pitchFamily="50" charset="-128"/>
              </a:rPr>
              <a:t>　・体育館に雑魚寝</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・１人のスペースもバラバラで、</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　早いもの勝ち状態</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・トイレに行く通路もない</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・見知らぬ人と隣り合わせ</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smtClean="0">
                <a:solidFill>
                  <a:prstClr val="black"/>
                </a:solidFill>
                <a:latin typeface="メイリオ" panose="020B0604030504040204" pitchFamily="50" charset="-128"/>
                <a:ea typeface="メイリオ" panose="020B0604030504040204" pitchFamily="50" charset="-128"/>
              </a:rPr>
              <a:t>　・プライバシー上も問題</a:t>
            </a:r>
            <a:endParaRPr lang="en-US" altLang="ja-JP" dirty="0">
              <a:solidFill>
                <a:prstClr val="black"/>
              </a:solidFill>
              <a:latin typeface="メイリオ" panose="020B0604030504040204" pitchFamily="50" charset="-128"/>
              <a:ea typeface="メイリオ" panose="020B0604030504040204" pitchFamily="50" charset="-128"/>
            </a:endParaRPr>
          </a:p>
          <a:p>
            <a:r>
              <a:rPr lang="ja-JP" altLang="en-US" dirty="0" smtClean="0">
                <a:solidFill>
                  <a:prstClr val="black"/>
                </a:solidFill>
                <a:latin typeface="メイリオ" panose="020B0604030504040204" pitchFamily="50" charset="-128"/>
                <a:ea typeface="メイリオ" panose="020B0604030504040204" pitchFamily="50" charset="-128"/>
              </a:rPr>
              <a:t>　　→　心身の負担大</a:t>
            </a:r>
            <a:endParaRPr lang="en-US" altLang="ja-JP" dirty="0" smtClean="0">
              <a:solidFill>
                <a:prstClr val="black"/>
              </a:solidFill>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5601072" y="567662"/>
            <a:ext cx="3628192" cy="400110"/>
          </a:xfrm>
          <a:prstGeom prst="rect">
            <a:avLst/>
          </a:prstGeom>
          <a:noFill/>
          <a:ln w="28575">
            <a:noFill/>
          </a:ln>
        </p:spPr>
        <p:txBody>
          <a:bodyPr wrap="square" rtlCol="0">
            <a:spAutoFit/>
          </a:bodyPr>
          <a:lstStyle/>
          <a:p>
            <a:pPr algn="ctr"/>
            <a:r>
              <a:rPr lang="en-US" altLang="ja-JP" sz="2000" b="1" dirty="0" smtClean="0">
                <a:solidFill>
                  <a:srgbClr val="FF0000"/>
                </a:solidFill>
                <a:latin typeface="メイリオ" panose="020B0604030504040204" pitchFamily="50" charset="-128"/>
                <a:ea typeface="メイリオ" panose="020B0604030504040204" pitchFamily="50" charset="-128"/>
              </a:rPr>
              <a:t>【</a:t>
            </a:r>
            <a:r>
              <a:rPr lang="ja-JP" altLang="en-US" sz="2000" b="1" dirty="0" smtClean="0">
                <a:solidFill>
                  <a:srgbClr val="FF0000"/>
                </a:solidFill>
                <a:latin typeface="メイリオ" panose="020B0604030504040204" pitchFamily="50" charset="-128"/>
                <a:ea typeface="メイリオ" panose="020B0604030504040204" pitchFamily="50" charset="-128"/>
              </a:rPr>
              <a:t>手引き・運営体制あり</a:t>
            </a:r>
            <a:r>
              <a:rPr lang="en-US" altLang="ja-JP" sz="2000" b="1" dirty="0" smtClean="0">
                <a:solidFill>
                  <a:srgbClr val="FF0000"/>
                </a:solidFill>
                <a:latin typeface="メイリオ" panose="020B0604030504040204" pitchFamily="50" charset="-128"/>
                <a:ea typeface="メイリオ" panose="020B0604030504040204" pitchFamily="50" charset="-128"/>
              </a:rPr>
              <a:t>】</a:t>
            </a:r>
          </a:p>
        </p:txBody>
      </p:sp>
      <p:pic>
        <p:nvPicPr>
          <p:cNvPr id="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0832" y="171491"/>
            <a:ext cx="2671022" cy="239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テキスト ボックス 16"/>
          <p:cNvSpPr txBox="1"/>
          <p:nvPr/>
        </p:nvSpPr>
        <p:spPr>
          <a:xfrm>
            <a:off x="5313040" y="1052012"/>
            <a:ext cx="4391260" cy="1785104"/>
          </a:xfrm>
          <a:prstGeom prst="rect">
            <a:avLst/>
          </a:prstGeom>
          <a:noFill/>
          <a:ln w="28575">
            <a:noFill/>
          </a:ln>
        </p:spPr>
        <p:txBody>
          <a:bodyPr wrap="square" rtlCol="0">
            <a:spAutoFit/>
          </a:bodyPr>
          <a:lstStyle/>
          <a:p>
            <a:r>
              <a:rPr lang="ja-JP" altLang="en-US" sz="2000" b="1" u="sng" dirty="0" smtClean="0">
                <a:solidFill>
                  <a:srgbClr val="FF0000"/>
                </a:solidFill>
                <a:latin typeface="メイリオ" panose="020B0604030504040204" pitchFamily="50" charset="-128"/>
                <a:ea typeface="メイリオ" panose="020B0604030504040204" pitchFamily="50" charset="-128"/>
              </a:rPr>
              <a:t>スペースの使い方を決めておくと</a:t>
            </a:r>
            <a:endParaRPr lang="en-US" altLang="ja-JP" sz="2000" b="1" u="sng" dirty="0">
              <a:solidFill>
                <a:srgbClr val="FF0000"/>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・避難スペースを通路で区切り</a:t>
            </a:r>
            <a:r>
              <a:rPr lang="ja-JP" altLang="en-US" dirty="0" smtClean="0">
                <a:solidFill>
                  <a:prstClr val="black"/>
                </a:solidFill>
                <a:latin typeface="メイリオ" panose="020B0604030504040204" pitchFamily="50" charset="-128"/>
                <a:ea typeface="メイリオ" panose="020B0604030504040204" pitchFamily="50" charset="-128"/>
              </a:rPr>
              <a:t>、</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　ご近所</a:t>
            </a:r>
            <a:r>
              <a:rPr lang="ja-JP" altLang="en-US" dirty="0">
                <a:solidFill>
                  <a:prstClr val="black"/>
                </a:solidFill>
                <a:latin typeface="メイリオ" panose="020B0604030504040204" pitchFamily="50" charset="-128"/>
                <a:ea typeface="メイリオ" panose="020B0604030504040204" pitchFamily="50" charset="-128"/>
              </a:rPr>
              <a:t>ごとに</a:t>
            </a:r>
            <a:r>
              <a:rPr lang="ja-JP" altLang="en-US" dirty="0" smtClean="0">
                <a:solidFill>
                  <a:prstClr val="black"/>
                </a:solidFill>
                <a:latin typeface="メイリオ" panose="020B0604030504040204" pitchFamily="50" charset="-128"/>
                <a:ea typeface="メイリオ" panose="020B0604030504040204" pitchFamily="50" charset="-128"/>
              </a:rPr>
              <a:t>避難</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・１人あたりスペースをルール化</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・顔見知り</a:t>
            </a:r>
            <a:r>
              <a:rPr lang="ja-JP" altLang="en-US" dirty="0">
                <a:solidFill>
                  <a:prstClr val="black"/>
                </a:solidFill>
                <a:latin typeface="メイリオ" panose="020B0604030504040204" pitchFamily="50" charset="-128"/>
                <a:ea typeface="メイリオ" panose="020B0604030504040204" pitchFamily="50" charset="-128"/>
              </a:rPr>
              <a:t>どうしが助け合って</a:t>
            </a:r>
            <a:r>
              <a:rPr lang="ja-JP" altLang="en-US" dirty="0" smtClean="0">
                <a:solidFill>
                  <a:prstClr val="black"/>
                </a:solidFill>
                <a:latin typeface="メイリオ" panose="020B0604030504040204" pitchFamily="50" charset="-128"/>
                <a:ea typeface="メイリオ" panose="020B0604030504040204" pitchFamily="50" charset="-128"/>
              </a:rPr>
              <a:t>避難</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　所</a:t>
            </a:r>
            <a:r>
              <a:rPr lang="ja-JP" altLang="en-US" dirty="0">
                <a:solidFill>
                  <a:prstClr val="black"/>
                </a:solidFill>
                <a:latin typeface="メイリオ" panose="020B0604030504040204" pitchFamily="50" charset="-128"/>
                <a:ea typeface="メイリオ" panose="020B0604030504040204" pitchFamily="50" charset="-128"/>
              </a:rPr>
              <a:t>生活を送ることが</a:t>
            </a:r>
            <a:r>
              <a:rPr lang="ja-JP" altLang="en-US" dirty="0" smtClean="0">
                <a:solidFill>
                  <a:prstClr val="black"/>
                </a:solidFill>
                <a:latin typeface="メイリオ" panose="020B0604030504040204" pitchFamily="50" charset="-128"/>
                <a:ea typeface="メイリオ" panose="020B0604030504040204" pitchFamily="50" charset="-128"/>
              </a:rPr>
              <a:t>できる</a:t>
            </a:r>
            <a:endParaRPr lang="ja-JP" altLang="en-US" dirty="0">
              <a:solidFill>
                <a:prstClr val="black"/>
              </a:solidFill>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344488" y="3533821"/>
            <a:ext cx="4247244" cy="1231106"/>
          </a:xfrm>
          <a:prstGeom prst="rect">
            <a:avLst/>
          </a:prstGeom>
          <a:noFill/>
          <a:ln w="28575">
            <a:noFill/>
          </a:ln>
        </p:spPr>
        <p:txBody>
          <a:bodyPr wrap="square" rtlCol="0">
            <a:spAutoFit/>
          </a:bodyPr>
          <a:lstStyle/>
          <a:p>
            <a:r>
              <a:rPr lang="ja-JP" altLang="en-US" sz="2000" b="1" u="sng" dirty="0">
                <a:solidFill>
                  <a:srgbClr val="FF0000"/>
                </a:solidFill>
                <a:latin typeface="メイリオ" panose="020B0604030504040204" pitchFamily="50" charset="-128"/>
                <a:ea typeface="メイリオ" panose="020B0604030504040204" pitchFamily="50" charset="-128"/>
              </a:rPr>
              <a:t>トイレ</a:t>
            </a:r>
            <a:r>
              <a:rPr lang="ja-JP" altLang="en-US" sz="2000" b="1" u="sng" dirty="0" smtClean="0">
                <a:solidFill>
                  <a:srgbClr val="FF0000"/>
                </a:solidFill>
                <a:latin typeface="メイリオ" panose="020B0604030504040204" pitchFamily="50" charset="-128"/>
                <a:ea typeface="メイリオ" panose="020B0604030504040204" pitchFamily="50" charset="-128"/>
              </a:rPr>
              <a:t>の使い方</a:t>
            </a:r>
            <a:endParaRPr lang="en-US" altLang="ja-JP" sz="2000" b="1" u="sng" dirty="0">
              <a:solidFill>
                <a:srgbClr val="FF0000"/>
              </a:solidFill>
              <a:latin typeface="メイリオ" panose="020B0604030504040204" pitchFamily="50" charset="-128"/>
              <a:ea typeface="メイリオ" panose="020B0604030504040204" pitchFamily="50" charset="-128"/>
            </a:endParaRPr>
          </a:p>
          <a:p>
            <a:r>
              <a:rPr lang="ja-JP" altLang="en-US" dirty="0" smtClean="0">
                <a:solidFill>
                  <a:prstClr val="black"/>
                </a:solidFill>
                <a:latin typeface="メイリオ" panose="020B0604030504040204" pitchFamily="50" charset="-128"/>
                <a:ea typeface="メイリオ" panose="020B0604030504040204" pitchFamily="50" charset="-128"/>
              </a:rPr>
              <a:t>　・壊れたトイレを使用し、汚物が</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　あふれた状態に</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・不衛生な状態が継続</a:t>
            </a:r>
            <a:endParaRPr lang="en-US" altLang="ja-JP" dirty="0" smtClean="0">
              <a:solidFill>
                <a:prstClr val="black"/>
              </a:solidFill>
              <a:latin typeface="メイリオ" panose="020B0604030504040204" pitchFamily="50" charset="-128"/>
              <a:ea typeface="メイリオ" panose="020B0604030504040204" pitchFamily="50" charset="-128"/>
            </a:endParaRPr>
          </a:p>
        </p:txBody>
      </p:sp>
      <p:pic>
        <p:nvPicPr>
          <p:cNvPr id="1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6856" y="2640385"/>
            <a:ext cx="2671022" cy="239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テキスト ボックス 19"/>
          <p:cNvSpPr txBox="1"/>
          <p:nvPr/>
        </p:nvSpPr>
        <p:spPr>
          <a:xfrm>
            <a:off x="5457056" y="3395321"/>
            <a:ext cx="4247244" cy="1508105"/>
          </a:xfrm>
          <a:prstGeom prst="rect">
            <a:avLst/>
          </a:prstGeom>
          <a:noFill/>
          <a:ln w="28575">
            <a:noFill/>
          </a:ln>
        </p:spPr>
        <p:txBody>
          <a:bodyPr wrap="square" rtlCol="0">
            <a:spAutoFit/>
          </a:bodyPr>
          <a:lstStyle/>
          <a:p>
            <a:r>
              <a:rPr lang="ja-JP" altLang="en-US" sz="2000" b="1" u="sng" dirty="0" smtClean="0">
                <a:solidFill>
                  <a:srgbClr val="FF0000"/>
                </a:solidFill>
                <a:latin typeface="メイリオ" panose="020B0604030504040204" pitchFamily="50" charset="-128"/>
                <a:ea typeface="メイリオ" panose="020B0604030504040204" pitchFamily="50" charset="-128"/>
              </a:rPr>
              <a:t>トイレの使い方を決めておくと</a:t>
            </a:r>
            <a:endParaRPr lang="en-US" altLang="ja-JP" sz="2000" b="1" u="sng" dirty="0">
              <a:solidFill>
                <a:srgbClr val="FF0000"/>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・安全を確認したトイレだけを</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　使用するルールを徹底</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・仮設トイレや簡易トイレを活用し、</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　衛生的な状態を確保</a:t>
            </a:r>
            <a:endParaRPr lang="en-US" altLang="ja-JP" dirty="0" smtClean="0">
              <a:solidFill>
                <a:prstClr val="black"/>
              </a:solidFill>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344488" y="5267360"/>
            <a:ext cx="4247244" cy="1231106"/>
          </a:xfrm>
          <a:prstGeom prst="rect">
            <a:avLst/>
          </a:prstGeom>
          <a:noFill/>
          <a:ln w="28575">
            <a:noFill/>
          </a:ln>
        </p:spPr>
        <p:txBody>
          <a:bodyPr wrap="square" rtlCol="0">
            <a:spAutoFit/>
          </a:bodyPr>
          <a:lstStyle/>
          <a:p>
            <a:r>
              <a:rPr lang="ja-JP" altLang="en-US" sz="2000" b="1" u="sng" dirty="0" smtClean="0">
                <a:solidFill>
                  <a:srgbClr val="FF0000"/>
                </a:solidFill>
                <a:latin typeface="メイリオ" panose="020B0604030504040204" pitchFamily="50" charset="-128"/>
                <a:ea typeface="メイリオ" panose="020B0604030504040204" pitchFamily="50" charset="-128"/>
              </a:rPr>
              <a:t>体調不良</a:t>
            </a:r>
            <a:r>
              <a:rPr lang="ja-JP" altLang="en-US" sz="2000" b="1" u="sng" dirty="0">
                <a:solidFill>
                  <a:srgbClr val="FF0000"/>
                </a:solidFill>
                <a:latin typeface="メイリオ" panose="020B0604030504040204" pitchFamily="50" charset="-128"/>
                <a:ea typeface="メイリオ" panose="020B0604030504040204" pitchFamily="50" charset="-128"/>
              </a:rPr>
              <a:t>者</a:t>
            </a:r>
            <a:r>
              <a:rPr lang="ja-JP" altLang="en-US" sz="2000" b="1" u="sng" dirty="0" smtClean="0">
                <a:solidFill>
                  <a:srgbClr val="FF0000"/>
                </a:solidFill>
                <a:latin typeface="メイリオ" panose="020B0604030504040204" pitchFamily="50" charset="-128"/>
                <a:ea typeface="メイリオ" panose="020B0604030504040204" pitchFamily="50" charset="-128"/>
              </a:rPr>
              <a:t>への対応</a:t>
            </a:r>
            <a:endParaRPr lang="en-US" altLang="ja-JP" sz="2000" b="1" u="sng" dirty="0" smtClean="0">
              <a:solidFill>
                <a:srgbClr val="FF0000"/>
              </a:solidFill>
              <a:latin typeface="メイリオ" panose="020B0604030504040204" pitchFamily="50" charset="-128"/>
              <a:ea typeface="メイリオ" panose="020B0604030504040204" pitchFamily="50" charset="-128"/>
            </a:endParaRPr>
          </a:p>
          <a:p>
            <a:r>
              <a:rPr lang="ja-JP" altLang="en-US" dirty="0" smtClean="0">
                <a:solidFill>
                  <a:prstClr val="black"/>
                </a:solidFill>
                <a:latin typeface="メイリオ" panose="020B0604030504040204" pitchFamily="50" charset="-128"/>
                <a:ea typeface="メイリオ" panose="020B0604030504040204" pitchFamily="50" charset="-128"/>
              </a:rPr>
              <a:t>　・インフルエンザにかかった状態で</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　居住スペースで生活し、避難者が</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　インフルエンザに集団罹患</a:t>
            </a:r>
            <a:endParaRPr lang="en-US" altLang="ja-JP" dirty="0" smtClean="0">
              <a:solidFill>
                <a:prstClr val="black"/>
              </a:solidFill>
              <a:latin typeface="メイリオ" panose="020B0604030504040204" pitchFamily="50" charset="-128"/>
              <a:ea typeface="メイリオ" panose="020B0604030504040204" pitchFamily="50" charset="-128"/>
            </a:endParaRPr>
          </a:p>
        </p:txBody>
      </p:sp>
      <p:pic>
        <p:nvPicPr>
          <p:cNvPr id="2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8723" y="4334007"/>
            <a:ext cx="2671022" cy="239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テキスト ボックス 25"/>
          <p:cNvSpPr txBox="1"/>
          <p:nvPr/>
        </p:nvSpPr>
        <p:spPr>
          <a:xfrm>
            <a:off x="5457056" y="5301208"/>
            <a:ext cx="4536504" cy="1231106"/>
          </a:xfrm>
          <a:prstGeom prst="rect">
            <a:avLst/>
          </a:prstGeom>
          <a:noFill/>
          <a:ln w="28575">
            <a:noFill/>
          </a:ln>
        </p:spPr>
        <p:txBody>
          <a:bodyPr wrap="square" rtlCol="0">
            <a:spAutoFit/>
          </a:bodyPr>
          <a:lstStyle/>
          <a:p>
            <a:r>
              <a:rPr lang="ja-JP" altLang="en-US" sz="2000" b="1" u="sng" dirty="0" smtClean="0">
                <a:solidFill>
                  <a:srgbClr val="FF0000"/>
                </a:solidFill>
                <a:latin typeface="メイリオ" panose="020B0604030504040204" pitchFamily="50" charset="-128"/>
                <a:ea typeface="メイリオ" panose="020B0604030504040204" pitchFamily="50" charset="-128"/>
              </a:rPr>
              <a:t>体調不良</a:t>
            </a:r>
            <a:r>
              <a:rPr lang="ja-JP" altLang="en-US" sz="2000" b="1" u="sng" dirty="0">
                <a:solidFill>
                  <a:srgbClr val="FF0000"/>
                </a:solidFill>
                <a:latin typeface="メイリオ" panose="020B0604030504040204" pitchFamily="50" charset="-128"/>
                <a:ea typeface="メイリオ" panose="020B0604030504040204" pitchFamily="50" charset="-128"/>
              </a:rPr>
              <a:t>者</a:t>
            </a:r>
            <a:r>
              <a:rPr lang="ja-JP" altLang="en-US" sz="2000" b="1" u="sng" dirty="0" smtClean="0">
                <a:solidFill>
                  <a:srgbClr val="FF0000"/>
                </a:solidFill>
                <a:latin typeface="メイリオ" panose="020B0604030504040204" pitchFamily="50" charset="-128"/>
                <a:ea typeface="メイリオ" panose="020B0604030504040204" pitchFamily="50" charset="-128"/>
              </a:rPr>
              <a:t>への対応を決めておくと</a:t>
            </a:r>
            <a:endParaRPr lang="en-US" altLang="ja-JP" sz="2000" b="1" u="sng" dirty="0" smtClean="0">
              <a:solidFill>
                <a:srgbClr val="FF0000"/>
              </a:solidFill>
              <a:latin typeface="メイリオ" panose="020B0604030504040204" pitchFamily="50" charset="-128"/>
              <a:ea typeface="メイリオ" panose="020B0604030504040204" pitchFamily="50" charset="-128"/>
            </a:endParaRPr>
          </a:p>
          <a:p>
            <a:r>
              <a:rPr lang="ja-JP" altLang="en-US" dirty="0" smtClean="0">
                <a:solidFill>
                  <a:prstClr val="black"/>
                </a:solidFill>
                <a:latin typeface="メイリオ" panose="020B0604030504040204" pitchFamily="50" charset="-128"/>
                <a:ea typeface="メイリオ" panose="020B0604030504040204" pitchFamily="50" charset="-128"/>
              </a:rPr>
              <a:t>　・体調不良者を、受付で確認（申出を</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　ルール</a:t>
            </a:r>
            <a:r>
              <a:rPr lang="ja-JP" altLang="en-US" dirty="0">
                <a:solidFill>
                  <a:prstClr val="black"/>
                </a:solidFill>
                <a:latin typeface="メイリオ" panose="020B0604030504040204" pitchFamily="50" charset="-128"/>
                <a:ea typeface="メイリオ" panose="020B0604030504040204" pitchFamily="50" charset="-128"/>
              </a:rPr>
              <a:t>化</a:t>
            </a:r>
            <a:r>
              <a:rPr lang="ja-JP" altLang="en-US" dirty="0" smtClean="0">
                <a:solidFill>
                  <a:prstClr val="black"/>
                </a:solidFill>
                <a:latin typeface="メイリオ" panose="020B0604030504040204" pitchFamily="50" charset="-128"/>
                <a:ea typeface="メイリオ" panose="020B0604030504040204" pitchFamily="50" charset="-128"/>
              </a:rPr>
              <a:t>。避難者カードで確認）</a:t>
            </a:r>
            <a:endParaRPr lang="en-US" altLang="ja-JP" dirty="0" smtClean="0">
              <a:solidFill>
                <a:prstClr val="black"/>
              </a:solidFill>
              <a:latin typeface="メイリオ" panose="020B0604030504040204" pitchFamily="50" charset="-128"/>
              <a:ea typeface="メイリオ" panose="020B0604030504040204" pitchFamily="50" charset="-128"/>
            </a:endParaRPr>
          </a:p>
          <a:p>
            <a:r>
              <a:rPr lang="ja-JP" altLang="en-US" dirty="0">
                <a:solidFill>
                  <a:prstClr val="black"/>
                </a:solidFill>
                <a:latin typeface="メイリオ" panose="020B0604030504040204" pitchFamily="50" charset="-128"/>
                <a:ea typeface="メイリオ" panose="020B0604030504040204" pitchFamily="50" charset="-128"/>
              </a:rPr>
              <a:t>　</a:t>
            </a:r>
            <a:r>
              <a:rPr lang="ja-JP" altLang="en-US" dirty="0" smtClean="0">
                <a:solidFill>
                  <a:prstClr val="black"/>
                </a:solidFill>
                <a:latin typeface="メイリオ" panose="020B0604030504040204" pitchFamily="50" charset="-128"/>
                <a:ea typeface="メイリオ" panose="020B0604030504040204" pitchFamily="50" charset="-128"/>
              </a:rPr>
              <a:t>・別室に案内し、感染症の蔓延を防止</a:t>
            </a:r>
            <a:endParaRPr lang="en-US" altLang="ja-JP" dirty="0" smtClean="0">
              <a:solidFill>
                <a:prstClr val="black"/>
              </a:solidFill>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9</a:t>
            </a:fld>
            <a:endParaRPr lang="ja-JP" altLang="en-US">
              <a:solidFill>
                <a:prstClr val="black"/>
              </a:solidFill>
            </a:endParaRPr>
          </a:p>
        </p:txBody>
      </p:sp>
    </p:spTree>
    <p:extLst>
      <p:ext uri="{BB962C8B-B14F-4D97-AF65-F5344CB8AC3E}">
        <p14:creationId xmlns:p14="http://schemas.microsoft.com/office/powerpoint/2010/main" val="4022838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ガイドラインの紹介</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grpSp>
        <p:nvGrpSpPr>
          <p:cNvPr id="14" name="グループ化 13"/>
          <p:cNvGrpSpPr/>
          <p:nvPr/>
        </p:nvGrpSpPr>
        <p:grpSpPr>
          <a:xfrm>
            <a:off x="272480" y="2343040"/>
            <a:ext cx="7613928" cy="4122449"/>
            <a:chOff x="0" y="0"/>
            <a:chExt cx="3619118" cy="2060563"/>
          </a:xfrm>
        </p:grpSpPr>
        <p:sp>
          <p:nvSpPr>
            <p:cNvPr id="15" name="二等辺三角形 14"/>
            <p:cNvSpPr/>
            <p:nvPr/>
          </p:nvSpPr>
          <p:spPr>
            <a:xfrm>
              <a:off x="715993" y="181155"/>
              <a:ext cx="1841500" cy="1681480"/>
            </a:xfrm>
            <a:prstGeom prst="triangle">
              <a:avLst/>
            </a:prstGeom>
            <a:noFill/>
            <a:ln w="76200">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ts val="2500"/>
                </a:lnSpc>
              </a:pPr>
              <a:endParaRPr lang="ja-JP" altLang="en-US" sz="4400"/>
            </a:p>
          </p:txBody>
        </p:sp>
        <p:sp>
          <p:nvSpPr>
            <p:cNvPr id="22" name="正方形/長方形 21"/>
            <p:cNvSpPr/>
            <p:nvPr/>
          </p:nvSpPr>
          <p:spPr>
            <a:xfrm>
              <a:off x="1043796" y="0"/>
              <a:ext cx="1660174" cy="335280"/>
            </a:xfrm>
            <a:prstGeom prst="rect">
              <a:avLst/>
            </a:prstGeom>
            <a:solidFill>
              <a:srgbClr val="CCFFFF"/>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lIns="0" tIns="0" rIns="0" bIns="0" anchor="ctr">
              <a:noAutofit/>
            </a:bodyPr>
            <a:lstStyle/>
            <a:p>
              <a:pPr algn="ctr" eaLnBrk="0" fontAlgn="base" hangingPunct="0">
                <a:lnSpc>
                  <a:spcPts val="2500"/>
                </a:lnSpc>
                <a:spcAft>
                  <a:spcPts val="0"/>
                </a:spcAft>
              </a:pPr>
              <a:r>
                <a:rPr lang="ja-JP" sz="1600" b="1" kern="1200" dirty="0">
                  <a:effectLst/>
                  <a:latin typeface="ＭＳ 明朝"/>
                  <a:ea typeface="メイリオ"/>
                  <a:cs typeface="メイリオ"/>
                </a:rPr>
                <a:t>地域住民</a:t>
              </a:r>
              <a:endParaRPr lang="ja-JP" sz="3200" kern="100" dirty="0">
                <a:effectLst/>
                <a:latin typeface="ＭＳ 明朝"/>
                <a:cs typeface="Times New Roman"/>
              </a:endParaRPr>
            </a:p>
            <a:p>
              <a:pPr algn="ctr" eaLnBrk="0" fontAlgn="base" hangingPunct="0">
                <a:lnSpc>
                  <a:spcPts val="2500"/>
                </a:lnSpc>
                <a:spcAft>
                  <a:spcPts val="0"/>
                </a:spcAft>
              </a:pPr>
              <a:r>
                <a:rPr lang="ja-JP" sz="1600" kern="1200" dirty="0">
                  <a:effectLst/>
                  <a:latin typeface="ＭＳ 明朝"/>
                  <a:ea typeface="メイリオ"/>
                  <a:cs typeface="メイリオ"/>
                </a:rPr>
                <a:t>（自主防災組織等）</a:t>
              </a:r>
              <a:endParaRPr lang="ja-JP" sz="3200" kern="100" dirty="0">
                <a:effectLst/>
                <a:latin typeface="ＭＳ 明朝"/>
                <a:cs typeface="Times New Roman"/>
              </a:endParaRPr>
            </a:p>
          </p:txBody>
        </p:sp>
        <p:sp>
          <p:nvSpPr>
            <p:cNvPr id="23" name="正方形/長方形 22"/>
            <p:cNvSpPr/>
            <p:nvPr/>
          </p:nvSpPr>
          <p:spPr>
            <a:xfrm>
              <a:off x="0" y="1725283"/>
              <a:ext cx="1259840" cy="335280"/>
            </a:xfrm>
            <a:prstGeom prst="rect">
              <a:avLst/>
            </a:prstGeom>
            <a:solidFill>
              <a:srgbClr val="99FF99"/>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lIns="0" tIns="0" rIns="0" bIns="0" anchor="ctr">
              <a:noAutofit/>
            </a:bodyPr>
            <a:lstStyle/>
            <a:p>
              <a:pPr algn="ctr" eaLnBrk="0" fontAlgn="base" hangingPunct="0">
                <a:lnSpc>
                  <a:spcPts val="2500"/>
                </a:lnSpc>
                <a:spcAft>
                  <a:spcPts val="0"/>
                </a:spcAft>
              </a:pPr>
              <a:r>
                <a:rPr lang="zh-TW" sz="1600" b="1" kern="1200">
                  <a:effectLst/>
                  <a:latin typeface="ＭＳ 明朝"/>
                  <a:ea typeface="メイリオ"/>
                  <a:cs typeface="メイリオ"/>
                </a:rPr>
                <a:t>施設管理者</a:t>
              </a:r>
              <a:endParaRPr lang="ja-JP" sz="3200" kern="100">
                <a:effectLst/>
                <a:latin typeface="ＭＳ 明朝"/>
                <a:cs typeface="Times New Roman"/>
              </a:endParaRPr>
            </a:p>
            <a:p>
              <a:pPr algn="ctr" eaLnBrk="0" fontAlgn="base" hangingPunct="0">
                <a:lnSpc>
                  <a:spcPts val="2500"/>
                </a:lnSpc>
                <a:spcAft>
                  <a:spcPts val="0"/>
                </a:spcAft>
              </a:pPr>
              <a:r>
                <a:rPr lang="zh-TW" sz="1600" kern="1200">
                  <a:effectLst/>
                  <a:latin typeface="ＭＳ 明朝"/>
                  <a:ea typeface="メイリオ"/>
                  <a:cs typeface="メイリオ"/>
                </a:rPr>
                <a:t>（学校</a:t>
              </a:r>
              <a:r>
                <a:rPr lang="ja-JP" sz="1600" kern="1200">
                  <a:effectLst/>
                  <a:latin typeface="ＭＳ 明朝"/>
                  <a:ea typeface="メイリオ"/>
                  <a:cs typeface="メイリオ"/>
                </a:rPr>
                <a:t>の</a:t>
              </a:r>
              <a:r>
                <a:rPr lang="zh-TW" sz="1600" kern="1200">
                  <a:effectLst/>
                  <a:latin typeface="ＭＳ 明朝"/>
                  <a:ea typeface="メイリオ"/>
                  <a:cs typeface="メイリオ"/>
                </a:rPr>
                <a:t>教</a:t>
              </a:r>
              <a:r>
                <a:rPr lang="ja-JP" sz="1600" kern="1200">
                  <a:effectLst/>
                  <a:latin typeface="ＭＳ 明朝"/>
                  <a:ea typeface="メイリオ"/>
                  <a:cs typeface="メイリオ"/>
                </a:rPr>
                <a:t>職</a:t>
              </a:r>
              <a:r>
                <a:rPr lang="zh-TW" sz="1600" kern="1200">
                  <a:effectLst/>
                  <a:latin typeface="ＭＳ 明朝"/>
                  <a:ea typeface="メイリオ"/>
                  <a:cs typeface="メイリオ"/>
                </a:rPr>
                <a:t>員</a:t>
              </a:r>
              <a:r>
                <a:rPr lang="ja-JP" sz="1600" kern="1200">
                  <a:effectLst/>
                  <a:latin typeface="ＭＳ 明朝"/>
                  <a:ea typeface="メイリオ"/>
                  <a:cs typeface="メイリオ"/>
                </a:rPr>
                <a:t>等</a:t>
              </a:r>
              <a:r>
                <a:rPr lang="zh-TW" sz="1600" kern="1200">
                  <a:effectLst/>
                  <a:latin typeface="ＭＳ 明朝"/>
                  <a:ea typeface="メイリオ"/>
                  <a:cs typeface="メイリオ"/>
                </a:rPr>
                <a:t>）</a:t>
              </a:r>
              <a:endParaRPr lang="ja-JP" sz="3200" kern="100">
                <a:effectLst/>
                <a:latin typeface="ＭＳ 明朝"/>
                <a:cs typeface="Times New Roman"/>
              </a:endParaRPr>
            </a:p>
          </p:txBody>
        </p:sp>
        <p:sp>
          <p:nvSpPr>
            <p:cNvPr id="25" name="正方形/長方形 24"/>
            <p:cNvSpPr/>
            <p:nvPr/>
          </p:nvSpPr>
          <p:spPr>
            <a:xfrm>
              <a:off x="2182483" y="1759789"/>
              <a:ext cx="1259840" cy="300774"/>
            </a:xfrm>
            <a:prstGeom prst="rect">
              <a:avLst/>
            </a:prstGeom>
            <a:solidFill>
              <a:srgbClr val="FF9999"/>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wrap="square" lIns="0" tIns="0" rIns="0" bIns="0" anchor="ctr">
              <a:noAutofit/>
            </a:bodyPr>
            <a:lstStyle/>
            <a:p>
              <a:pPr algn="ctr" eaLnBrk="0" fontAlgn="base" hangingPunct="0">
                <a:lnSpc>
                  <a:spcPts val="2500"/>
                </a:lnSpc>
                <a:spcAft>
                  <a:spcPts val="0"/>
                </a:spcAft>
              </a:pPr>
              <a:r>
                <a:rPr lang="ja-JP" sz="1600" b="1" kern="1200" dirty="0">
                  <a:effectLst/>
                  <a:latin typeface="ＭＳ 明朝"/>
                  <a:ea typeface="メイリオ"/>
                  <a:cs typeface="メイリオ"/>
                </a:rPr>
                <a:t>市町職員</a:t>
              </a:r>
              <a:endParaRPr lang="ja-JP" sz="3200" kern="100" dirty="0">
                <a:effectLst/>
                <a:latin typeface="ＭＳ 明朝"/>
                <a:cs typeface="Times New Roman"/>
              </a:endParaRPr>
            </a:p>
            <a:p>
              <a:pPr algn="ctr" eaLnBrk="0" fontAlgn="base" hangingPunct="0">
                <a:lnSpc>
                  <a:spcPts val="2500"/>
                </a:lnSpc>
                <a:spcAft>
                  <a:spcPts val="0"/>
                </a:spcAft>
              </a:pPr>
              <a:r>
                <a:rPr lang="ja-JP" sz="1600" kern="1200" dirty="0">
                  <a:effectLst/>
                  <a:latin typeface="ＭＳ 明朝"/>
                  <a:ea typeface="メイリオ"/>
                  <a:cs typeface="メイリオ"/>
                </a:rPr>
                <a:t>（避難所担当職員等）</a:t>
              </a:r>
              <a:endParaRPr lang="ja-JP" sz="3200" kern="100" dirty="0">
                <a:effectLst/>
                <a:latin typeface="ＭＳ 明朝"/>
                <a:cs typeface="Times New Roman"/>
              </a:endParaRPr>
            </a:p>
          </p:txBody>
        </p:sp>
        <p:sp>
          <p:nvSpPr>
            <p:cNvPr id="27" name="角丸四角形 26"/>
            <p:cNvSpPr/>
            <p:nvPr/>
          </p:nvSpPr>
          <p:spPr>
            <a:xfrm>
              <a:off x="298493" y="431536"/>
              <a:ext cx="2697000" cy="1191043"/>
            </a:xfrm>
            <a:prstGeom prst="roundRect">
              <a:avLst>
                <a:gd name="adj" fmla="val 9090"/>
              </a:avLst>
            </a:prstGeom>
            <a:solidFill>
              <a:schemeClr val="bg1">
                <a:alpha val="85000"/>
              </a:schemeClr>
            </a:solidFill>
            <a:ln>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0" rIns="91440" bIns="0" numCol="1" spcCol="0" rtlCol="0" fromWordArt="0" anchor="ctr" anchorCtr="0" forceAA="0" compatLnSpc="1">
              <a:prstTxWarp prst="textNoShape">
                <a:avLst/>
              </a:prstTxWarp>
              <a:noAutofit/>
            </a:bodyPr>
            <a:lstStyle/>
            <a:p>
              <a:pPr algn="just" fontAlgn="base">
                <a:lnSpc>
                  <a:spcPts val="2500"/>
                </a:lnSpc>
                <a:spcAft>
                  <a:spcPts val="0"/>
                </a:spcAft>
              </a:pPr>
              <a:r>
                <a:rPr lang="ja-JP" sz="1600" kern="1200" dirty="0">
                  <a:solidFill>
                    <a:srgbClr val="000000"/>
                  </a:solidFill>
                  <a:effectLst/>
                  <a:latin typeface="ＭＳ 明朝"/>
                  <a:ea typeface="メイリオ"/>
                  <a:cs typeface="メイリオ"/>
                </a:rPr>
                <a:t>避難所運営を行うにあたって必要な……</a:t>
              </a:r>
              <a:endParaRPr lang="ja-JP" sz="3200" kern="100" dirty="0">
                <a:effectLst/>
                <a:latin typeface="ＭＳ 明朝"/>
                <a:cs typeface="Times New Roman"/>
              </a:endParaRPr>
            </a:p>
            <a:p>
              <a:pPr algn="just" fontAlgn="base">
                <a:lnSpc>
                  <a:spcPts val="2500"/>
                </a:lnSpc>
                <a:spcAft>
                  <a:spcPts val="0"/>
                </a:spcAft>
              </a:pPr>
              <a:r>
                <a:rPr lang="en-US" sz="1600" kern="1200" dirty="0">
                  <a:solidFill>
                    <a:srgbClr val="000000"/>
                  </a:solidFill>
                  <a:effectLst/>
                  <a:latin typeface="メイリオ"/>
                  <a:cs typeface="メイリオ"/>
                </a:rPr>
                <a:t> </a:t>
              </a:r>
              <a:r>
                <a:rPr lang="ja-JP" sz="1600" kern="1200" dirty="0">
                  <a:solidFill>
                    <a:srgbClr val="000000"/>
                  </a:solidFill>
                  <a:effectLst/>
                  <a:latin typeface="ＭＳ 明朝"/>
                  <a:ea typeface="メイリオ"/>
                  <a:cs typeface="メイリオ"/>
                </a:rPr>
                <a:t>　</a:t>
              </a:r>
              <a:r>
                <a:rPr lang="ja-JP" sz="1600" kern="1200" dirty="0">
                  <a:solidFill>
                    <a:srgbClr val="FFC000"/>
                  </a:solidFill>
                  <a:effectLst/>
                  <a:latin typeface="ＭＳ 明朝"/>
                  <a:ea typeface="メイリオ"/>
                  <a:cs typeface="メイリオ"/>
                </a:rPr>
                <a:t>■</a:t>
              </a:r>
              <a:r>
                <a:rPr lang="ja-JP" sz="1600" kern="1200" dirty="0">
                  <a:solidFill>
                    <a:srgbClr val="000000"/>
                  </a:solidFill>
                  <a:effectLst/>
                  <a:latin typeface="ＭＳ 明朝"/>
                  <a:ea typeface="メイリオ"/>
                  <a:cs typeface="メイリオ"/>
                </a:rPr>
                <a:t>避難所の開設手順の確認</a:t>
              </a:r>
              <a:endParaRPr lang="ja-JP" sz="3200" kern="100" dirty="0">
                <a:effectLst/>
                <a:latin typeface="ＭＳ 明朝"/>
                <a:cs typeface="Times New Roman"/>
              </a:endParaRPr>
            </a:p>
            <a:p>
              <a:pPr indent="152400" algn="just" fontAlgn="base">
                <a:lnSpc>
                  <a:spcPts val="2500"/>
                </a:lnSpc>
                <a:spcAft>
                  <a:spcPts val="0"/>
                </a:spcAft>
              </a:pPr>
              <a:r>
                <a:rPr lang="ja-JP" altLang="en-US" sz="1600" dirty="0">
                  <a:solidFill>
                    <a:srgbClr val="FFC000"/>
                  </a:solidFill>
                  <a:latin typeface="ＭＳ 明朝"/>
                  <a:ea typeface="メイリオ"/>
                  <a:cs typeface="メイリオ"/>
                </a:rPr>
                <a:t> </a:t>
              </a:r>
              <a:r>
                <a:rPr lang="ja-JP" sz="1600" kern="1200" dirty="0" smtClean="0">
                  <a:solidFill>
                    <a:srgbClr val="FFC000"/>
                  </a:solidFill>
                  <a:effectLst/>
                  <a:latin typeface="ＭＳ 明朝"/>
                  <a:ea typeface="メイリオ"/>
                  <a:cs typeface="メイリオ"/>
                </a:rPr>
                <a:t>■</a:t>
              </a:r>
              <a:r>
                <a:rPr lang="ja-JP" sz="1600" kern="1200" dirty="0">
                  <a:solidFill>
                    <a:srgbClr val="000000"/>
                  </a:solidFill>
                  <a:effectLst/>
                  <a:latin typeface="ＭＳ 明朝"/>
                  <a:ea typeface="メイリオ"/>
                  <a:cs typeface="メイリオ"/>
                </a:rPr>
                <a:t>施設のレイアウト検討、施設見学</a:t>
              </a:r>
              <a:endParaRPr lang="ja-JP" sz="3200" kern="100" dirty="0">
                <a:effectLst/>
                <a:latin typeface="ＭＳ 明朝"/>
                <a:cs typeface="Times New Roman"/>
              </a:endParaRPr>
            </a:p>
            <a:p>
              <a:pPr algn="just" fontAlgn="base">
                <a:lnSpc>
                  <a:spcPts val="2500"/>
                </a:lnSpc>
                <a:spcAft>
                  <a:spcPts val="0"/>
                </a:spcAft>
              </a:pPr>
              <a:r>
                <a:rPr lang="en-US" sz="1600" kern="1200" dirty="0">
                  <a:solidFill>
                    <a:srgbClr val="000000"/>
                  </a:solidFill>
                  <a:effectLst/>
                  <a:latin typeface="メイリオ"/>
                  <a:cs typeface="メイリオ"/>
                </a:rPr>
                <a:t> </a:t>
              </a:r>
              <a:r>
                <a:rPr lang="ja-JP" sz="1600" kern="1200" dirty="0">
                  <a:solidFill>
                    <a:srgbClr val="000000"/>
                  </a:solidFill>
                  <a:effectLst/>
                  <a:latin typeface="ＭＳ 明朝"/>
                  <a:ea typeface="メイリオ"/>
                  <a:cs typeface="メイリオ"/>
                </a:rPr>
                <a:t>　</a:t>
              </a:r>
              <a:r>
                <a:rPr lang="ja-JP" sz="1600" kern="1200" dirty="0" smtClean="0">
                  <a:solidFill>
                    <a:srgbClr val="FFC000"/>
                  </a:solidFill>
                  <a:effectLst/>
                  <a:latin typeface="ＭＳ 明朝"/>
                  <a:ea typeface="メイリオ"/>
                  <a:cs typeface="メイリオ"/>
                </a:rPr>
                <a:t>■</a:t>
              </a:r>
              <a:r>
                <a:rPr lang="ja-JP" sz="1600" kern="1200" dirty="0">
                  <a:solidFill>
                    <a:srgbClr val="000000"/>
                  </a:solidFill>
                  <a:effectLst/>
                  <a:latin typeface="ＭＳ 明朝"/>
                  <a:ea typeface="メイリオ"/>
                  <a:cs typeface="メイリオ"/>
                </a:rPr>
                <a:t>避難所でのルールの検討</a:t>
              </a:r>
              <a:endParaRPr lang="ja-JP" sz="3200" kern="100" dirty="0">
                <a:effectLst/>
                <a:latin typeface="ＭＳ 明朝"/>
                <a:cs typeface="Times New Roman"/>
              </a:endParaRPr>
            </a:p>
            <a:p>
              <a:pPr algn="just" fontAlgn="base">
                <a:lnSpc>
                  <a:spcPts val="2500"/>
                </a:lnSpc>
                <a:spcAft>
                  <a:spcPts val="0"/>
                </a:spcAft>
              </a:pPr>
              <a:r>
                <a:rPr lang="ja-JP" sz="1600" kern="1200" dirty="0">
                  <a:solidFill>
                    <a:srgbClr val="000000"/>
                  </a:solidFill>
                  <a:effectLst/>
                  <a:latin typeface="ＭＳ 明朝"/>
                  <a:ea typeface="メイリオ"/>
                  <a:cs typeface="メイリオ"/>
                </a:rPr>
                <a:t>　　（注意事項、トイレの使い方等）</a:t>
              </a:r>
              <a:endParaRPr lang="ja-JP" sz="3200" kern="100" dirty="0">
                <a:effectLst/>
                <a:latin typeface="ＭＳ 明朝"/>
                <a:cs typeface="Times New Roman"/>
              </a:endParaRPr>
            </a:p>
            <a:p>
              <a:pPr algn="just" fontAlgn="base">
                <a:lnSpc>
                  <a:spcPts val="2500"/>
                </a:lnSpc>
                <a:spcAft>
                  <a:spcPts val="0"/>
                </a:spcAft>
              </a:pPr>
              <a:r>
                <a:rPr lang="ja-JP" sz="1600" kern="1200" dirty="0">
                  <a:solidFill>
                    <a:srgbClr val="000000"/>
                  </a:solidFill>
                  <a:effectLst/>
                  <a:latin typeface="ＭＳ 明朝"/>
                  <a:ea typeface="メイリオ"/>
                  <a:cs typeface="メイリオ"/>
                </a:rPr>
                <a:t>などを実施し、手引きを作成。</a:t>
              </a:r>
              <a:endParaRPr lang="ja-JP" sz="3200" kern="100" dirty="0">
                <a:effectLst/>
                <a:latin typeface="ＭＳ 明朝"/>
                <a:cs typeface="Times New Roman"/>
              </a:endParaRPr>
            </a:p>
          </p:txBody>
        </p:sp>
        <p:pic>
          <p:nvPicPr>
            <p:cNvPr id="28" name="図 27"/>
            <p:cNvPicPr>
              <a:picLocks noChangeAspect="1"/>
            </p:cNvPicPr>
            <p:nvPr/>
          </p:nvPicPr>
          <p:blipFill rotWithShape="1">
            <a:blip r:embed="rId2" cstate="print">
              <a:extLst>
                <a:ext uri="{28A0092B-C50C-407E-A947-70E740481C1C}">
                  <a14:useLocalDpi xmlns:a14="http://schemas.microsoft.com/office/drawing/2010/main" val="0"/>
                </a:ext>
              </a:extLst>
            </a:blip>
            <a:srcRect l="52616" t="10918" r="15750" b="9970"/>
            <a:stretch/>
          </p:blipFill>
          <p:spPr bwMode="auto">
            <a:xfrm rot="676549">
              <a:off x="2588192" y="177092"/>
              <a:ext cx="1030926" cy="1438764"/>
            </a:xfrm>
            <a:prstGeom prst="rect">
              <a:avLst/>
            </a:prstGeom>
            <a:ln>
              <a:noFill/>
            </a:ln>
            <a:extLst>
              <a:ext uri="{53640926-AAD7-44D8-BBD7-CCE9431645EC}">
                <a14:shadowObscured xmlns:a14="http://schemas.microsoft.com/office/drawing/2010/main"/>
              </a:ext>
            </a:extLst>
          </p:spPr>
        </p:pic>
      </p:grpSp>
      <p:sp>
        <p:nvSpPr>
          <p:cNvPr id="29" name="テキスト ボックス 28"/>
          <p:cNvSpPr txBox="1"/>
          <p:nvPr/>
        </p:nvSpPr>
        <p:spPr>
          <a:xfrm>
            <a:off x="23943" y="576010"/>
            <a:ext cx="9610394" cy="1759456"/>
          </a:xfrm>
          <a:prstGeom prst="rect">
            <a:avLst/>
          </a:prstGeom>
          <a:noFill/>
        </p:spPr>
        <p:txBody>
          <a:bodyPr wrap="square" rtlCol="0">
            <a:spAutoFit/>
          </a:bodyPr>
          <a:lstStyle/>
          <a:p>
            <a:pPr>
              <a:lnSpc>
                <a:spcPts val="2600"/>
              </a:lnSpc>
            </a:pPr>
            <a:r>
              <a:rPr lang="ja-JP" altLang="en-US" b="1"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地域</a:t>
            </a:r>
            <a:r>
              <a:rPr lang="ja-JP" altLang="en-US" dirty="0">
                <a:latin typeface="メイリオ" panose="020B0604030504040204" pitchFamily="50" charset="-128"/>
                <a:ea typeface="メイリオ" panose="020B0604030504040204" pitchFamily="50" charset="-128"/>
              </a:rPr>
              <a:t>で</a:t>
            </a:r>
            <a:r>
              <a:rPr lang="ja-JP" altLang="en-US" dirty="0" smtClean="0">
                <a:latin typeface="メイリオ" panose="020B0604030504040204" pitchFamily="50" charset="-128"/>
                <a:ea typeface="メイリオ" panose="020B0604030504040204" pitchFamily="50" charset="-128"/>
              </a:rPr>
              <a:t>自主的</a:t>
            </a:r>
            <a:r>
              <a:rPr lang="ja-JP" altLang="en-US" dirty="0">
                <a:latin typeface="メイリオ" panose="020B0604030504040204" pitchFamily="50" charset="-128"/>
                <a:ea typeface="メイリオ" panose="020B0604030504040204" pitchFamily="50" charset="-128"/>
              </a:rPr>
              <a:t>な</a:t>
            </a:r>
            <a:r>
              <a:rPr lang="ja-JP" altLang="en-US" dirty="0" smtClean="0">
                <a:latin typeface="メイリオ" panose="020B0604030504040204" pitchFamily="50" charset="-128"/>
                <a:ea typeface="メイリオ" panose="020B0604030504040204" pitchFamily="50" charset="-128"/>
              </a:rPr>
              <a:t>避難所運営に向けた検討ができるよう</a:t>
            </a:r>
            <a:r>
              <a:rPr lang="ja-JP" altLang="en-US"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地域住民による自主的な避難所</a:t>
            </a:r>
            <a:r>
              <a:rPr lang="ja-JP" altLang="en-US" dirty="0" smtClean="0">
                <a:solidFill>
                  <a:srgbClr val="FF0000"/>
                </a:solidFill>
                <a:latin typeface="メイリオ" panose="020B0604030504040204" pitchFamily="50" charset="-128"/>
                <a:ea typeface="メイリオ" panose="020B0604030504040204" pitchFamily="50" charset="-128"/>
              </a:rPr>
              <a:t>運</a:t>
            </a:r>
            <a:endParaRPr lang="en-US" altLang="ja-JP" dirty="0" smtClean="0">
              <a:solidFill>
                <a:srgbClr val="FF0000"/>
              </a:solidFill>
              <a:latin typeface="メイリオ" panose="020B0604030504040204" pitchFamily="50" charset="-128"/>
              <a:ea typeface="メイリオ" panose="020B0604030504040204" pitchFamily="50" charset="-128"/>
            </a:endParaRPr>
          </a:p>
          <a:p>
            <a:pPr>
              <a:lnSpc>
                <a:spcPts val="2600"/>
              </a:lnSpc>
            </a:pP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営ガイドライン」</a:t>
            </a:r>
            <a:r>
              <a:rPr lang="ja-JP" altLang="en-US" dirty="0" smtClean="0">
                <a:latin typeface="メイリオ" panose="020B0604030504040204" pitchFamily="50" charset="-128"/>
                <a:ea typeface="メイリオ" panose="020B0604030504040204" pitchFamily="50" charset="-128"/>
              </a:rPr>
              <a:t>を作成</a:t>
            </a:r>
            <a:endParaRPr lang="en-US" altLang="ja-JP" dirty="0" smtClean="0">
              <a:latin typeface="メイリオ" panose="020B0604030504040204" pitchFamily="50" charset="-128"/>
              <a:ea typeface="メイリオ" panose="020B0604030504040204" pitchFamily="50" charset="-128"/>
            </a:endParaRPr>
          </a:p>
          <a:p>
            <a:pPr>
              <a:lnSpc>
                <a:spcPts val="2600"/>
              </a:lnSpc>
            </a:pPr>
            <a:r>
              <a:rPr lang="ja-JP" altLang="en-US" dirty="0" smtClean="0">
                <a:latin typeface="メイリオ" panose="020B0604030504040204" pitchFamily="50" charset="-128"/>
                <a:ea typeface="メイリオ" panose="020B0604030504040204" pitchFamily="50" charset="-128"/>
              </a:rPr>
              <a:t>○避難所のレイアウトやルールをガイドラインに書き込むことで、</a:t>
            </a:r>
            <a:r>
              <a:rPr lang="ja-JP" altLang="en-US" dirty="0" smtClean="0">
                <a:solidFill>
                  <a:srgbClr val="FF0000"/>
                </a:solidFill>
                <a:latin typeface="メイリオ" panose="020B0604030504040204" pitchFamily="50" charset="-128"/>
                <a:ea typeface="メイリオ" panose="020B0604030504040204" pitchFamily="50" charset="-128"/>
              </a:rPr>
              <a:t>避難所オリジナルの避難</a:t>
            </a:r>
            <a:endParaRPr lang="en-US" altLang="ja-JP" dirty="0" smtClean="0">
              <a:solidFill>
                <a:srgbClr val="FF0000"/>
              </a:solidFill>
              <a:latin typeface="メイリオ" panose="020B0604030504040204" pitchFamily="50" charset="-128"/>
              <a:ea typeface="メイリオ" panose="020B0604030504040204" pitchFamily="50" charset="-128"/>
            </a:endParaRPr>
          </a:p>
          <a:p>
            <a:pPr>
              <a:lnSpc>
                <a:spcPts val="2600"/>
              </a:lnSpc>
            </a:pP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所運営の手引き</a:t>
            </a:r>
            <a:r>
              <a:rPr lang="ja-JP" altLang="en-US" dirty="0" smtClean="0">
                <a:latin typeface="メイリオ" panose="020B0604030504040204" pitchFamily="50" charset="-128"/>
                <a:ea typeface="メイリオ" panose="020B0604030504040204" pitchFamily="50" charset="-128"/>
              </a:rPr>
              <a:t>が完成</a:t>
            </a:r>
            <a:endParaRPr lang="en-US" altLang="ja-JP" dirty="0" smtClean="0">
              <a:latin typeface="メイリオ" panose="020B0604030504040204" pitchFamily="50" charset="-128"/>
              <a:ea typeface="メイリオ" panose="020B0604030504040204" pitchFamily="50" charset="-128"/>
            </a:endParaRPr>
          </a:p>
          <a:p>
            <a:pPr>
              <a:lnSpc>
                <a:spcPts val="2600"/>
              </a:lnSpc>
            </a:pPr>
            <a:r>
              <a:rPr lang="ja-JP" altLang="en-US" dirty="0" smtClean="0">
                <a:latin typeface="メイリオ" panose="020B0604030504040204" pitchFamily="50" charset="-128"/>
                <a:ea typeface="メイリオ" panose="020B0604030504040204" pitchFamily="50" charset="-128"/>
              </a:rPr>
              <a:t>○ガイドラインは、</a:t>
            </a:r>
            <a:r>
              <a:rPr lang="ja-JP" altLang="en-US" dirty="0" smtClean="0">
                <a:solidFill>
                  <a:srgbClr val="FF0000"/>
                </a:solidFill>
                <a:latin typeface="メイリオ" panose="020B0604030504040204" pitchFamily="50" charset="-128"/>
                <a:ea typeface="メイリオ" panose="020B0604030504040204" pitchFamily="50" charset="-128"/>
              </a:rPr>
              <a:t>山口県防災危機管理課</a:t>
            </a:r>
            <a:r>
              <a:rPr lang="en-US" altLang="ja-JP" dirty="0" smtClean="0">
                <a:solidFill>
                  <a:srgbClr val="FF0000"/>
                </a:solidFill>
                <a:latin typeface="メイリオ" panose="020B0604030504040204" pitchFamily="50" charset="-128"/>
                <a:ea typeface="メイリオ" panose="020B0604030504040204" pitchFamily="50" charset="-128"/>
              </a:rPr>
              <a:t>HP</a:t>
            </a:r>
            <a:r>
              <a:rPr lang="ja-JP" altLang="en-US" dirty="0" smtClean="0">
                <a:solidFill>
                  <a:srgbClr val="FF0000"/>
                </a:solidFill>
                <a:latin typeface="メイリオ" panose="020B0604030504040204" pitchFamily="50" charset="-128"/>
                <a:ea typeface="メイリオ" panose="020B0604030504040204" pitchFamily="50" charset="-128"/>
              </a:rPr>
              <a:t>からダウンロード可</a:t>
            </a:r>
            <a:endParaRPr lang="en-US" altLang="ja-JP" dirty="0" smtClean="0">
              <a:solidFill>
                <a:srgbClr val="FF0000"/>
              </a:solidFill>
              <a:latin typeface="メイリオ" panose="020B0604030504040204" pitchFamily="50" charset="-128"/>
              <a:ea typeface="メイリオ" panose="020B0604030504040204" pitchFamily="50" charset="-128"/>
            </a:endParaRPr>
          </a:p>
        </p:txBody>
      </p:sp>
      <p:sp>
        <p:nvSpPr>
          <p:cNvPr id="5" name="四角形吹き出し 4"/>
          <p:cNvSpPr/>
          <p:nvPr/>
        </p:nvSpPr>
        <p:spPr>
          <a:xfrm>
            <a:off x="7329264" y="2329739"/>
            <a:ext cx="2285339" cy="684076"/>
          </a:xfrm>
          <a:prstGeom prst="wedgeRectCallout">
            <a:avLst>
              <a:gd name="adj1" fmla="val -29394"/>
              <a:gd name="adj2" fmla="val 75468"/>
            </a:avLst>
          </a:prstGeom>
          <a:solidFill>
            <a:schemeClr val="bg1"/>
          </a:solidFill>
          <a:ln>
            <a:solidFill>
              <a:srgbClr val="FF0000"/>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b="1" dirty="0" smtClean="0">
                <a:solidFill>
                  <a:srgbClr val="FF0000"/>
                </a:solidFill>
              </a:rPr>
              <a:t>書き込めば完成</a:t>
            </a:r>
            <a:endParaRPr kumimoji="1" lang="en-US" altLang="ja-JP" b="1" dirty="0" smtClean="0">
              <a:solidFill>
                <a:srgbClr val="FF0000"/>
              </a:solidFill>
            </a:endParaRPr>
          </a:p>
          <a:p>
            <a:pPr algn="ctr"/>
            <a:r>
              <a:rPr kumimoji="1" lang="ja-JP" altLang="en-US" b="1" dirty="0" smtClean="0">
                <a:solidFill>
                  <a:srgbClr val="FF0000"/>
                </a:solidFill>
              </a:rPr>
              <a:t>する構成</a:t>
            </a:r>
            <a:endParaRPr kumimoji="1" lang="ja-JP" altLang="en-US" b="1" dirty="0">
              <a:solidFill>
                <a:srgbClr val="FF0000"/>
              </a:solidFill>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10</a:t>
            </a:fld>
            <a:endParaRPr lang="ja-JP" altLang="en-US">
              <a:solidFill>
                <a:prstClr val="black"/>
              </a:solidFill>
            </a:endParaRPr>
          </a:p>
        </p:txBody>
      </p:sp>
      <p:pic>
        <p:nvPicPr>
          <p:cNvPr id="13" name="図 12"/>
          <p:cNvPicPr/>
          <p:nvPr/>
        </p:nvPicPr>
        <p:blipFill>
          <a:blip r:embed="rId3" cstate="print">
            <a:extLst>
              <a:ext uri="{BEBA8EAE-BF5A-486C-A8C5-ECC9F3942E4B}">
                <a14:imgProps xmlns:a14="http://schemas.microsoft.com/office/drawing/2010/main">
                  <a14:imgLayer r:embed="rId4">
                    <a14:imgEffect>
                      <a14:backgroundRemoval t="1250" b="96750" l="6625" r="93125"/>
                    </a14:imgEffect>
                  </a14:imgLayer>
                </a14:imgProps>
              </a:ext>
              <a:ext uri="{28A0092B-C50C-407E-A947-70E740481C1C}">
                <a14:useLocalDpi xmlns:a14="http://schemas.microsoft.com/office/drawing/2010/main"/>
              </a:ext>
            </a:extLst>
          </a:blip>
          <a:stretch>
            <a:fillRect/>
          </a:stretch>
        </p:blipFill>
        <p:spPr>
          <a:xfrm>
            <a:off x="7977336" y="4387486"/>
            <a:ext cx="1487815" cy="1407228"/>
          </a:xfrm>
          <a:prstGeom prst="rect">
            <a:avLst/>
          </a:prstGeom>
        </p:spPr>
      </p:pic>
    </p:spTree>
    <p:extLst>
      <p:ext uri="{BB962C8B-B14F-4D97-AF65-F5344CB8AC3E}">
        <p14:creationId xmlns:p14="http://schemas.microsoft.com/office/powerpoint/2010/main" val="2830164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頭の体操（アイスブレイク例１）</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48680"/>
            <a:ext cx="9610075" cy="400110"/>
          </a:xfrm>
          <a:prstGeom prst="rect">
            <a:avLst/>
          </a:prstGeom>
          <a:solidFill>
            <a:srgbClr val="FFFFCC"/>
          </a:solidFill>
          <a:ln w="28575">
            <a:solidFill>
              <a:schemeClr val="accent4"/>
            </a:solidFill>
          </a:ln>
        </p:spPr>
        <p:txBody>
          <a:bodyPr wrap="square" rtlCol="0">
            <a:spAutoFit/>
          </a:bodyPr>
          <a:lstStyle/>
          <a:p>
            <a:pPr marL="285750" indent="-285750">
              <a:buFont typeface="Wingdings" panose="05000000000000000000" pitchFamily="2" charset="2"/>
              <a:buChar char="Ø"/>
            </a:pPr>
            <a:r>
              <a:rPr lang="ja-JP" altLang="en-US" sz="2000" b="1" dirty="0" smtClean="0">
                <a:solidFill>
                  <a:prstClr val="black"/>
                </a:solidFill>
                <a:latin typeface="メイリオ" panose="020B0604030504040204" pitchFamily="50" charset="-128"/>
                <a:ea typeface="メイリオ" panose="020B0604030504040204" pitchFamily="50" charset="-128"/>
              </a:rPr>
              <a:t>研修に</a:t>
            </a:r>
            <a:r>
              <a:rPr lang="ja-JP" altLang="en-US" sz="2000" b="1" dirty="0">
                <a:solidFill>
                  <a:prstClr val="black"/>
                </a:solidFill>
                <a:latin typeface="メイリオ" panose="020B0604030504040204" pitchFamily="50" charset="-128"/>
                <a:ea typeface="メイリオ" panose="020B0604030504040204" pitchFamily="50" charset="-128"/>
              </a:rPr>
              <a:t>入る前</a:t>
            </a:r>
            <a:r>
              <a:rPr lang="ja-JP" altLang="en-US" sz="2000" b="1" dirty="0" smtClean="0">
                <a:solidFill>
                  <a:prstClr val="black"/>
                </a:solidFill>
                <a:latin typeface="メイリオ" panose="020B0604030504040204" pitchFamily="50" charset="-128"/>
                <a:ea typeface="メイリオ" panose="020B0604030504040204" pitchFamily="50" charset="-128"/>
              </a:rPr>
              <a:t>に避難所の運営について、少しイメージをしてみましょう。</a:t>
            </a:r>
          </a:p>
        </p:txBody>
      </p:sp>
      <p:sp>
        <p:nvSpPr>
          <p:cNvPr id="9" name="テキスト ボックス 8"/>
          <p:cNvSpPr txBox="1"/>
          <p:nvPr/>
        </p:nvSpPr>
        <p:spPr>
          <a:xfrm>
            <a:off x="95620" y="2078946"/>
            <a:ext cx="9649072" cy="990015"/>
          </a:xfrm>
          <a:prstGeom prst="rect">
            <a:avLst/>
          </a:prstGeom>
          <a:noFill/>
        </p:spPr>
        <p:txBody>
          <a:bodyPr wrap="square" rtlCol="0">
            <a:spAutoFit/>
          </a:bodyPr>
          <a:lstStyle/>
          <a:p>
            <a:pPr>
              <a:lnSpc>
                <a:spcPts val="3500"/>
              </a:lnSpc>
            </a:pPr>
            <a:r>
              <a:rPr lang="ja-JP" altLang="en-US" sz="2400" dirty="0">
                <a:latin typeface="メイリオ" panose="020B0604030504040204" pitchFamily="50" charset="-128"/>
                <a:ea typeface="メイリオ" panose="020B0604030504040204" pitchFamily="50" charset="-128"/>
              </a:rPr>
              <a:t>①</a:t>
            </a:r>
            <a:r>
              <a:rPr lang="ja-JP" altLang="en-US" sz="2400" dirty="0" smtClean="0">
                <a:latin typeface="メイリオ" panose="020B0604030504040204" pitchFamily="50" charset="-128"/>
                <a:ea typeface="メイリオ" panose="020B0604030504040204" pitchFamily="50" charset="-128"/>
              </a:rPr>
              <a:t>　避難所の運営と聞いて、何をイメージしますか？</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どのような役割が必要か、考えてください。（２分）</a:t>
            </a:r>
            <a:endParaRPr lang="en-US" altLang="ja-JP" sz="2400" dirty="0" smtClean="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140725" y="3159065"/>
            <a:ext cx="9649072" cy="990015"/>
          </a:xfrm>
          <a:prstGeom prst="rect">
            <a:avLst/>
          </a:prstGeom>
          <a:noFill/>
        </p:spPr>
        <p:txBody>
          <a:bodyPr wrap="square" rtlCol="0">
            <a:spAutoFit/>
          </a:bodyPr>
          <a:lstStyle/>
          <a:p>
            <a:pPr>
              <a:lnSpc>
                <a:spcPts val="3500"/>
              </a:lnSpc>
            </a:pPr>
            <a:r>
              <a:rPr lang="ja-JP" altLang="en-US" sz="2400" dirty="0">
                <a:latin typeface="メイリオ" panose="020B0604030504040204" pitchFamily="50" charset="-128"/>
                <a:ea typeface="メイリオ" panose="020B0604030504040204" pitchFamily="50" charset="-128"/>
              </a:rPr>
              <a:t>②</a:t>
            </a:r>
            <a:r>
              <a:rPr lang="ja-JP" altLang="en-US" sz="2400" dirty="0" smtClean="0">
                <a:latin typeface="メイリオ" panose="020B0604030504040204" pitchFamily="50" charset="-128"/>
                <a:ea typeface="メイリオ" panose="020B0604030504040204" pitchFamily="50" charset="-128"/>
              </a:rPr>
              <a:t>　その役割を実施するために、どれくらいの人数が必要でしょうか</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（２分）</a:t>
            </a:r>
            <a:endParaRPr lang="en-US" altLang="ja-JP" sz="2400" dirty="0" smtClean="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247675" y="4078377"/>
            <a:ext cx="9649072" cy="1438855"/>
          </a:xfrm>
          <a:prstGeom prst="rect">
            <a:avLst/>
          </a:prstGeom>
          <a:noFill/>
        </p:spPr>
        <p:txBody>
          <a:bodyPr wrap="square" rtlCol="0">
            <a:spAutoFit/>
          </a:bodyPr>
          <a:lstStyle/>
          <a:p>
            <a:pPr>
              <a:lnSpc>
                <a:spcPts val="3500"/>
              </a:lnSpc>
            </a:pPr>
            <a:r>
              <a:rPr lang="ja-JP" altLang="en-US" sz="2400" dirty="0" smtClean="0">
                <a:latin typeface="メイリオ" panose="020B0604030504040204" pitchFamily="50" charset="-128"/>
                <a:ea typeface="メイリオ" panose="020B0604030504040204" pitchFamily="50" charset="-128"/>
              </a:rPr>
              <a:t>平成２８年熊本地震では、最大で８５５箇所の避難所が開設されました。避難所数に②で考えた人数を掛けると・・・・・</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u="sng" dirty="0" smtClean="0">
                <a:latin typeface="メイリオ" panose="020B0604030504040204" pitchFamily="50" charset="-128"/>
                <a:ea typeface="メイリオ" panose="020B0604030504040204" pitchFamily="50" charset="-128"/>
              </a:rPr>
              <a:t>８５５箇所</a:t>
            </a:r>
            <a:r>
              <a:rPr lang="en-US" altLang="ja-JP" sz="2400" u="sng" dirty="0" smtClean="0">
                <a:latin typeface="メイリオ" panose="020B0604030504040204" pitchFamily="50" charset="-128"/>
                <a:ea typeface="メイリオ" panose="020B0604030504040204" pitchFamily="50" charset="-128"/>
              </a:rPr>
              <a:t>×</a:t>
            </a:r>
            <a:r>
              <a:rPr lang="ja-JP" altLang="en-US" sz="2400" u="sng" dirty="0">
                <a:latin typeface="メイリオ" panose="020B0604030504040204" pitchFamily="50" charset="-128"/>
                <a:ea typeface="メイリオ" panose="020B0604030504040204" pitchFamily="50" charset="-128"/>
              </a:rPr>
              <a:t>●</a:t>
            </a:r>
            <a:r>
              <a:rPr lang="ja-JP" altLang="en-US" sz="2400" u="sng" dirty="0" smtClean="0">
                <a:latin typeface="メイリオ" panose="020B0604030504040204" pitchFamily="50" charset="-128"/>
                <a:ea typeface="メイリオ" panose="020B0604030504040204" pitchFamily="50" charset="-128"/>
              </a:rPr>
              <a:t>人＝●●●●人</a:t>
            </a:r>
            <a:r>
              <a:rPr lang="ja-JP" altLang="en-US" sz="2400" dirty="0" smtClean="0">
                <a:latin typeface="メイリオ" panose="020B0604030504040204" pitchFamily="50" charset="-128"/>
                <a:ea typeface="メイリオ" panose="020B0604030504040204" pitchFamily="50" charset="-128"/>
              </a:rPr>
              <a:t>　　　</a:t>
            </a:r>
            <a:endParaRPr lang="en-US" altLang="ja-JP" sz="2400" dirty="0" smtClean="0">
              <a:latin typeface="メイリオ" panose="020B0604030504040204" pitchFamily="50" charset="-128"/>
              <a:ea typeface="メイリオ" panose="020B0604030504040204" pitchFamily="50" charset="-128"/>
            </a:endParaRPr>
          </a:p>
        </p:txBody>
      </p:sp>
      <p:sp>
        <p:nvSpPr>
          <p:cNvPr id="12" name="二等辺三角形 11"/>
          <p:cNvSpPr/>
          <p:nvPr/>
        </p:nvSpPr>
        <p:spPr>
          <a:xfrm rot="10800000">
            <a:off x="3277241" y="5622606"/>
            <a:ext cx="3528392" cy="319970"/>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560512" y="6021288"/>
            <a:ext cx="9049563" cy="990015"/>
          </a:xfrm>
          <a:prstGeom prst="rect">
            <a:avLst/>
          </a:prstGeom>
          <a:noFill/>
        </p:spPr>
        <p:txBody>
          <a:bodyPr wrap="square" rtlCol="0">
            <a:spAutoFit/>
          </a:bodyPr>
          <a:lstStyle/>
          <a:p>
            <a:pPr>
              <a:lnSpc>
                <a:spcPts val="3500"/>
              </a:lnSpc>
            </a:pPr>
            <a:r>
              <a:rPr lang="ja-JP" altLang="en-US" sz="2400" dirty="0" smtClean="0">
                <a:latin typeface="メイリオ" panose="020B0604030504040204" pitchFamily="50" charset="-128"/>
                <a:ea typeface="メイリオ" panose="020B0604030504040204" pitchFamily="50" charset="-128"/>
              </a:rPr>
              <a:t>熊本地震では、全国の自治体の職員が被災地で避難所運営支援を行いました。</a:t>
            </a:r>
            <a:endParaRPr lang="en-US" altLang="ja-JP" sz="2400" dirty="0" smtClean="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11</a:t>
            </a:fld>
            <a:endParaRPr lang="ja-JP" altLang="en-US">
              <a:solidFill>
                <a:prstClr val="black"/>
              </a:solidFill>
            </a:endParaRPr>
          </a:p>
        </p:txBody>
      </p:sp>
      <p:sp>
        <p:nvSpPr>
          <p:cNvPr id="14" name="角丸四角形 13"/>
          <p:cNvSpPr/>
          <p:nvPr/>
        </p:nvSpPr>
        <p:spPr>
          <a:xfrm>
            <a:off x="247676" y="1052736"/>
            <a:ext cx="9362400" cy="10441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t>アイスブレイクって何？ </a:t>
            </a:r>
            <a:endParaRPr lang="en-US" altLang="ja-JP" sz="2000" dirty="0" smtClean="0"/>
          </a:p>
          <a:p>
            <a:r>
              <a:rPr lang="ja-JP" altLang="en-US" dirty="0" smtClean="0"/>
              <a:t>　　その後の議論が</a:t>
            </a:r>
            <a:r>
              <a:rPr lang="ja-JP" altLang="en-US" dirty="0"/>
              <a:t>円滑に行われるように</a:t>
            </a:r>
            <a:r>
              <a:rPr lang="ja-JP" altLang="en-US" dirty="0" smtClean="0"/>
              <a:t>、</a:t>
            </a:r>
            <a:r>
              <a:rPr lang="ja-JP" altLang="en-US" dirty="0"/>
              <a:t>参加</a:t>
            </a:r>
            <a:r>
              <a:rPr lang="ja-JP" altLang="en-US" dirty="0" smtClean="0"/>
              <a:t>者</a:t>
            </a:r>
            <a:r>
              <a:rPr lang="ja-JP" altLang="en-US" dirty="0"/>
              <a:t>の緊張</a:t>
            </a:r>
            <a:r>
              <a:rPr lang="ja-JP" altLang="en-US" dirty="0" smtClean="0"/>
              <a:t>を</a:t>
            </a:r>
            <a:r>
              <a:rPr lang="ja-JP" altLang="en-US" dirty="0"/>
              <a:t>ほぐ</a:t>
            </a:r>
            <a:r>
              <a:rPr lang="ja-JP" altLang="en-US" dirty="0" smtClean="0"/>
              <a:t>す</a:t>
            </a:r>
            <a:r>
              <a:rPr lang="ja-JP" altLang="en-US" dirty="0"/>
              <a:t>ために</a:t>
            </a:r>
            <a:r>
              <a:rPr lang="ja-JP" altLang="en-US" dirty="0" smtClean="0"/>
              <a:t>行う手法。</a:t>
            </a:r>
            <a:endParaRPr lang="en-US" altLang="ja-JP" dirty="0" smtClean="0"/>
          </a:p>
          <a:p>
            <a:r>
              <a:rPr lang="ja-JP" altLang="en-US" dirty="0" smtClean="0"/>
              <a:t>　　アイスブレイク</a:t>
            </a:r>
            <a:r>
              <a:rPr lang="ja-JP" altLang="en-US" dirty="0"/>
              <a:t>＝氷</a:t>
            </a:r>
            <a:r>
              <a:rPr lang="en-US" altLang="ja-JP" dirty="0"/>
              <a:t>(</a:t>
            </a:r>
            <a:r>
              <a:rPr lang="ja-JP" altLang="en-US" dirty="0"/>
              <a:t>不安や緊張</a:t>
            </a:r>
            <a:r>
              <a:rPr lang="en-US" altLang="ja-JP" dirty="0"/>
              <a:t>)</a:t>
            </a:r>
            <a:r>
              <a:rPr lang="ja-JP" altLang="en-US" dirty="0"/>
              <a:t>を溶かす。</a:t>
            </a:r>
            <a:endParaRPr kumimoji="1" lang="ja-JP" altLang="en-US" dirty="0"/>
          </a:p>
        </p:txBody>
      </p:sp>
      <p:sp>
        <p:nvSpPr>
          <p:cNvPr id="15" name="テキスト ボックス 14"/>
          <p:cNvSpPr txBox="1"/>
          <p:nvPr/>
        </p:nvSpPr>
        <p:spPr>
          <a:xfrm>
            <a:off x="7426300" y="-27385"/>
            <a:ext cx="2479700" cy="461665"/>
          </a:xfrm>
          <a:prstGeom prst="rect">
            <a:avLst/>
          </a:prstGeom>
          <a:solidFill>
            <a:schemeClr val="tx1"/>
          </a:solidFill>
        </p:spPr>
        <p:txBody>
          <a:bodyPr wrap="square" rtlCol="0" anchor="ctr" anchorCtr="0">
            <a:noAutofit/>
          </a:bodyPr>
          <a:lstStyle/>
          <a:p>
            <a:r>
              <a:rPr lang="ja-JP" altLang="en-US" sz="1600" dirty="0" smtClean="0">
                <a:solidFill>
                  <a:schemeClr val="bg1"/>
                </a:solidFill>
              </a:rPr>
              <a:t>例１～３のうち１つを使用</a:t>
            </a:r>
            <a:endParaRPr lang="en-US" altLang="ja-JP" sz="1600" dirty="0" smtClean="0">
              <a:solidFill>
                <a:schemeClr val="bg1"/>
              </a:solidFill>
            </a:endParaRPr>
          </a:p>
        </p:txBody>
      </p:sp>
    </p:spTree>
    <p:extLst>
      <p:ext uri="{BB962C8B-B14F-4D97-AF65-F5344CB8AC3E}">
        <p14:creationId xmlns:p14="http://schemas.microsoft.com/office/powerpoint/2010/main" val="4176359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頭の体操（アイスブレイク例２）</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48680"/>
            <a:ext cx="9610075" cy="400110"/>
          </a:xfrm>
          <a:prstGeom prst="rect">
            <a:avLst/>
          </a:prstGeom>
          <a:solidFill>
            <a:srgbClr val="FFFFCC"/>
          </a:solidFill>
          <a:ln w="28575">
            <a:solidFill>
              <a:schemeClr val="accent4"/>
            </a:solidFill>
          </a:ln>
        </p:spPr>
        <p:txBody>
          <a:bodyPr wrap="square" rtlCol="0">
            <a:spAutoFit/>
          </a:bodyPr>
          <a:lstStyle/>
          <a:p>
            <a:pPr marL="285750" indent="-285750">
              <a:buFont typeface="Wingdings" panose="05000000000000000000" pitchFamily="2" charset="2"/>
              <a:buChar char="Ø"/>
            </a:pPr>
            <a:r>
              <a:rPr lang="ja-JP" altLang="en-US" sz="2000" b="1" dirty="0" smtClean="0">
                <a:solidFill>
                  <a:prstClr val="black"/>
                </a:solidFill>
                <a:latin typeface="メイリオ" panose="020B0604030504040204" pitchFamily="50" charset="-128"/>
                <a:ea typeface="メイリオ" panose="020B0604030504040204" pitchFamily="50" charset="-128"/>
              </a:rPr>
              <a:t>研修に</a:t>
            </a:r>
            <a:r>
              <a:rPr lang="ja-JP" altLang="en-US" sz="2000" b="1" dirty="0">
                <a:solidFill>
                  <a:prstClr val="black"/>
                </a:solidFill>
                <a:latin typeface="メイリオ" panose="020B0604030504040204" pitchFamily="50" charset="-128"/>
                <a:ea typeface="メイリオ" panose="020B0604030504040204" pitchFamily="50" charset="-128"/>
              </a:rPr>
              <a:t>入る前</a:t>
            </a:r>
            <a:r>
              <a:rPr lang="ja-JP" altLang="en-US" sz="2000" b="1" dirty="0" smtClean="0">
                <a:solidFill>
                  <a:prstClr val="black"/>
                </a:solidFill>
                <a:latin typeface="メイリオ" panose="020B0604030504040204" pitchFamily="50" charset="-128"/>
                <a:ea typeface="メイリオ" panose="020B0604030504040204" pitchFamily="50" charset="-128"/>
              </a:rPr>
              <a:t>に避難所の運営について、少しイメージをしてみましょう。</a:t>
            </a:r>
          </a:p>
        </p:txBody>
      </p:sp>
      <p:sp>
        <p:nvSpPr>
          <p:cNvPr id="9" name="テキスト ボックス 8"/>
          <p:cNvSpPr txBox="1"/>
          <p:nvPr/>
        </p:nvSpPr>
        <p:spPr>
          <a:xfrm>
            <a:off x="95620" y="2078946"/>
            <a:ext cx="9649072" cy="990015"/>
          </a:xfrm>
          <a:prstGeom prst="rect">
            <a:avLst/>
          </a:prstGeom>
          <a:noFill/>
        </p:spPr>
        <p:txBody>
          <a:bodyPr wrap="square" rtlCol="0">
            <a:spAutoFit/>
          </a:bodyPr>
          <a:lstStyle/>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この避難所に避難をする人は、どのような人でしょうか？</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思いつくままに書き出しましょう（３分）</a:t>
            </a:r>
            <a:endParaRPr lang="en-US" altLang="ja-JP" sz="2400" dirty="0" smtClean="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12</a:t>
            </a:fld>
            <a:endParaRPr lang="ja-JP" altLang="en-US">
              <a:solidFill>
                <a:prstClr val="black"/>
              </a:solidFill>
            </a:endParaRPr>
          </a:p>
        </p:txBody>
      </p:sp>
      <p:sp>
        <p:nvSpPr>
          <p:cNvPr id="15" name="テキスト ボックス 14"/>
          <p:cNvSpPr txBox="1"/>
          <p:nvPr/>
        </p:nvSpPr>
        <p:spPr>
          <a:xfrm>
            <a:off x="344488" y="3119156"/>
            <a:ext cx="9649072" cy="990015"/>
          </a:xfrm>
          <a:prstGeom prst="rect">
            <a:avLst/>
          </a:prstGeom>
          <a:noFill/>
        </p:spPr>
        <p:txBody>
          <a:bodyPr wrap="square" rtlCol="0">
            <a:spAutoFit/>
          </a:bodyPr>
          <a:lstStyle/>
          <a:p>
            <a:pPr>
              <a:lnSpc>
                <a:spcPts val="3500"/>
              </a:lnSpc>
            </a:pPr>
            <a:r>
              <a:rPr lang="ja-JP" altLang="en-US" sz="2400" dirty="0" smtClean="0">
                <a:latin typeface="メイリオ" panose="020B0604030504040204" pitchFamily="50" charset="-128"/>
                <a:ea typeface="メイリオ" panose="020B0604030504040204" pitchFamily="50" charset="-128"/>
              </a:rPr>
              <a:t>（例）</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・○○地区、△△地区の住民　・年齢層　　・人数</a:t>
            </a:r>
            <a:endParaRPr lang="en-US" altLang="ja-JP" sz="2400" dirty="0" smtClean="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230944" y="4365103"/>
            <a:ext cx="9649072" cy="990015"/>
          </a:xfrm>
          <a:prstGeom prst="rect">
            <a:avLst/>
          </a:prstGeom>
          <a:noFill/>
        </p:spPr>
        <p:txBody>
          <a:bodyPr wrap="square" rtlCol="0">
            <a:spAutoFit/>
          </a:bodyPr>
          <a:lstStyle/>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付近に居住していない人が避難してくることについて、意見が出ましたか？　多様な人が避難することも想定し</a:t>
            </a:r>
            <a:r>
              <a:rPr lang="ja-JP" altLang="en-US" sz="2400" dirty="0">
                <a:latin typeface="メイリオ" panose="020B0604030504040204" pitchFamily="50" charset="-128"/>
                <a:ea typeface="メイリオ" panose="020B0604030504040204" pitchFamily="50" charset="-128"/>
              </a:rPr>
              <a:t>て</a:t>
            </a:r>
            <a:r>
              <a:rPr lang="ja-JP" altLang="en-US" sz="2400" dirty="0" smtClean="0">
                <a:latin typeface="メイリオ" panose="020B0604030504040204" pitchFamily="50" charset="-128"/>
                <a:ea typeface="メイリオ" panose="020B0604030504040204" pitchFamily="50" charset="-128"/>
              </a:rPr>
              <a:t>おきましょう。</a:t>
            </a:r>
            <a:endParaRPr lang="en-US" altLang="ja-JP" sz="2400" dirty="0" smtClean="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348818" y="5335241"/>
            <a:ext cx="9649072" cy="1438855"/>
          </a:xfrm>
          <a:prstGeom prst="rect">
            <a:avLst/>
          </a:prstGeom>
          <a:noFill/>
        </p:spPr>
        <p:txBody>
          <a:bodyPr wrap="square" rtlCol="0">
            <a:spAutoFit/>
          </a:bodyPr>
          <a:lstStyle/>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・付近に通勤、通学している人</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・付近を通勤経路、通学経路としている人</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smtClean="0">
                <a:latin typeface="メイリオ" panose="020B0604030504040204" pitchFamily="50" charset="-128"/>
                <a:ea typeface="メイリオ" panose="020B0604030504040204" pitchFamily="50" charset="-128"/>
              </a:rPr>
              <a:t>　・観光客　　・買い物客</a:t>
            </a: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等</a:t>
            </a:r>
            <a:endParaRPr lang="en-US" altLang="ja-JP" sz="2400" dirty="0" smtClean="0">
              <a:latin typeface="メイリオ" panose="020B0604030504040204" pitchFamily="50" charset="-128"/>
              <a:ea typeface="メイリオ" panose="020B0604030504040204" pitchFamily="50" charset="-128"/>
            </a:endParaRPr>
          </a:p>
        </p:txBody>
      </p:sp>
      <p:sp>
        <p:nvSpPr>
          <p:cNvPr id="10" name="角丸四角形 9"/>
          <p:cNvSpPr/>
          <p:nvPr/>
        </p:nvSpPr>
        <p:spPr>
          <a:xfrm>
            <a:off x="247676" y="1052736"/>
            <a:ext cx="9362400" cy="10441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t>アイスブレイクって何？ </a:t>
            </a:r>
            <a:endParaRPr lang="en-US" altLang="ja-JP" sz="2000" dirty="0" smtClean="0"/>
          </a:p>
          <a:p>
            <a:r>
              <a:rPr lang="ja-JP" altLang="en-US" dirty="0" smtClean="0"/>
              <a:t>　　その後の議論が</a:t>
            </a:r>
            <a:r>
              <a:rPr lang="ja-JP" altLang="en-US" dirty="0"/>
              <a:t>円滑に行われるように</a:t>
            </a:r>
            <a:r>
              <a:rPr lang="ja-JP" altLang="en-US" dirty="0" smtClean="0"/>
              <a:t>、</a:t>
            </a:r>
            <a:r>
              <a:rPr lang="ja-JP" altLang="en-US" dirty="0"/>
              <a:t>参加</a:t>
            </a:r>
            <a:r>
              <a:rPr lang="ja-JP" altLang="en-US" dirty="0" smtClean="0"/>
              <a:t>者</a:t>
            </a:r>
            <a:r>
              <a:rPr lang="ja-JP" altLang="en-US" dirty="0"/>
              <a:t>の緊張</a:t>
            </a:r>
            <a:r>
              <a:rPr lang="ja-JP" altLang="en-US" dirty="0" smtClean="0"/>
              <a:t>を</a:t>
            </a:r>
            <a:r>
              <a:rPr lang="ja-JP" altLang="en-US" dirty="0"/>
              <a:t>ほぐ</a:t>
            </a:r>
            <a:r>
              <a:rPr lang="ja-JP" altLang="en-US" dirty="0" smtClean="0"/>
              <a:t>す</a:t>
            </a:r>
            <a:r>
              <a:rPr lang="ja-JP" altLang="en-US" dirty="0"/>
              <a:t>ために</a:t>
            </a:r>
            <a:r>
              <a:rPr lang="ja-JP" altLang="en-US" dirty="0" smtClean="0"/>
              <a:t>行う手法。</a:t>
            </a:r>
            <a:endParaRPr lang="en-US" altLang="ja-JP" dirty="0" smtClean="0"/>
          </a:p>
          <a:p>
            <a:r>
              <a:rPr lang="ja-JP" altLang="en-US" dirty="0" smtClean="0"/>
              <a:t>　　アイスブレイク</a:t>
            </a:r>
            <a:r>
              <a:rPr lang="ja-JP" altLang="en-US" dirty="0"/>
              <a:t>＝氷</a:t>
            </a:r>
            <a:r>
              <a:rPr lang="en-US" altLang="ja-JP" dirty="0"/>
              <a:t>(</a:t>
            </a:r>
            <a:r>
              <a:rPr lang="ja-JP" altLang="en-US" dirty="0"/>
              <a:t>不安や緊張</a:t>
            </a:r>
            <a:r>
              <a:rPr lang="en-US" altLang="ja-JP" dirty="0"/>
              <a:t>)</a:t>
            </a:r>
            <a:r>
              <a:rPr lang="ja-JP" altLang="en-US" dirty="0"/>
              <a:t>を溶かす。</a:t>
            </a:r>
            <a:endParaRPr kumimoji="1" lang="ja-JP" altLang="en-US" dirty="0"/>
          </a:p>
        </p:txBody>
      </p:sp>
      <p:sp>
        <p:nvSpPr>
          <p:cNvPr id="11" name="テキスト ボックス 10"/>
          <p:cNvSpPr txBox="1"/>
          <p:nvPr/>
        </p:nvSpPr>
        <p:spPr>
          <a:xfrm>
            <a:off x="7426300" y="-27385"/>
            <a:ext cx="2479700" cy="461665"/>
          </a:xfrm>
          <a:prstGeom prst="rect">
            <a:avLst/>
          </a:prstGeom>
          <a:solidFill>
            <a:schemeClr val="tx1"/>
          </a:solidFill>
        </p:spPr>
        <p:txBody>
          <a:bodyPr wrap="square" rtlCol="0" anchor="ctr" anchorCtr="0">
            <a:noAutofit/>
          </a:bodyPr>
          <a:lstStyle/>
          <a:p>
            <a:r>
              <a:rPr lang="ja-JP" altLang="en-US" sz="1600" dirty="0" smtClean="0">
                <a:solidFill>
                  <a:schemeClr val="bg1"/>
                </a:solidFill>
              </a:rPr>
              <a:t>例１～３のうち１つを使用</a:t>
            </a:r>
            <a:endParaRPr lang="en-US" altLang="ja-JP" sz="1600" dirty="0" smtClean="0">
              <a:solidFill>
                <a:schemeClr val="bg1"/>
              </a:solidFill>
            </a:endParaRPr>
          </a:p>
        </p:txBody>
      </p:sp>
    </p:spTree>
    <p:extLst>
      <p:ext uri="{BB962C8B-B14F-4D97-AF65-F5344CB8AC3E}">
        <p14:creationId xmlns:p14="http://schemas.microsoft.com/office/powerpoint/2010/main" val="2294725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頭の体操（アイスブレイク例３</a:t>
            </a:r>
            <a:r>
              <a:rPr lang="en-US" altLang="ja-JP" sz="2400" b="1" dirty="0" smtClean="0">
                <a:solidFill>
                  <a:prstClr val="white"/>
                </a:solidFill>
                <a:latin typeface="メイリオ" panose="020B0604030504040204" pitchFamily="50" charset="-128"/>
                <a:ea typeface="メイリオ" panose="020B0604030504040204" pitchFamily="50" charset="-128"/>
              </a:rPr>
              <a:t>-1</a:t>
            </a:r>
            <a:r>
              <a:rPr lang="ja-JP" altLang="en-US" sz="2400" b="1" dirty="0" smtClean="0">
                <a:solidFill>
                  <a:prstClr val="white"/>
                </a:solidFill>
                <a:latin typeface="メイリオ" panose="020B0604030504040204" pitchFamily="50" charset="-128"/>
                <a:ea typeface="メイリオ" panose="020B0604030504040204" pitchFamily="50" charset="-128"/>
              </a:rPr>
              <a:t>）</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48680"/>
            <a:ext cx="9610075" cy="400110"/>
          </a:xfrm>
          <a:prstGeom prst="rect">
            <a:avLst/>
          </a:prstGeom>
          <a:solidFill>
            <a:srgbClr val="FFFFCC"/>
          </a:solidFill>
          <a:ln w="28575">
            <a:solidFill>
              <a:schemeClr val="accent4"/>
            </a:solidFill>
          </a:ln>
        </p:spPr>
        <p:txBody>
          <a:bodyPr wrap="square" rtlCol="0">
            <a:spAutoFit/>
          </a:bodyPr>
          <a:lstStyle/>
          <a:p>
            <a:pPr marL="285750" indent="-285750">
              <a:buFont typeface="Wingdings" panose="05000000000000000000" pitchFamily="2" charset="2"/>
              <a:buChar char="Ø"/>
            </a:pPr>
            <a:r>
              <a:rPr lang="ja-JP" altLang="en-US" sz="2000" b="1" dirty="0" smtClean="0">
                <a:solidFill>
                  <a:prstClr val="black"/>
                </a:solidFill>
                <a:latin typeface="メイリオ" panose="020B0604030504040204" pitchFamily="50" charset="-128"/>
                <a:ea typeface="メイリオ" panose="020B0604030504040204" pitchFamily="50" charset="-128"/>
              </a:rPr>
              <a:t>研修に</a:t>
            </a:r>
            <a:r>
              <a:rPr lang="ja-JP" altLang="en-US" sz="2000" b="1" dirty="0">
                <a:solidFill>
                  <a:prstClr val="black"/>
                </a:solidFill>
                <a:latin typeface="メイリオ" panose="020B0604030504040204" pitchFamily="50" charset="-128"/>
                <a:ea typeface="メイリオ" panose="020B0604030504040204" pitchFamily="50" charset="-128"/>
              </a:rPr>
              <a:t>入る前</a:t>
            </a:r>
            <a:r>
              <a:rPr lang="ja-JP" altLang="en-US" sz="2000" b="1" dirty="0" smtClean="0">
                <a:solidFill>
                  <a:prstClr val="black"/>
                </a:solidFill>
                <a:latin typeface="メイリオ" panose="020B0604030504040204" pitchFamily="50" charset="-128"/>
                <a:ea typeface="メイリオ" panose="020B0604030504040204" pitchFamily="50" charset="-128"/>
              </a:rPr>
              <a:t>に緊張をほぐしましょう。まずは避難・・・・・</a:t>
            </a:r>
          </a:p>
        </p:txBody>
      </p:sp>
      <p:sp>
        <p:nvSpPr>
          <p:cNvPr id="9" name="テキスト ボックス 8"/>
          <p:cNvSpPr txBox="1"/>
          <p:nvPr/>
        </p:nvSpPr>
        <p:spPr>
          <a:xfrm>
            <a:off x="95620" y="2348880"/>
            <a:ext cx="9649072" cy="1887696"/>
          </a:xfrm>
          <a:prstGeom prst="rect">
            <a:avLst/>
          </a:prstGeom>
          <a:noFill/>
        </p:spPr>
        <p:txBody>
          <a:bodyPr wrap="square" rtlCol="0">
            <a:spAutoFit/>
          </a:bodyPr>
          <a:lstStyle/>
          <a:p>
            <a:pPr>
              <a:lnSpc>
                <a:spcPts val="3500"/>
              </a:lnSpc>
            </a:pPr>
            <a:r>
              <a:rPr lang="ja-JP" altLang="en-US" sz="2400" dirty="0" smtClean="0">
                <a:latin typeface="メイリオ" panose="020B0604030504040204" pitchFamily="50" charset="-128"/>
                <a:ea typeface="メイリオ" panose="020B0604030504040204" pitchFamily="50" charset="-128"/>
              </a:rPr>
              <a:t>この避難所に来るまでの経路（避難経路）に、危険な場所はありませんでしたか？（河川、土砂災害、浸水想定　等）</a:t>
            </a:r>
            <a:endParaRPr lang="en-US" altLang="ja-JP" sz="2400" dirty="0" smtClean="0">
              <a:latin typeface="メイリオ" panose="020B0604030504040204" pitchFamily="50" charset="-128"/>
              <a:ea typeface="メイリオ" panose="020B0604030504040204" pitchFamily="50" charset="-128"/>
            </a:endParaRPr>
          </a:p>
          <a:p>
            <a:pPr>
              <a:lnSpc>
                <a:spcPts val="3500"/>
              </a:lnSpc>
            </a:pPr>
            <a:endParaRPr lang="en-US" altLang="ja-JP" sz="2400" dirty="0">
              <a:latin typeface="メイリオ" panose="020B0604030504040204" pitchFamily="50" charset="-128"/>
              <a:ea typeface="メイリオ" panose="020B0604030504040204" pitchFamily="50" charset="-128"/>
            </a:endParaRPr>
          </a:p>
          <a:p>
            <a:pPr>
              <a:lnSpc>
                <a:spcPts val="3500"/>
              </a:lnSpc>
            </a:pPr>
            <a:r>
              <a:rPr lang="ja-JP" altLang="en-US" sz="2400" dirty="0" smtClean="0">
                <a:latin typeface="メイリオ" panose="020B0604030504040204" pitchFamily="50" charset="-128"/>
                <a:ea typeface="メイリオ" panose="020B0604030504040204" pitchFamily="50" charset="-128"/>
              </a:rPr>
              <a:t>この避難所周辺のハザードを知っていますか？</a:t>
            </a:r>
            <a:endParaRPr lang="en-US" altLang="ja-JP" sz="2400" dirty="0" smtClean="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13</a:t>
            </a:fld>
            <a:endParaRPr lang="ja-JP" altLang="en-US">
              <a:solidFill>
                <a:prstClr val="black"/>
              </a:solidFill>
            </a:endParaRPr>
          </a:p>
        </p:txBody>
      </p:sp>
      <p:sp>
        <p:nvSpPr>
          <p:cNvPr id="7" name="角丸四角形 6"/>
          <p:cNvSpPr/>
          <p:nvPr/>
        </p:nvSpPr>
        <p:spPr>
          <a:xfrm>
            <a:off x="247676" y="1052736"/>
            <a:ext cx="9362400" cy="10441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t>アイスブレイクって何？ </a:t>
            </a:r>
            <a:endParaRPr lang="en-US" altLang="ja-JP" sz="2000" dirty="0" smtClean="0"/>
          </a:p>
          <a:p>
            <a:r>
              <a:rPr lang="ja-JP" altLang="en-US" dirty="0" smtClean="0"/>
              <a:t>　　その後の議論が</a:t>
            </a:r>
            <a:r>
              <a:rPr lang="ja-JP" altLang="en-US" dirty="0"/>
              <a:t>円滑に行われるように</a:t>
            </a:r>
            <a:r>
              <a:rPr lang="ja-JP" altLang="en-US" dirty="0" smtClean="0"/>
              <a:t>、</a:t>
            </a:r>
            <a:r>
              <a:rPr lang="ja-JP" altLang="en-US" dirty="0"/>
              <a:t>参加</a:t>
            </a:r>
            <a:r>
              <a:rPr lang="ja-JP" altLang="en-US" dirty="0" smtClean="0"/>
              <a:t>者</a:t>
            </a:r>
            <a:r>
              <a:rPr lang="ja-JP" altLang="en-US" dirty="0"/>
              <a:t>の緊張</a:t>
            </a:r>
            <a:r>
              <a:rPr lang="ja-JP" altLang="en-US" dirty="0" smtClean="0"/>
              <a:t>を</a:t>
            </a:r>
            <a:r>
              <a:rPr lang="ja-JP" altLang="en-US" dirty="0"/>
              <a:t>ほぐ</a:t>
            </a:r>
            <a:r>
              <a:rPr lang="ja-JP" altLang="en-US" dirty="0" smtClean="0"/>
              <a:t>す</a:t>
            </a:r>
            <a:r>
              <a:rPr lang="ja-JP" altLang="en-US" dirty="0"/>
              <a:t>ために</a:t>
            </a:r>
            <a:r>
              <a:rPr lang="ja-JP" altLang="en-US" dirty="0" smtClean="0"/>
              <a:t>行う手法。</a:t>
            </a:r>
            <a:endParaRPr lang="en-US" altLang="ja-JP" dirty="0" smtClean="0"/>
          </a:p>
          <a:p>
            <a:r>
              <a:rPr lang="ja-JP" altLang="en-US" dirty="0" smtClean="0"/>
              <a:t>　　アイスブレイク</a:t>
            </a:r>
            <a:r>
              <a:rPr lang="ja-JP" altLang="en-US" dirty="0"/>
              <a:t>＝氷</a:t>
            </a:r>
            <a:r>
              <a:rPr lang="en-US" altLang="ja-JP" dirty="0"/>
              <a:t>(</a:t>
            </a:r>
            <a:r>
              <a:rPr lang="ja-JP" altLang="en-US" dirty="0"/>
              <a:t>不安や緊張</a:t>
            </a:r>
            <a:r>
              <a:rPr lang="en-US" altLang="ja-JP" dirty="0"/>
              <a:t>)</a:t>
            </a:r>
            <a:r>
              <a:rPr lang="ja-JP" altLang="en-US" dirty="0"/>
              <a:t>を溶かす。</a:t>
            </a:r>
            <a:endParaRPr kumimoji="1" lang="ja-JP" altLang="en-US" dirty="0"/>
          </a:p>
        </p:txBody>
      </p:sp>
      <p:sp>
        <p:nvSpPr>
          <p:cNvPr id="8" name="テキスト ボックス 7"/>
          <p:cNvSpPr txBox="1"/>
          <p:nvPr/>
        </p:nvSpPr>
        <p:spPr>
          <a:xfrm>
            <a:off x="7426300" y="-27385"/>
            <a:ext cx="2479700" cy="461665"/>
          </a:xfrm>
          <a:prstGeom prst="rect">
            <a:avLst/>
          </a:prstGeom>
          <a:solidFill>
            <a:schemeClr val="tx1"/>
          </a:solidFill>
        </p:spPr>
        <p:txBody>
          <a:bodyPr wrap="square" rtlCol="0" anchor="ctr" anchorCtr="0">
            <a:noAutofit/>
          </a:bodyPr>
          <a:lstStyle/>
          <a:p>
            <a:r>
              <a:rPr lang="ja-JP" altLang="en-US" sz="1600" dirty="0" smtClean="0">
                <a:solidFill>
                  <a:schemeClr val="bg1"/>
                </a:solidFill>
              </a:rPr>
              <a:t>例１～３のうち１つを使用</a:t>
            </a:r>
            <a:endParaRPr lang="en-US" altLang="ja-JP" sz="1600" dirty="0" smtClean="0">
              <a:solidFill>
                <a:schemeClr val="bg1"/>
              </a:solidFill>
            </a:endParaRPr>
          </a:p>
        </p:txBody>
      </p:sp>
    </p:spTree>
    <p:extLst>
      <p:ext uri="{BB962C8B-B14F-4D97-AF65-F5344CB8AC3E}">
        <p14:creationId xmlns:p14="http://schemas.microsoft.com/office/powerpoint/2010/main" val="42160088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頭の体操（アイスブレイク例３</a:t>
            </a:r>
            <a:r>
              <a:rPr lang="en-US" altLang="ja-JP" sz="2400" b="1" dirty="0" smtClean="0">
                <a:solidFill>
                  <a:prstClr val="white"/>
                </a:solidFill>
                <a:latin typeface="メイリオ" panose="020B0604030504040204" pitchFamily="50" charset="-128"/>
                <a:ea typeface="メイリオ" panose="020B0604030504040204" pitchFamily="50" charset="-128"/>
              </a:rPr>
              <a:t>-2</a:t>
            </a:r>
            <a:r>
              <a:rPr lang="ja-JP" altLang="en-US" sz="2400" b="1" dirty="0" smtClean="0">
                <a:solidFill>
                  <a:prstClr val="white"/>
                </a:solidFill>
                <a:latin typeface="メイリオ" panose="020B0604030504040204" pitchFamily="50" charset="-128"/>
                <a:ea typeface="メイリオ" panose="020B0604030504040204" pitchFamily="50" charset="-128"/>
              </a:rPr>
              <a:t>）</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48680"/>
            <a:ext cx="9610075" cy="400110"/>
          </a:xfrm>
          <a:prstGeom prst="rect">
            <a:avLst/>
          </a:prstGeom>
          <a:solidFill>
            <a:srgbClr val="FFFFCC"/>
          </a:solidFill>
          <a:ln w="28575">
            <a:solidFill>
              <a:schemeClr val="accent4"/>
            </a:solidFill>
          </a:ln>
        </p:spPr>
        <p:txBody>
          <a:bodyPr wrap="square" rtlCol="0">
            <a:spAutoFit/>
          </a:bodyPr>
          <a:lstStyle/>
          <a:p>
            <a:pPr marL="285750" indent="-285750">
              <a:buFont typeface="Wingdings" panose="05000000000000000000" pitchFamily="2" charset="2"/>
              <a:buChar char="Ø"/>
            </a:pPr>
            <a:r>
              <a:rPr lang="ja-JP" altLang="en-US" sz="2000" b="1" dirty="0" smtClean="0">
                <a:solidFill>
                  <a:prstClr val="black"/>
                </a:solidFill>
                <a:latin typeface="メイリオ" panose="020B0604030504040204" pitchFamily="50" charset="-128"/>
                <a:ea typeface="メイリオ" panose="020B0604030504040204" pitchFamily="50" charset="-128"/>
              </a:rPr>
              <a:t>避難所周辺のハザードマップ</a:t>
            </a: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14</a:t>
            </a:fld>
            <a:endParaRPr lang="ja-JP" altLang="en-US">
              <a:solidFill>
                <a:prstClr val="black"/>
              </a:solidFill>
            </a:endParaRPr>
          </a:p>
        </p:txBody>
      </p:sp>
      <p:grpSp>
        <p:nvGrpSpPr>
          <p:cNvPr id="6" name="グループ化 5"/>
          <p:cNvGrpSpPr/>
          <p:nvPr/>
        </p:nvGrpSpPr>
        <p:grpSpPr>
          <a:xfrm>
            <a:off x="407847" y="1124744"/>
            <a:ext cx="8794379" cy="5523128"/>
            <a:chOff x="407847" y="1124744"/>
            <a:chExt cx="8794379" cy="5523128"/>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68" t="26388" r="40316" b="8582"/>
            <a:stretch/>
          </p:blipFill>
          <p:spPr bwMode="auto">
            <a:xfrm>
              <a:off x="407847" y="1124744"/>
              <a:ext cx="8794379" cy="5523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407847" y="6237312"/>
              <a:ext cx="6057321" cy="369332"/>
            </a:xfrm>
            <a:prstGeom prst="rect">
              <a:avLst/>
            </a:prstGeom>
            <a:noFill/>
          </p:spPr>
          <p:txBody>
            <a:bodyPr wrap="square" rtlCol="0">
              <a:spAutoFit/>
            </a:bodyPr>
            <a:lstStyle/>
            <a:p>
              <a:r>
                <a:rPr kumimoji="1" lang="ja-JP" altLang="en-US" dirty="0" smtClean="0"/>
                <a:t>（例）県庁付近の土砂災害警戒区域</a:t>
              </a:r>
              <a:endParaRPr kumimoji="1" lang="ja-JP" altLang="en-US" dirty="0"/>
            </a:p>
          </p:txBody>
        </p:sp>
      </p:grpSp>
      <p:sp>
        <p:nvSpPr>
          <p:cNvPr id="4" name="テキスト ボックス 3"/>
          <p:cNvSpPr txBox="1"/>
          <p:nvPr/>
        </p:nvSpPr>
        <p:spPr>
          <a:xfrm>
            <a:off x="272480" y="3429000"/>
            <a:ext cx="9145016" cy="1200329"/>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3600" dirty="0" smtClean="0">
                <a:latin typeface="メイリオ" panose="020B0604030504040204" pitchFamily="50" charset="-128"/>
                <a:ea typeface="メイリオ" panose="020B0604030504040204" pitchFamily="50" charset="-128"/>
              </a:rPr>
              <a:t>このスライドに避難所周辺のハザードマップを貼り付け、参加者で確認しましょう</a:t>
            </a:r>
            <a:endParaRPr kumimoji="1" lang="ja-JP" altLang="en-US" sz="36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7426300" y="-27385"/>
            <a:ext cx="2479700" cy="461665"/>
          </a:xfrm>
          <a:prstGeom prst="rect">
            <a:avLst/>
          </a:prstGeom>
          <a:solidFill>
            <a:schemeClr val="tx1"/>
          </a:solidFill>
        </p:spPr>
        <p:txBody>
          <a:bodyPr wrap="square" rtlCol="0" anchor="ctr" anchorCtr="0">
            <a:noAutofit/>
          </a:bodyPr>
          <a:lstStyle/>
          <a:p>
            <a:r>
              <a:rPr lang="ja-JP" altLang="en-US" sz="1600" dirty="0" smtClean="0">
                <a:solidFill>
                  <a:schemeClr val="bg1"/>
                </a:solidFill>
              </a:rPr>
              <a:t>例１～３のうち１つを使用</a:t>
            </a:r>
            <a:endParaRPr lang="en-US" altLang="ja-JP" sz="1600" dirty="0" smtClean="0">
              <a:solidFill>
                <a:schemeClr val="bg1"/>
              </a:solidFill>
            </a:endParaRPr>
          </a:p>
        </p:txBody>
      </p:sp>
    </p:spTree>
    <p:extLst>
      <p:ext uri="{BB962C8B-B14F-4D97-AF65-F5344CB8AC3E}">
        <p14:creationId xmlns:p14="http://schemas.microsoft.com/office/powerpoint/2010/main" val="2044027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これからの検討の流れ</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12" name="二等辺三角形 11"/>
          <p:cNvSpPr/>
          <p:nvPr/>
        </p:nvSpPr>
        <p:spPr>
          <a:xfrm rot="10800000">
            <a:off x="951073" y="1702435"/>
            <a:ext cx="1963590" cy="240934"/>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90609" y="692696"/>
            <a:ext cx="3084519" cy="786127"/>
          </a:xfrm>
          <a:prstGeom prst="rect">
            <a:avLst/>
          </a:prstGeom>
        </p:spPr>
        <p:style>
          <a:lnRef idx="0">
            <a:schemeClr val="accent5"/>
          </a:lnRef>
          <a:fillRef idx="3">
            <a:schemeClr val="accent5"/>
          </a:fillRef>
          <a:effectRef idx="3">
            <a:schemeClr val="accent5"/>
          </a:effectRef>
          <a:fontRef idx="minor">
            <a:schemeClr val="lt1"/>
          </a:fontRef>
        </p:style>
        <p:txBody>
          <a:bodyPr vert="horz" wrap="square" lIns="36000" rIns="36000" rtlCol="0" anchor="ctr" anchorCtr="0">
            <a:noAutofit/>
          </a:bodyPr>
          <a:lstStyle/>
          <a:p>
            <a:pPr algn="ctr"/>
            <a:r>
              <a:rPr kumimoji="1" lang="ja-JP" altLang="en-US" sz="2400" dirty="0" smtClean="0">
                <a:latin typeface="メイリオ" panose="020B0604030504040204" pitchFamily="50" charset="-128"/>
                <a:ea typeface="メイリオ" panose="020B0604030504040204" pitchFamily="50" charset="-128"/>
              </a:rPr>
              <a:t>避難所開設の手順</a:t>
            </a:r>
            <a:endParaRPr kumimoji="1" lang="ja-JP" altLang="en-US" sz="24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399226" y="2204864"/>
            <a:ext cx="3084519" cy="786127"/>
          </a:xfrm>
          <a:prstGeom prst="rect">
            <a:avLst/>
          </a:prstGeom>
        </p:spPr>
        <p:style>
          <a:lnRef idx="0">
            <a:schemeClr val="accent5"/>
          </a:lnRef>
          <a:fillRef idx="3">
            <a:schemeClr val="accent5"/>
          </a:fillRef>
          <a:effectRef idx="3">
            <a:schemeClr val="accent5"/>
          </a:effectRef>
          <a:fontRef idx="minor">
            <a:schemeClr val="lt1"/>
          </a:fontRef>
        </p:style>
        <p:txBody>
          <a:bodyPr vert="horz" wrap="square" lIns="36000" rIns="36000" rtlCol="0" anchor="ctr" anchorCtr="0">
            <a:noAutofit/>
          </a:bodyPr>
          <a:lstStyle/>
          <a:p>
            <a:pPr algn="ctr"/>
            <a:r>
              <a:rPr kumimoji="1" lang="ja-JP" altLang="en-US" sz="2400" dirty="0" smtClean="0">
                <a:latin typeface="メイリオ" panose="020B0604030504040204" pitchFamily="50" charset="-128"/>
                <a:ea typeface="メイリオ" panose="020B0604030504040204" pitchFamily="50" charset="-128"/>
              </a:rPr>
              <a:t>避難所運営本部の体制</a:t>
            </a:r>
            <a:endParaRPr kumimoji="1" lang="ja-JP" altLang="en-US" sz="2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90944" y="3723873"/>
            <a:ext cx="3084519" cy="786127"/>
          </a:xfrm>
          <a:prstGeom prst="rect">
            <a:avLst/>
          </a:prstGeom>
        </p:spPr>
        <p:style>
          <a:lnRef idx="0">
            <a:schemeClr val="accent5"/>
          </a:lnRef>
          <a:fillRef idx="3">
            <a:schemeClr val="accent5"/>
          </a:fillRef>
          <a:effectRef idx="3">
            <a:schemeClr val="accent5"/>
          </a:effectRef>
          <a:fontRef idx="minor">
            <a:schemeClr val="lt1"/>
          </a:fontRef>
        </p:style>
        <p:txBody>
          <a:bodyPr vert="horz" wrap="square" lIns="36000" rIns="36000" rtlCol="0" anchor="ctr" anchorCtr="0">
            <a:noAutofit/>
          </a:bodyPr>
          <a:lstStyle/>
          <a:p>
            <a:pPr algn="ctr"/>
            <a:r>
              <a:rPr kumimoji="1" lang="ja-JP" altLang="en-US" sz="2400" dirty="0" smtClean="0">
                <a:latin typeface="メイリオ" panose="020B0604030504040204" pitchFamily="50" charset="-128"/>
                <a:ea typeface="メイリオ" panose="020B0604030504040204" pitchFamily="50" charset="-128"/>
              </a:rPr>
              <a:t>避難所のレイアウト</a:t>
            </a:r>
            <a:endParaRPr kumimoji="1" lang="ja-JP" altLang="en-US" sz="24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4030249" y="1262306"/>
            <a:ext cx="3084519" cy="786127"/>
          </a:xfrm>
          <a:prstGeom prst="rect">
            <a:avLst/>
          </a:prstGeom>
        </p:spPr>
        <p:style>
          <a:lnRef idx="0">
            <a:schemeClr val="accent5"/>
          </a:lnRef>
          <a:fillRef idx="3">
            <a:schemeClr val="accent5"/>
          </a:fillRef>
          <a:effectRef idx="3">
            <a:schemeClr val="accent5"/>
          </a:effectRef>
          <a:fontRef idx="minor">
            <a:schemeClr val="lt1"/>
          </a:fontRef>
        </p:style>
        <p:txBody>
          <a:bodyPr vert="horz" wrap="square" lIns="36000" rIns="36000" rtlCol="0" anchor="ctr" anchorCtr="0">
            <a:noAutofit/>
          </a:bodyPr>
          <a:lstStyle/>
          <a:p>
            <a:pPr algn="ctr"/>
            <a:r>
              <a:rPr kumimoji="1" lang="ja-JP" altLang="en-US" sz="2400" dirty="0" smtClean="0">
                <a:latin typeface="メイリオ" panose="020B0604030504040204" pitchFamily="50" charset="-128"/>
                <a:ea typeface="メイリオ" panose="020B0604030504040204" pitchFamily="50" charset="-128"/>
              </a:rPr>
              <a:t>避難所に入所するときの注意事項</a:t>
            </a:r>
            <a:endParaRPr kumimoji="1" lang="ja-JP" altLang="en-US" sz="24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4030249" y="2783037"/>
            <a:ext cx="3084519" cy="786127"/>
          </a:xfrm>
          <a:prstGeom prst="rect">
            <a:avLst/>
          </a:prstGeom>
        </p:spPr>
        <p:style>
          <a:lnRef idx="0">
            <a:schemeClr val="accent5"/>
          </a:lnRef>
          <a:fillRef idx="3">
            <a:schemeClr val="accent5"/>
          </a:fillRef>
          <a:effectRef idx="3">
            <a:schemeClr val="accent5"/>
          </a:effectRef>
          <a:fontRef idx="minor">
            <a:schemeClr val="lt1"/>
          </a:fontRef>
        </p:style>
        <p:txBody>
          <a:bodyPr vert="horz" wrap="square" lIns="36000" rIns="36000" rtlCol="0" anchor="ctr" anchorCtr="0">
            <a:noAutofit/>
          </a:bodyPr>
          <a:lstStyle/>
          <a:p>
            <a:pPr algn="ctr"/>
            <a:r>
              <a:rPr kumimoji="1" lang="ja-JP" altLang="en-US" sz="2400" dirty="0" smtClean="0">
                <a:latin typeface="メイリオ" panose="020B0604030504040204" pitchFamily="50" charset="-128"/>
                <a:ea typeface="メイリオ" panose="020B0604030504040204" pitchFamily="50" charset="-128"/>
              </a:rPr>
              <a:t>避難所での生活ルール</a:t>
            </a:r>
            <a:endParaRPr kumimoji="1" lang="ja-JP" altLang="en-US" sz="240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3968536" y="4293482"/>
            <a:ext cx="3084519" cy="786127"/>
          </a:xfrm>
          <a:prstGeom prst="rect">
            <a:avLst/>
          </a:prstGeom>
        </p:spPr>
        <p:style>
          <a:lnRef idx="0">
            <a:schemeClr val="accent5"/>
          </a:lnRef>
          <a:fillRef idx="3">
            <a:schemeClr val="accent5"/>
          </a:fillRef>
          <a:effectRef idx="3">
            <a:schemeClr val="accent5"/>
          </a:effectRef>
          <a:fontRef idx="minor">
            <a:schemeClr val="lt1"/>
          </a:fontRef>
        </p:style>
        <p:txBody>
          <a:bodyPr vert="horz" wrap="square" lIns="36000" rIns="36000" rtlCol="0" anchor="ctr" anchorCtr="0">
            <a:noAutofit/>
          </a:bodyPr>
          <a:lstStyle/>
          <a:p>
            <a:pPr algn="ctr"/>
            <a:r>
              <a:rPr kumimoji="1" lang="ja-JP" altLang="en-US" sz="2400" dirty="0" smtClean="0">
                <a:latin typeface="メイリオ" panose="020B0604030504040204" pitchFamily="50" charset="-128"/>
                <a:ea typeface="メイリオ" panose="020B0604030504040204" pitchFamily="50" charset="-128"/>
              </a:rPr>
              <a:t>トイレの使い方</a:t>
            </a:r>
            <a:endParaRPr kumimoji="1" lang="ja-JP" altLang="en-US" sz="2400" dirty="0">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4030249" y="5862362"/>
            <a:ext cx="3084519" cy="786127"/>
          </a:xfrm>
          <a:prstGeom prst="rect">
            <a:avLst/>
          </a:prstGeom>
        </p:spPr>
        <p:style>
          <a:lnRef idx="0">
            <a:schemeClr val="accent5"/>
          </a:lnRef>
          <a:fillRef idx="3">
            <a:schemeClr val="accent5"/>
          </a:fillRef>
          <a:effectRef idx="3">
            <a:schemeClr val="accent5"/>
          </a:effectRef>
          <a:fontRef idx="minor">
            <a:schemeClr val="lt1"/>
          </a:fontRef>
        </p:style>
        <p:txBody>
          <a:bodyPr vert="horz" wrap="square" lIns="36000" rIns="36000" rtlCol="0" anchor="ctr" anchorCtr="0">
            <a:noAutofit/>
          </a:bodyPr>
          <a:lstStyle/>
          <a:p>
            <a:pPr algn="ctr"/>
            <a:r>
              <a:rPr kumimoji="1" lang="ja-JP" altLang="en-US" sz="2400" dirty="0" smtClean="0">
                <a:latin typeface="メイリオ" panose="020B0604030504040204" pitchFamily="50" charset="-128"/>
                <a:ea typeface="メイリオ" panose="020B0604030504040204" pitchFamily="50" charset="-128"/>
              </a:rPr>
              <a:t>電話・</a:t>
            </a:r>
            <a:r>
              <a:rPr kumimoji="1" lang="en-US" altLang="ja-JP" sz="2400" dirty="0" smtClean="0">
                <a:latin typeface="メイリオ" panose="020B0604030504040204" pitchFamily="50" charset="-128"/>
                <a:ea typeface="メイリオ" panose="020B0604030504040204" pitchFamily="50" charset="-128"/>
              </a:rPr>
              <a:t>FAX</a:t>
            </a:r>
            <a:r>
              <a:rPr kumimoji="1" lang="ja-JP" altLang="en-US" sz="2400" dirty="0" smtClean="0">
                <a:latin typeface="メイリオ" panose="020B0604030504040204" pitchFamily="50" charset="-128"/>
                <a:ea typeface="メイリオ" panose="020B0604030504040204" pitchFamily="50" charset="-128"/>
              </a:rPr>
              <a:t>リスト</a:t>
            </a:r>
            <a:endParaRPr kumimoji="1" lang="ja-JP" altLang="en-US" sz="2400" dirty="0">
              <a:latin typeface="メイリオ" panose="020B0604030504040204" pitchFamily="50" charset="-128"/>
              <a:ea typeface="メイリオ" panose="020B0604030504040204" pitchFamily="50" charset="-128"/>
            </a:endParaRPr>
          </a:p>
        </p:txBody>
      </p:sp>
      <p:sp>
        <p:nvSpPr>
          <p:cNvPr id="4" name="スライド番号プレースホルダー 3"/>
          <p:cNvSpPr>
            <a:spLocks noGrp="1"/>
          </p:cNvSpPr>
          <p:nvPr>
            <p:ph type="sldNum" sz="quarter" idx="12"/>
          </p:nvPr>
        </p:nvSpPr>
        <p:spPr/>
        <p:txBody>
          <a:bodyPr/>
          <a:lstStyle/>
          <a:p>
            <a:fld id="{886B7CE1-7474-42F9-A3A3-B16D69111079}" type="slidenum">
              <a:rPr lang="ja-JP" altLang="en-US" smtClean="0">
                <a:solidFill>
                  <a:prstClr val="black"/>
                </a:solidFill>
              </a:rPr>
              <a:pPr/>
              <a:t>15</a:t>
            </a:fld>
            <a:endParaRPr lang="ja-JP" altLang="en-US">
              <a:solidFill>
                <a:prstClr val="black"/>
              </a:solidFill>
            </a:endParaRPr>
          </a:p>
        </p:txBody>
      </p:sp>
      <p:sp>
        <p:nvSpPr>
          <p:cNvPr id="22" name="テキスト ボックス 21"/>
          <p:cNvSpPr txBox="1"/>
          <p:nvPr/>
        </p:nvSpPr>
        <p:spPr>
          <a:xfrm>
            <a:off x="409353" y="5292752"/>
            <a:ext cx="3084519" cy="786127"/>
          </a:xfrm>
          <a:prstGeom prst="rect">
            <a:avLst/>
          </a:prstGeom>
        </p:spPr>
        <p:style>
          <a:lnRef idx="0">
            <a:schemeClr val="accent5"/>
          </a:lnRef>
          <a:fillRef idx="3">
            <a:schemeClr val="accent5"/>
          </a:fillRef>
          <a:effectRef idx="3">
            <a:schemeClr val="accent5"/>
          </a:effectRef>
          <a:fontRef idx="minor">
            <a:schemeClr val="lt1"/>
          </a:fontRef>
        </p:style>
        <p:txBody>
          <a:bodyPr vert="horz" wrap="square" lIns="36000" rIns="36000" rtlCol="0" anchor="ctr" anchorCtr="0">
            <a:noAutofit/>
          </a:bodyPr>
          <a:lstStyle/>
          <a:p>
            <a:pPr algn="ctr"/>
            <a:r>
              <a:rPr kumimoji="1" lang="ja-JP" altLang="en-US" sz="2400" dirty="0" smtClean="0">
                <a:latin typeface="メイリオ" panose="020B0604030504040204" pitchFamily="50" charset="-128"/>
                <a:ea typeface="メイリオ" panose="020B0604030504040204" pitchFamily="50" charset="-128"/>
              </a:rPr>
              <a:t>施設見学</a:t>
            </a:r>
            <a:endParaRPr kumimoji="1" lang="ja-JP" altLang="en-US" sz="2400" dirty="0">
              <a:latin typeface="メイリオ" panose="020B0604030504040204" pitchFamily="50" charset="-128"/>
              <a:ea typeface="メイリオ" panose="020B0604030504040204" pitchFamily="50" charset="-128"/>
            </a:endParaRPr>
          </a:p>
        </p:txBody>
      </p:sp>
      <p:sp>
        <p:nvSpPr>
          <p:cNvPr id="23" name="二等辺三角形 22"/>
          <p:cNvSpPr/>
          <p:nvPr/>
        </p:nvSpPr>
        <p:spPr>
          <a:xfrm rot="10800000">
            <a:off x="927129" y="3308368"/>
            <a:ext cx="1963590" cy="240934"/>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5" name="二等辺三角形 24"/>
          <p:cNvSpPr/>
          <p:nvPr/>
        </p:nvSpPr>
        <p:spPr>
          <a:xfrm rot="10800000">
            <a:off x="927129" y="4797152"/>
            <a:ext cx="1963590" cy="240934"/>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7" name="二等辺三角形 26"/>
          <p:cNvSpPr/>
          <p:nvPr/>
        </p:nvSpPr>
        <p:spPr>
          <a:xfrm rot="10800000">
            <a:off x="891944" y="6381328"/>
            <a:ext cx="1963590" cy="240934"/>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二等辺三角形 27"/>
          <p:cNvSpPr/>
          <p:nvPr/>
        </p:nvSpPr>
        <p:spPr>
          <a:xfrm rot="10800000">
            <a:off x="4412918" y="2270418"/>
            <a:ext cx="1963590" cy="240934"/>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9" name="二等辺三角形 28"/>
          <p:cNvSpPr/>
          <p:nvPr/>
        </p:nvSpPr>
        <p:spPr>
          <a:xfrm rot="10800000">
            <a:off x="4528077" y="3817046"/>
            <a:ext cx="1963590" cy="240934"/>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3" name="二等辺三角形 32"/>
          <p:cNvSpPr/>
          <p:nvPr/>
        </p:nvSpPr>
        <p:spPr>
          <a:xfrm rot="10800000">
            <a:off x="4680476" y="5348172"/>
            <a:ext cx="1963590" cy="240934"/>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 name="二等辺三角形 19"/>
          <p:cNvSpPr/>
          <p:nvPr/>
        </p:nvSpPr>
        <p:spPr>
          <a:xfrm rot="10800000">
            <a:off x="4374350" y="850104"/>
            <a:ext cx="1965436" cy="240935"/>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800873" y="699180"/>
            <a:ext cx="3672408" cy="5112567"/>
          </a:xfrm>
          <a:prstGeom prst="rect">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689304" y="947260"/>
            <a:ext cx="1872208" cy="4345492"/>
          </a:xfrm>
          <a:prstGeom prst="rect">
            <a:avLst/>
          </a:prstGeom>
          <a:noFill/>
        </p:spPr>
        <p:txBody>
          <a:bodyPr wrap="square" rtlCol="0" anchor="ctr" anchorCtr="0">
            <a:noAutofit/>
          </a:bodyPr>
          <a:lstStyle/>
          <a:p>
            <a:pPr>
              <a:lnSpc>
                <a:spcPts val="3000"/>
              </a:lnSpc>
            </a:pPr>
            <a:r>
              <a:rPr kumimoji="1" lang="en-US" altLang="ja-JP" dirty="0" smtClean="0">
                <a:solidFill>
                  <a:srgbClr val="FF0000"/>
                </a:solidFill>
                <a:latin typeface="メイリオ" panose="020B0604030504040204" pitchFamily="50" charset="-128"/>
                <a:ea typeface="メイリオ" panose="020B0604030504040204" pitchFamily="50" charset="-128"/>
              </a:rPr>
              <a:t>【</a:t>
            </a:r>
            <a:r>
              <a:rPr kumimoji="1" lang="ja-JP" altLang="en-US" dirty="0" smtClean="0">
                <a:solidFill>
                  <a:srgbClr val="FF0000"/>
                </a:solidFill>
                <a:latin typeface="メイリオ" panose="020B0604030504040204" pitchFamily="50" charset="-128"/>
                <a:ea typeface="メイリオ" panose="020B0604030504040204" pitchFamily="50" charset="-128"/>
              </a:rPr>
              <a:t>破線部分</a:t>
            </a:r>
            <a:r>
              <a:rPr kumimoji="1" lang="en-US" altLang="ja-JP" dirty="0" smtClean="0">
                <a:solidFill>
                  <a:srgbClr val="FF0000"/>
                </a:solidFill>
                <a:latin typeface="メイリオ" panose="020B0604030504040204" pitchFamily="50" charset="-128"/>
                <a:ea typeface="メイリオ" panose="020B0604030504040204" pitchFamily="50" charset="-128"/>
              </a:rPr>
              <a:t>】</a:t>
            </a:r>
          </a:p>
          <a:p>
            <a:pPr>
              <a:lnSpc>
                <a:spcPts val="3000"/>
              </a:lnSpc>
            </a:pPr>
            <a:r>
              <a:rPr kumimoji="1" lang="ja-JP" altLang="en-US" dirty="0" smtClean="0">
                <a:solidFill>
                  <a:srgbClr val="FF0000"/>
                </a:solidFill>
                <a:latin typeface="メイリオ" panose="020B0604030504040204" pitchFamily="50" charset="-128"/>
                <a:ea typeface="メイリオ" panose="020B0604030504040204" pitchFamily="50" charset="-128"/>
              </a:rPr>
              <a:t>議論の時間が少ないときは、ガイドラインやこの資料の例を基本とすることで、研修会の時間短縮ができます</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79377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避難所開設の手順</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14267" y="476672"/>
            <a:ext cx="9777536" cy="1323439"/>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避難所のカギの開錠から避難所の受入れ、避難所運営本部の立ち上げまでの流れを施設管理者と事前に話し合いましょう。（レイアウトの詳細は後ほど検討）</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まずは、</a:t>
            </a:r>
            <a:r>
              <a:rPr lang="ja-JP" altLang="en-US" sz="2000" dirty="0" smtClean="0">
                <a:solidFill>
                  <a:srgbClr val="FF0000"/>
                </a:solidFill>
                <a:latin typeface="メイリオ" panose="020B0604030504040204" pitchFamily="50" charset="-128"/>
                <a:ea typeface="メイリオ" panose="020B0604030504040204" pitchFamily="50" charset="-128"/>
              </a:rPr>
              <a:t>施設の安全を確認</a:t>
            </a:r>
            <a:r>
              <a:rPr lang="ja-JP" altLang="en-US" sz="2000" dirty="0" smtClean="0">
                <a:solidFill>
                  <a:prstClr val="black"/>
                </a:solidFill>
                <a:latin typeface="メイリオ" panose="020B0604030504040204" pitchFamily="50" charset="-128"/>
                <a:ea typeface="メイリオ" panose="020B0604030504040204" pitchFamily="50" charset="-128"/>
              </a:rPr>
              <a:t>する必要があります。一見、建物自体は無事でも、天井やガラス、壁が被害を受け、使用できない可能性もあります）</a:t>
            </a:r>
          </a:p>
        </p:txBody>
      </p:sp>
      <p:graphicFrame>
        <p:nvGraphicFramePr>
          <p:cNvPr id="2" name="表 1"/>
          <p:cNvGraphicFramePr>
            <a:graphicFrameLocks noGrp="1"/>
          </p:cNvGraphicFramePr>
          <p:nvPr>
            <p:extLst>
              <p:ext uri="{D42A27DB-BD31-4B8C-83A1-F6EECF244321}">
                <p14:modId xmlns:p14="http://schemas.microsoft.com/office/powerpoint/2010/main" val="1846871912"/>
              </p:ext>
            </p:extLst>
          </p:nvPr>
        </p:nvGraphicFramePr>
        <p:xfrm>
          <a:off x="64232" y="1844824"/>
          <a:ext cx="9649072" cy="4719320"/>
        </p:xfrm>
        <a:graphic>
          <a:graphicData uri="http://schemas.openxmlformats.org/drawingml/2006/table">
            <a:tbl>
              <a:tblPr firstRow="1" bandRow="1">
                <a:tableStyleId>{5C22544A-7EE6-4342-B048-85BDC9FD1C3A}</a:tableStyleId>
              </a:tblPr>
              <a:tblGrid>
                <a:gridCol w="1296144"/>
                <a:gridCol w="6184912"/>
                <a:gridCol w="2168016"/>
              </a:tblGrid>
              <a:tr h="576064">
                <a:tc gridSpan="2">
                  <a:txBody>
                    <a:bodyPr/>
                    <a:lstStyle/>
                    <a:p>
                      <a:pPr algn="ctr">
                        <a:lnSpc>
                          <a:spcPts val="2500"/>
                        </a:lnSpc>
                      </a:pPr>
                      <a:r>
                        <a:rPr kumimoji="1" lang="ja-JP" altLang="en-US" sz="1800" b="0" dirty="0" smtClean="0">
                          <a:latin typeface="メイリオ" panose="020B0604030504040204" pitchFamily="50" charset="-128"/>
                          <a:ea typeface="メイリオ" panose="020B0604030504040204" pitchFamily="50" charset="-128"/>
                        </a:rPr>
                        <a:t>検討項目・検討例</a:t>
                      </a:r>
                      <a:endParaRPr kumimoji="1" lang="ja-JP" altLang="en-US" sz="1800" b="0" dirty="0">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600" b="0" dirty="0">
                        <a:latin typeface="メイリオ" panose="020B0604030504040204" pitchFamily="50" charset="-128"/>
                        <a:ea typeface="メイリオ" panose="020B0604030504040204" pitchFamily="50" charset="-128"/>
                      </a:endParaRPr>
                    </a:p>
                  </a:txBody>
                  <a:tcPr anchor="ctr"/>
                </a:tc>
                <a:tc>
                  <a:txBody>
                    <a:bodyPr/>
                    <a:lstStyle/>
                    <a:p>
                      <a:pPr marL="0" marR="0" indent="0" algn="ctr" defTabSz="914400" rtl="0" eaLnBrk="1" fontAlgn="auto" latinLnBrk="0" hangingPunct="1">
                        <a:lnSpc>
                          <a:spcPts val="2500"/>
                        </a:lnSpc>
                        <a:spcBef>
                          <a:spcPts val="0"/>
                        </a:spcBef>
                        <a:spcAft>
                          <a:spcPts val="0"/>
                        </a:spcAft>
                        <a:buClrTx/>
                        <a:buSzTx/>
                        <a:buFontTx/>
                        <a:buNone/>
                        <a:tabLst/>
                        <a:defRPr/>
                      </a:pPr>
                      <a:r>
                        <a:rPr kumimoji="1" lang="ja-JP" altLang="en-US" sz="1800" b="0" dirty="0" smtClean="0">
                          <a:latin typeface="メイリオ" panose="020B0604030504040204" pitchFamily="50" charset="-128"/>
                          <a:ea typeface="メイリオ" panose="020B0604030504040204" pitchFamily="50" charset="-128"/>
                        </a:rPr>
                        <a:t>この避難所の</a:t>
                      </a:r>
                      <a:endParaRPr kumimoji="1" lang="en-US" altLang="ja-JP" sz="1800" b="0" dirty="0" smtClean="0">
                        <a:latin typeface="メイリオ" panose="020B0604030504040204" pitchFamily="50" charset="-128"/>
                        <a:ea typeface="メイリオ" panose="020B0604030504040204" pitchFamily="50" charset="-128"/>
                      </a:endParaRPr>
                    </a:p>
                    <a:p>
                      <a:pPr marL="0" marR="0" indent="0" algn="ctr" defTabSz="914400" rtl="0" eaLnBrk="1" fontAlgn="auto" latinLnBrk="0" hangingPunct="1">
                        <a:lnSpc>
                          <a:spcPts val="2500"/>
                        </a:lnSpc>
                        <a:spcBef>
                          <a:spcPts val="0"/>
                        </a:spcBef>
                        <a:spcAft>
                          <a:spcPts val="0"/>
                        </a:spcAft>
                        <a:buClrTx/>
                        <a:buSzTx/>
                        <a:buFontTx/>
                        <a:buNone/>
                        <a:tabLst/>
                        <a:defRPr/>
                      </a:pPr>
                      <a:r>
                        <a:rPr kumimoji="1" lang="ja-JP" altLang="en-US" sz="1800" b="0" dirty="0" smtClean="0">
                          <a:latin typeface="メイリオ" panose="020B0604030504040204" pitchFamily="50" charset="-128"/>
                          <a:ea typeface="メイリオ" panose="020B0604030504040204" pitchFamily="50" charset="-128"/>
                        </a:rPr>
                        <a:t>運営方法</a:t>
                      </a:r>
                    </a:p>
                  </a:txBody>
                  <a:tcPr anchor="ctr"/>
                </a:tc>
              </a:tr>
              <a:tr h="576064">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避難所施設のカギの解錠</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施設のカギは、避難所担当職員が管理。災害発生時には施設のカギの解錠。</a:t>
                      </a:r>
                      <a:endParaRPr kumimoji="1" lang="en-US" altLang="ja-JP" sz="1800" dirty="0" smtClean="0">
                        <a:latin typeface="メイリオ" panose="020B0604030504040204" pitchFamily="50" charset="-128"/>
                        <a:ea typeface="メイリオ" panose="020B0604030504040204" pitchFamily="50" charset="-128"/>
                      </a:endParaRPr>
                    </a:p>
                    <a:p>
                      <a:pPr>
                        <a:lnSpc>
                          <a:spcPts val="2500"/>
                        </a:lnSpc>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solidFill>
                            <a:srgbClr val="FF0000"/>
                          </a:solidFill>
                          <a:latin typeface="メイリオ" panose="020B0604030504040204" pitchFamily="50" charset="-128"/>
                          <a:ea typeface="メイリオ" panose="020B0604030504040204" pitchFamily="50" charset="-128"/>
                        </a:rPr>
                        <a:t>カギの保管・解錠方法は地域によって異なります</a:t>
                      </a:r>
                      <a:r>
                        <a:rPr kumimoji="1" lang="ja-JP" altLang="en-US" sz="1800" dirty="0" smtClean="0">
                          <a:latin typeface="メイリオ" panose="020B0604030504040204" pitchFamily="50" charset="-128"/>
                          <a:ea typeface="メイリオ" panose="020B0604030504040204" pitchFamily="50" charset="-128"/>
                        </a:rPr>
                        <a:t>ので、</a:t>
                      </a:r>
                      <a:endParaRPr kumimoji="1" lang="en-US" altLang="ja-JP" sz="1800" dirty="0" smtClean="0">
                        <a:latin typeface="メイリオ" panose="020B0604030504040204" pitchFamily="50" charset="-128"/>
                        <a:ea typeface="メイリオ" panose="020B0604030504040204" pitchFamily="50" charset="-128"/>
                      </a:endParaRPr>
                    </a:p>
                    <a:p>
                      <a:pPr>
                        <a:lnSpc>
                          <a:spcPts val="2500"/>
                        </a:lnSpc>
                      </a:pPr>
                      <a:r>
                        <a:rPr kumimoji="1" lang="ja-JP" altLang="en-US" sz="1800" dirty="0" smtClean="0">
                          <a:latin typeface="メイリオ" panose="020B0604030504040204" pitchFamily="50" charset="-128"/>
                          <a:ea typeface="メイリオ" panose="020B0604030504040204" pitchFamily="50" charset="-128"/>
                        </a:rPr>
                        <a:t>　事前に確認しましょう。</a:t>
                      </a:r>
                    </a:p>
                  </a:txBody>
                  <a:tcPr anchor="ctr"/>
                </a:tc>
                <a:tc>
                  <a:txBody>
                    <a:bodyPr/>
                    <a:lstStyle/>
                    <a:p>
                      <a:pPr>
                        <a:lnSpc>
                          <a:spcPts val="25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施設の安全点検</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施設を避難所として開設できるかどうか、</a:t>
                      </a:r>
                      <a:r>
                        <a:rPr kumimoji="1" lang="ja-JP" altLang="en-US" sz="1800" dirty="0" smtClean="0">
                          <a:solidFill>
                            <a:srgbClr val="FF0000"/>
                          </a:solidFill>
                          <a:latin typeface="メイリオ" panose="020B0604030504040204" pitchFamily="50" charset="-128"/>
                          <a:ea typeface="メイリオ" panose="020B0604030504040204" pitchFamily="50" charset="-128"/>
                        </a:rPr>
                        <a:t>安全点検</a:t>
                      </a:r>
                      <a:r>
                        <a:rPr kumimoji="1" lang="ja-JP" altLang="en-US" sz="1800" dirty="0" smtClean="0">
                          <a:latin typeface="メイリオ" panose="020B0604030504040204" pitchFamily="50" charset="-128"/>
                          <a:ea typeface="メイリオ" panose="020B0604030504040204" pitchFamily="50" charset="-128"/>
                        </a:rPr>
                        <a:t>。</a:t>
                      </a:r>
                      <a:endParaRPr kumimoji="1" lang="en-US" altLang="ja-JP" sz="1800" dirty="0" smtClean="0">
                        <a:latin typeface="メイリオ" panose="020B0604030504040204" pitchFamily="50" charset="-128"/>
                        <a:ea typeface="メイリオ" panose="020B0604030504040204" pitchFamily="50" charset="-128"/>
                      </a:endParaRPr>
                    </a:p>
                    <a:p>
                      <a:pPr>
                        <a:lnSpc>
                          <a:spcPts val="2500"/>
                        </a:lnSpc>
                      </a:pPr>
                      <a:r>
                        <a:rPr kumimoji="1" lang="ja-JP" altLang="en-US" sz="1800" dirty="0" smtClean="0">
                          <a:latin typeface="メイリオ" panose="020B0604030504040204" pitchFamily="50" charset="-128"/>
                          <a:ea typeface="メイリオ" panose="020B0604030504040204" pitchFamily="50" charset="-128"/>
                        </a:rPr>
                        <a:t>■施設の被災状況の確認（柱、壁、天井、窓ガラスなどの</a:t>
                      </a:r>
                      <a:endParaRPr kumimoji="1" lang="en-US" altLang="ja-JP" sz="1800" dirty="0" smtClean="0">
                        <a:latin typeface="メイリオ" panose="020B0604030504040204" pitchFamily="50" charset="-128"/>
                        <a:ea typeface="メイリオ" panose="020B0604030504040204" pitchFamily="50" charset="-128"/>
                      </a:endParaRPr>
                    </a:p>
                    <a:p>
                      <a:pPr>
                        <a:lnSpc>
                          <a:spcPts val="2500"/>
                        </a:lnSpc>
                      </a:pPr>
                      <a:r>
                        <a:rPr kumimoji="1" lang="ja-JP" altLang="en-US" sz="1800" dirty="0" smtClean="0">
                          <a:latin typeface="メイリオ" panose="020B0604030504040204" pitchFamily="50" charset="-128"/>
                          <a:ea typeface="メイリオ" panose="020B0604030504040204" pitchFamily="50" charset="-128"/>
                        </a:rPr>
                        <a:t>　損壊状況）</a:t>
                      </a:r>
                    </a:p>
                    <a:p>
                      <a:pPr>
                        <a:lnSpc>
                          <a:spcPts val="2500"/>
                        </a:lnSpc>
                      </a:pPr>
                      <a:r>
                        <a:rPr kumimoji="1" lang="ja-JP" altLang="en-US" sz="1800" dirty="0" smtClean="0">
                          <a:latin typeface="メイリオ" panose="020B0604030504040204" pitchFamily="50" charset="-128"/>
                          <a:ea typeface="メイリオ" panose="020B0604030504040204" pitchFamily="50" charset="-128"/>
                        </a:rPr>
                        <a:t>■ライフライン（電気・ガス・水道・電話など）の確認</a:t>
                      </a:r>
                      <a:endParaRPr kumimoji="1" lang="en-US" altLang="ja-JP" sz="1800" dirty="0" smtClean="0">
                        <a:latin typeface="メイリオ" panose="020B0604030504040204" pitchFamily="50" charset="-128"/>
                        <a:ea typeface="メイリオ" panose="020B0604030504040204" pitchFamily="50" charset="-128"/>
                      </a:endParaRPr>
                    </a:p>
                    <a:p>
                      <a:pPr>
                        <a:lnSpc>
                          <a:spcPts val="2500"/>
                        </a:lnSpc>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開設できると判断した場合も、早めに応急危険度判定士の判定を受けましょう。</a:t>
                      </a:r>
                    </a:p>
                    <a:p>
                      <a:pPr>
                        <a:lnSpc>
                          <a:spcPts val="2500"/>
                        </a:lnSpc>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開設が難しいと判断した場合、開設しない旨を掲示し、他の避難所へ移動します。</a:t>
                      </a:r>
                      <a:endParaRPr kumimoji="1" lang="en-US" altLang="ja-JP" sz="1800" dirty="0" smtClean="0">
                        <a:latin typeface="メイリオ" panose="020B0604030504040204" pitchFamily="50" charset="-128"/>
                        <a:ea typeface="メイリオ" panose="020B0604030504040204" pitchFamily="50" charset="-128"/>
                      </a:endParaRPr>
                    </a:p>
                  </a:txBody>
                  <a:tcPr anchor="ctr"/>
                </a:tc>
                <a:tc>
                  <a:txBody>
                    <a:bodyPr/>
                    <a:lstStyle/>
                    <a:p>
                      <a:pPr>
                        <a:lnSpc>
                          <a:spcPts val="2500"/>
                        </a:lnSpc>
                      </a:pPr>
                      <a:endParaRPr kumimoji="1" lang="ja-JP" altLang="en-US" sz="1800" dirty="0">
                        <a:latin typeface="メイリオ" panose="020B0604030504040204" pitchFamily="50" charset="-128"/>
                        <a:ea typeface="メイリオ" panose="020B0604030504040204" pitchFamily="50" charset="-128"/>
                      </a:endParaRPr>
                    </a:p>
                  </a:txBody>
                  <a:tcPr anchor="ctr"/>
                </a:tc>
              </a:tr>
            </a:tbl>
          </a:graphicData>
        </a:graphic>
      </p:graphicFrame>
      <p:sp>
        <p:nvSpPr>
          <p:cNvPr id="4" name="スライド番号プレースホルダー 3"/>
          <p:cNvSpPr>
            <a:spLocks noGrp="1"/>
          </p:cNvSpPr>
          <p:nvPr>
            <p:ph type="sldNum" sz="quarter" idx="12"/>
          </p:nvPr>
        </p:nvSpPr>
        <p:spPr/>
        <p:txBody>
          <a:bodyPr/>
          <a:lstStyle/>
          <a:p>
            <a:fld id="{886B7CE1-7474-42F9-A3A3-B16D69111079}" type="slidenum">
              <a:rPr lang="ja-JP" altLang="en-US" smtClean="0">
                <a:solidFill>
                  <a:prstClr val="black"/>
                </a:solidFill>
              </a:rPr>
              <a:pPr/>
              <a:t>16</a:t>
            </a:fld>
            <a:endParaRPr lang="ja-JP" altLang="en-US">
              <a:solidFill>
                <a:prstClr val="black"/>
              </a:solidFill>
            </a:endParaRPr>
          </a:p>
        </p:txBody>
      </p:sp>
    </p:spTree>
    <p:extLst>
      <p:ext uri="{BB962C8B-B14F-4D97-AF65-F5344CB8AC3E}">
        <p14:creationId xmlns:p14="http://schemas.microsoft.com/office/powerpoint/2010/main" val="8326119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避難所開設の手順</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939243909"/>
              </p:ext>
            </p:extLst>
          </p:nvPr>
        </p:nvGraphicFramePr>
        <p:xfrm>
          <a:off x="128464" y="1556792"/>
          <a:ext cx="9649072" cy="4805680"/>
        </p:xfrm>
        <a:graphic>
          <a:graphicData uri="http://schemas.openxmlformats.org/drawingml/2006/table">
            <a:tbl>
              <a:tblPr firstRow="1" bandRow="1">
                <a:tableStyleId>{5C22544A-7EE6-4342-B048-85BDC9FD1C3A}</a:tableStyleId>
              </a:tblPr>
              <a:tblGrid>
                <a:gridCol w="1296144"/>
                <a:gridCol w="6192688"/>
                <a:gridCol w="2160240"/>
              </a:tblGrid>
              <a:tr h="576064">
                <a:tc>
                  <a:txBody>
                    <a:bodyPr/>
                    <a:lstStyle/>
                    <a:p>
                      <a:pPr algn="ctr">
                        <a:lnSpc>
                          <a:spcPts val="2600"/>
                        </a:lnSpc>
                      </a:pPr>
                      <a:r>
                        <a:rPr kumimoji="1" lang="ja-JP" altLang="en-US" sz="1800" b="0" dirty="0" smtClean="0">
                          <a:latin typeface="メイリオ" panose="020B0604030504040204" pitchFamily="50" charset="-128"/>
                          <a:ea typeface="メイリオ" panose="020B0604030504040204" pitchFamily="50" charset="-128"/>
                        </a:rPr>
                        <a:t>検討項目</a:t>
                      </a:r>
                      <a:endParaRPr kumimoji="1" lang="ja-JP" altLang="en-US" sz="1800" b="0" dirty="0">
                        <a:latin typeface="メイリオ" panose="020B0604030504040204" pitchFamily="50" charset="-128"/>
                        <a:ea typeface="メイリオ" panose="020B0604030504040204" pitchFamily="50" charset="-128"/>
                      </a:endParaRPr>
                    </a:p>
                  </a:txBody>
                  <a:tcPr anchor="ctr"/>
                </a:tc>
                <a:tc>
                  <a:txBody>
                    <a:bodyPr/>
                    <a:lstStyle/>
                    <a:p>
                      <a:pPr algn="ctr">
                        <a:lnSpc>
                          <a:spcPts val="2600"/>
                        </a:lnSpc>
                      </a:pPr>
                      <a:r>
                        <a:rPr kumimoji="1" lang="ja-JP" altLang="en-US" sz="1800" b="0" dirty="0" smtClean="0">
                          <a:latin typeface="メイリオ" panose="020B0604030504040204" pitchFamily="50" charset="-128"/>
                          <a:ea typeface="メイリオ" panose="020B0604030504040204" pitchFamily="50" charset="-128"/>
                        </a:rPr>
                        <a:t>検討例</a:t>
                      </a:r>
                      <a:endParaRPr kumimoji="1" lang="ja-JP" altLang="en-US" sz="1800" b="0" dirty="0">
                        <a:latin typeface="メイリオ" panose="020B0604030504040204" pitchFamily="50" charset="-128"/>
                        <a:ea typeface="メイリオ" panose="020B0604030504040204" pitchFamily="50" charset="-128"/>
                      </a:endParaRPr>
                    </a:p>
                  </a:txBody>
                  <a:tcPr anchor="ctr"/>
                </a:tc>
                <a:tc>
                  <a:txBody>
                    <a:bodyPr/>
                    <a:lstStyle/>
                    <a:p>
                      <a:pPr marL="0" marR="0" indent="0" algn="ctr" defTabSz="914400" rtl="0" eaLnBrk="1" fontAlgn="auto" latinLnBrk="0" hangingPunct="1">
                        <a:lnSpc>
                          <a:spcPts val="2600"/>
                        </a:lnSpc>
                        <a:spcBef>
                          <a:spcPts val="0"/>
                        </a:spcBef>
                        <a:spcAft>
                          <a:spcPts val="0"/>
                        </a:spcAft>
                        <a:buClrTx/>
                        <a:buSzTx/>
                        <a:buFontTx/>
                        <a:buNone/>
                        <a:tabLst/>
                        <a:defRPr/>
                      </a:pPr>
                      <a:r>
                        <a:rPr kumimoji="1" lang="ja-JP" altLang="en-US" sz="1800" b="0" dirty="0" smtClean="0">
                          <a:latin typeface="メイリオ" panose="020B0604030504040204" pitchFamily="50" charset="-128"/>
                          <a:ea typeface="メイリオ" panose="020B0604030504040204" pitchFamily="50" charset="-128"/>
                        </a:rPr>
                        <a:t>この避難所の運営方法</a:t>
                      </a:r>
                    </a:p>
                  </a:txBody>
                  <a:tcPr anchor="ctr"/>
                </a:tc>
              </a:tr>
              <a:tr h="576064">
                <a:tc>
                  <a:txBody>
                    <a:bodyPr/>
                    <a:lstStyle/>
                    <a:p>
                      <a:pPr>
                        <a:lnSpc>
                          <a:spcPts val="2600"/>
                        </a:lnSpc>
                      </a:pPr>
                      <a:r>
                        <a:rPr kumimoji="1" lang="ja-JP" altLang="en-US" sz="1800" dirty="0" smtClean="0">
                          <a:latin typeface="メイリオ" panose="020B0604030504040204" pitchFamily="50" charset="-128"/>
                          <a:ea typeface="メイリオ" panose="020B0604030504040204" pitchFamily="50" charset="-128"/>
                        </a:rPr>
                        <a:t>立入禁止箇所の決定</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pPr>
                        <a:lnSpc>
                          <a:spcPts val="2600"/>
                        </a:lnSpc>
                      </a:pPr>
                      <a:r>
                        <a:rPr kumimoji="1" lang="ja-JP" altLang="en-US" sz="1800" dirty="0" smtClean="0">
                          <a:latin typeface="メイリオ" panose="020B0604030504040204" pitchFamily="50" charset="-128"/>
                          <a:ea typeface="メイリオ" panose="020B0604030504040204" pitchFamily="50" charset="-128"/>
                        </a:rPr>
                        <a:t>職員室、校長室、資料室、印刷室、教材室、教職員用更衣室、理科室、図工室、コンピューター室、</a:t>
                      </a:r>
                      <a:r>
                        <a:rPr kumimoji="1" lang="en-US" altLang="ja-JP" sz="1800" dirty="0" smtClean="0">
                          <a:latin typeface="メイリオ" panose="020B0604030504040204" pitchFamily="50" charset="-128"/>
                          <a:ea typeface="メイリオ" panose="020B0604030504040204" pitchFamily="50" charset="-128"/>
                        </a:rPr>
                        <a:t>2</a:t>
                      </a:r>
                      <a:r>
                        <a:rPr kumimoji="1" lang="ja-JP" altLang="en-US" sz="1800" dirty="0" smtClean="0">
                          <a:latin typeface="メイリオ" panose="020B0604030504040204" pitchFamily="50" charset="-128"/>
                          <a:ea typeface="メイリオ" panose="020B0604030504040204" pitchFamily="50" charset="-128"/>
                        </a:rPr>
                        <a:t>階以上のトイレは立入禁止！</a:t>
                      </a:r>
                      <a:endParaRPr kumimoji="1" lang="en-US" altLang="ja-JP" sz="1800" dirty="0" smtClean="0">
                        <a:latin typeface="メイリオ" panose="020B0604030504040204" pitchFamily="50" charset="-128"/>
                        <a:ea typeface="メイリオ" panose="020B0604030504040204" pitchFamily="50" charset="-128"/>
                      </a:endParaRPr>
                    </a:p>
                    <a:p>
                      <a:pPr>
                        <a:lnSpc>
                          <a:spcPts val="2600"/>
                        </a:lnSpc>
                      </a:pPr>
                      <a:endParaRPr kumimoji="1" lang="en-US" altLang="ja-JP" sz="1800" dirty="0" smtClean="0">
                        <a:latin typeface="メイリオ" panose="020B0604030504040204" pitchFamily="50" charset="-128"/>
                        <a:ea typeface="メイリオ" panose="020B0604030504040204" pitchFamily="50" charset="-128"/>
                      </a:endParaRPr>
                    </a:p>
                    <a:p>
                      <a:pPr>
                        <a:lnSpc>
                          <a:spcPts val="2600"/>
                        </a:lnSpc>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施設管理者の意見を交え、</a:t>
                      </a:r>
                      <a:r>
                        <a:rPr kumimoji="1" lang="ja-JP" altLang="en-US" sz="1800" dirty="0" smtClean="0">
                          <a:solidFill>
                            <a:srgbClr val="FF0000"/>
                          </a:solidFill>
                          <a:latin typeface="メイリオ" panose="020B0604030504040204" pitchFamily="50" charset="-128"/>
                          <a:ea typeface="メイリオ" panose="020B0604030504040204" pitchFamily="50" charset="-128"/>
                        </a:rPr>
                        <a:t>重要書類や刃物・薬品等の危</a:t>
                      </a:r>
                      <a:endParaRPr kumimoji="1" lang="en-US" altLang="ja-JP" sz="1800" dirty="0" smtClean="0">
                        <a:solidFill>
                          <a:srgbClr val="FF0000"/>
                        </a:solidFill>
                        <a:latin typeface="メイリオ" panose="020B0604030504040204" pitchFamily="50" charset="-128"/>
                        <a:ea typeface="メイリオ" panose="020B0604030504040204" pitchFamily="50" charset="-128"/>
                      </a:endParaRPr>
                    </a:p>
                    <a:p>
                      <a:pPr>
                        <a:lnSpc>
                          <a:spcPts val="2600"/>
                        </a:lnSpc>
                      </a:pPr>
                      <a:r>
                        <a:rPr kumimoji="1" lang="ja-JP" altLang="en-US" sz="1800" dirty="0" smtClean="0">
                          <a:solidFill>
                            <a:srgbClr val="FF0000"/>
                          </a:solidFill>
                          <a:latin typeface="メイリオ" panose="020B0604030504040204" pitchFamily="50" charset="-128"/>
                          <a:ea typeface="メイリオ" panose="020B0604030504040204" pitchFamily="50" charset="-128"/>
                        </a:rPr>
                        <a:t>　険物品、コンピューター等の機器類が保管してある部屋</a:t>
                      </a:r>
                      <a:endParaRPr kumimoji="1" lang="en-US" altLang="ja-JP" sz="1800" dirty="0" smtClean="0">
                        <a:solidFill>
                          <a:srgbClr val="FF0000"/>
                        </a:solidFill>
                        <a:latin typeface="メイリオ" panose="020B0604030504040204" pitchFamily="50" charset="-128"/>
                        <a:ea typeface="メイリオ" panose="020B0604030504040204" pitchFamily="50" charset="-128"/>
                      </a:endParaRPr>
                    </a:p>
                    <a:p>
                      <a:pPr>
                        <a:lnSpc>
                          <a:spcPts val="2600"/>
                        </a:lnSpc>
                      </a:pPr>
                      <a:r>
                        <a:rPr kumimoji="1" lang="ja-JP" altLang="en-US" sz="1800" dirty="0" smtClean="0">
                          <a:solidFill>
                            <a:srgbClr val="FF0000"/>
                          </a:solidFill>
                          <a:latin typeface="メイリオ" panose="020B0604030504040204" pitchFamily="50" charset="-128"/>
                          <a:ea typeface="メイリオ" panose="020B0604030504040204" pitchFamily="50" charset="-128"/>
                        </a:rPr>
                        <a:t>　は立入禁止</a:t>
                      </a:r>
                      <a:r>
                        <a:rPr kumimoji="1" lang="ja-JP" altLang="en-US" sz="1800" dirty="0" smtClean="0">
                          <a:latin typeface="メイリオ" panose="020B0604030504040204" pitchFamily="50" charset="-128"/>
                          <a:ea typeface="メイリオ" panose="020B0604030504040204" pitchFamily="50" charset="-128"/>
                        </a:rPr>
                        <a:t>としましょう</a:t>
                      </a:r>
                    </a:p>
                    <a:p>
                      <a:pPr>
                        <a:lnSpc>
                          <a:spcPts val="2600"/>
                        </a:lnSpc>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２階以上のトイレは、配管の破損の有無が確認できる</a:t>
                      </a:r>
                      <a:r>
                        <a:rPr kumimoji="1" lang="ja-JP" altLang="en-US" sz="1800" dirty="0" err="1" smtClean="0">
                          <a:latin typeface="メイリオ" panose="020B0604030504040204" pitchFamily="50" charset="-128"/>
                          <a:ea typeface="メイリオ" panose="020B0604030504040204" pitchFamily="50" charset="-128"/>
                        </a:rPr>
                        <a:t>ま</a:t>
                      </a:r>
                      <a:endParaRPr kumimoji="1" lang="en-US" altLang="ja-JP" sz="1800" dirty="0" smtClean="0">
                        <a:latin typeface="メイリオ" panose="020B0604030504040204" pitchFamily="50" charset="-128"/>
                        <a:ea typeface="メイリオ" panose="020B0604030504040204" pitchFamily="50" charset="-128"/>
                      </a:endParaRPr>
                    </a:p>
                    <a:p>
                      <a:pPr>
                        <a:lnSpc>
                          <a:spcPts val="2600"/>
                        </a:lnSpc>
                      </a:pPr>
                      <a:r>
                        <a:rPr kumimoji="1" lang="ja-JP" altLang="en-US" sz="1800" dirty="0" smtClean="0">
                          <a:latin typeface="メイリオ" panose="020B0604030504040204" pitchFamily="50" charset="-128"/>
                          <a:ea typeface="メイリオ" panose="020B0604030504040204" pitchFamily="50" charset="-128"/>
                        </a:rPr>
                        <a:t>　では使用禁止です</a:t>
                      </a:r>
                    </a:p>
                    <a:p>
                      <a:pPr>
                        <a:lnSpc>
                          <a:spcPts val="2600"/>
                        </a:lnSpc>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その他、</a:t>
                      </a:r>
                      <a:r>
                        <a:rPr kumimoji="1" lang="ja-JP" altLang="en-US" sz="1800" dirty="0" smtClean="0">
                          <a:solidFill>
                            <a:srgbClr val="FF0000"/>
                          </a:solidFill>
                          <a:latin typeface="メイリオ" panose="020B0604030504040204" pitchFamily="50" charset="-128"/>
                          <a:ea typeface="メイリオ" panose="020B0604030504040204" pitchFamily="50" charset="-128"/>
                        </a:rPr>
                        <a:t>被災して危険な箇所は立ち入り禁止</a:t>
                      </a:r>
                    </a:p>
                    <a:p>
                      <a:pPr>
                        <a:lnSpc>
                          <a:spcPts val="2600"/>
                        </a:lnSpc>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スムーズに施設が再開できるよう、配慮することが大切</a:t>
                      </a:r>
                      <a:endParaRPr kumimoji="1" lang="en-US" altLang="ja-JP" sz="1800" dirty="0" smtClean="0">
                        <a:latin typeface="メイリオ" panose="020B0604030504040204" pitchFamily="50" charset="-128"/>
                        <a:ea typeface="メイリオ" panose="020B0604030504040204" pitchFamily="50" charset="-128"/>
                      </a:endParaRPr>
                    </a:p>
                    <a:p>
                      <a:pPr>
                        <a:lnSpc>
                          <a:spcPts val="2600"/>
                        </a:lnSpc>
                      </a:pPr>
                      <a:r>
                        <a:rPr kumimoji="1" lang="ja-JP" altLang="en-US" sz="1800" dirty="0" smtClean="0">
                          <a:latin typeface="メイリオ" panose="020B0604030504040204" pitchFamily="50" charset="-128"/>
                          <a:ea typeface="メイリオ" panose="020B0604030504040204" pitchFamily="50" charset="-128"/>
                        </a:rPr>
                        <a:t>　です</a:t>
                      </a:r>
                    </a:p>
                  </a:txBody>
                  <a:tcPr anchor="ctr"/>
                </a:tc>
                <a:tc>
                  <a:txBody>
                    <a:bodyPr/>
                    <a:lstStyle/>
                    <a:p>
                      <a:pPr>
                        <a:lnSpc>
                          <a:spcPts val="2600"/>
                        </a:lnSpc>
                      </a:pPr>
                      <a:r>
                        <a:rPr kumimoji="1" lang="ja-JP" altLang="en-US" sz="1800" dirty="0" smtClean="0">
                          <a:latin typeface="メイリオ" panose="020B0604030504040204" pitchFamily="50" charset="-128"/>
                          <a:ea typeface="メイリオ" panose="020B0604030504040204" pitchFamily="50" charset="-128"/>
                        </a:rPr>
                        <a:t>レイアウトは、後ほど検討します。</a:t>
                      </a:r>
                      <a:endParaRPr kumimoji="1" lang="ja-JP" altLang="en-US" sz="1800" dirty="0">
                        <a:latin typeface="メイリオ" panose="020B0604030504040204" pitchFamily="50" charset="-128"/>
                        <a:ea typeface="メイリオ" panose="020B0604030504040204" pitchFamily="50" charset="-128"/>
                      </a:endParaRPr>
                    </a:p>
                  </a:txBody>
                  <a:tcPr anchor="ctr"/>
                </a:tc>
              </a:tr>
            </a:tbl>
          </a:graphicData>
        </a:graphic>
      </p:graphicFrame>
      <p:sp>
        <p:nvSpPr>
          <p:cNvPr id="4" name="テキスト ボックス 3"/>
          <p:cNvSpPr txBox="1"/>
          <p:nvPr/>
        </p:nvSpPr>
        <p:spPr>
          <a:xfrm>
            <a:off x="0" y="548680"/>
            <a:ext cx="9777536" cy="707886"/>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srgbClr val="FF0000"/>
                </a:solidFill>
                <a:latin typeface="メイリオ" panose="020B0604030504040204" pitchFamily="50" charset="-128"/>
                <a:ea typeface="メイリオ" panose="020B0604030504040204" pitchFamily="50" charset="-128"/>
              </a:rPr>
              <a:t>立入禁止箇所</a:t>
            </a:r>
            <a:r>
              <a:rPr lang="ja-JP" altLang="en-US" sz="2000" dirty="0" smtClean="0">
                <a:solidFill>
                  <a:prstClr val="black"/>
                </a:solidFill>
                <a:latin typeface="メイリオ" panose="020B0604030504040204" pitchFamily="50" charset="-128"/>
                <a:ea typeface="メイリオ" panose="020B0604030504040204" pitchFamily="50" charset="-128"/>
              </a:rPr>
              <a:t>（危険物や重要な情報がある場所等）、</a:t>
            </a:r>
            <a:r>
              <a:rPr lang="ja-JP" altLang="en-US" sz="2000" dirty="0" smtClean="0">
                <a:solidFill>
                  <a:srgbClr val="FF0000"/>
                </a:solidFill>
                <a:latin typeface="メイリオ" panose="020B0604030504040204" pitchFamily="50" charset="-128"/>
                <a:ea typeface="メイリオ" panose="020B0604030504040204" pitchFamily="50" charset="-128"/>
              </a:rPr>
              <a:t>居住スペース</a:t>
            </a:r>
            <a:r>
              <a:rPr lang="ja-JP" altLang="en-US" sz="2000" dirty="0" smtClean="0">
                <a:solidFill>
                  <a:prstClr val="black"/>
                </a:solidFill>
                <a:latin typeface="メイリオ" panose="020B0604030504040204" pitchFamily="50" charset="-128"/>
                <a:ea typeface="メイリオ" panose="020B0604030504040204" pitchFamily="50" charset="-128"/>
              </a:rPr>
              <a:t>（寝泊りする場所）、</a:t>
            </a:r>
            <a:r>
              <a:rPr lang="ja-JP" altLang="en-US" sz="2000" dirty="0" smtClean="0">
                <a:solidFill>
                  <a:srgbClr val="FF0000"/>
                </a:solidFill>
                <a:latin typeface="メイリオ" panose="020B0604030504040204" pitchFamily="50" charset="-128"/>
                <a:ea typeface="メイリオ" panose="020B0604030504040204" pitchFamily="50" charset="-128"/>
              </a:rPr>
              <a:t>共有スペース</a:t>
            </a:r>
            <a:r>
              <a:rPr lang="ja-JP" altLang="en-US" sz="2000" dirty="0" smtClean="0">
                <a:solidFill>
                  <a:prstClr val="black"/>
                </a:solidFill>
                <a:latin typeface="メイリオ" panose="020B0604030504040204" pitchFamily="50" charset="-128"/>
                <a:ea typeface="メイリオ" panose="020B0604030504040204" pitchFamily="50" charset="-128"/>
              </a:rPr>
              <a:t>（避難所運営本部、トイレ、物資置き場）を決めます。</a:t>
            </a:r>
          </a:p>
        </p:txBody>
      </p:sp>
      <p:sp>
        <p:nvSpPr>
          <p:cNvPr id="5" name="スライド番号プレースホルダー 4"/>
          <p:cNvSpPr>
            <a:spLocks noGrp="1"/>
          </p:cNvSpPr>
          <p:nvPr>
            <p:ph type="sldNum" sz="quarter" idx="12"/>
          </p:nvPr>
        </p:nvSpPr>
        <p:spPr/>
        <p:txBody>
          <a:bodyPr/>
          <a:lstStyle/>
          <a:p>
            <a:fld id="{886B7CE1-7474-42F9-A3A3-B16D69111079}" type="slidenum">
              <a:rPr lang="ja-JP" altLang="en-US" smtClean="0">
                <a:solidFill>
                  <a:prstClr val="black"/>
                </a:solidFill>
              </a:rPr>
              <a:pPr/>
              <a:t>17</a:t>
            </a:fld>
            <a:endParaRPr lang="ja-JP" altLang="en-US">
              <a:solidFill>
                <a:prstClr val="black"/>
              </a:solidFill>
            </a:endParaRPr>
          </a:p>
        </p:txBody>
      </p:sp>
    </p:spTree>
    <p:extLst>
      <p:ext uri="{BB962C8B-B14F-4D97-AF65-F5344CB8AC3E}">
        <p14:creationId xmlns:p14="http://schemas.microsoft.com/office/powerpoint/2010/main" val="35030643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避難所開設の手順</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2126519722"/>
              </p:ext>
            </p:extLst>
          </p:nvPr>
        </p:nvGraphicFramePr>
        <p:xfrm>
          <a:off x="128464" y="567234"/>
          <a:ext cx="9649072" cy="5763260"/>
        </p:xfrm>
        <a:graphic>
          <a:graphicData uri="http://schemas.openxmlformats.org/drawingml/2006/table">
            <a:tbl>
              <a:tblPr firstRow="1" bandRow="1">
                <a:tableStyleId>{5C22544A-7EE6-4342-B048-85BDC9FD1C3A}</a:tableStyleId>
              </a:tblPr>
              <a:tblGrid>
                <a:gridCol w="1296144"/>
                <a:gridCol w="6408712"/>
                <a:gridCol w="1944216"/>
              </a:tblGrid>
              <a:tr h="576064">
                <a:tc>
                  <a:txBody>
                    <a:bodyPr/>
                    <a:lstStyle/>
                    <a:p>
                      <a:pPr algn="ctr">
                        <a:lnSpc>
                          <a:spcPts val="2500"/>
                        </a:lnSpc>
                      </a:pPr>
                      <a:r>
                        <a:rPr kumimoji="1" lang="ja-JP" altLang="en-US" sz="1800" b="0" dirty="0" smtClean="0">
                          <a:latin typeface="メイリオ" panose="020B0604030504040204" pitchFamily="50" charset="-128"/>
                          <a:ea typeface="メイリオ" panose="020B0604030504040204" pitchFamily="50" charset="-128"/>
                        </a:rPr>
                        <a:t>検討項目</a:t>
                      </a:r>
                      <a:endParaRPr kumimoji="1" lang="ja-JP" altLang="en-US" sz="1800" b="0" dirty="0">
                        <a:latin typeface="メイリオ" panose="020B0604030504040204" pitchFamily="50" charset="-128"/>
                        <a:ea typeface="メイリオ" panose="020B0604030504040204" pitchFamily="50" charset="-128"/>
                      </a:endParaRPr>
                    </a:p>
                  </a:txBody>
                  <a:tcPr anchor="ctr"/>
                </a:tc>
                <a:tc>
                  <a:txBody>
                    <a:bodyPr/>
                    <a:lstStyle/>
                    <a:p>
                      <a:pPr algn="ctr">
                        <a:lnSpc>
                          <a:spcPts val="2500"/>
                        </a:lnSpc>
                      </a:pPr>
                      <a:r>
                        <a:rPr kumimoji="1" lang="ja-JP" altLang="en-US" sz="1800" b="0" dirty="0" smtClean="0">
                          <a:latin typeface="メイリオ" panose="020B0604030504040204" pitchFamily="50" charset="-128"/>
                          <a:ea typeface="メイリオ" panose="020B0604030504040204" pitchFamily="50" charset="-128"/>
                        </a:rPr>
                        <a:t>検討例</a:t>
                      </a:r>
                      <a:endParaRPr kumimoji="1" lang="ja-JP" altLang="en-US" sz="1800" b="0" dirty="0">
                        <a:latin typeface="メイリオ" panose="020B0604030504040204" pitchFamily="50" charset="-128"/>
                        <a:ea typeface="メイリオ" panose="020B0604030504040204" pitchFamily="50" charset="-128"/>
                      </a:endParaRPr>
                    </a:p>
                  </a:txBody>
                  <a:tcPr anchor="ctr"/>
                </a:tc>
                <a:tc>
                  <a:txBody>
                    <a:bodyPr/>
                    <a:lstStyle/>
                    <a:p>
                      <a:pPr marL="0" marR="0" indent="0" algn="ctr" defTabSz="914400" rtl="0" eaLnBrk="1" fontAlgn="auto" latinLnBrk="0" hangingPunct="1">
                        <a:lnSpc>
                          <a:spcPts val="2500"/>
                        </a:lnSpc>
                        <a:spcBef>
                          <a:spcPts val="0"/>
                        </a:spcBef>
                        <a:spcAft>
                          <a:spcPts val="0"/>
                        </a:spcAft>
                        <a:buClrTx/>
                        <a:buSzTx/>
                        <a:buFontTx/>
                        <a:buNone/>
                        <a:tabLst/>
                        <a:defRPr/>
                      </a:pPr>
                      <a:r>
                        <a:rPr kumimoji="1" lang="ja-JP" altLang="en-US" sz="1800" b="0" dirty="0" smtClean="0">
                          <a:latin typeface="メイリオ" panose="020B0604030504040204" pitchFamily="50" charset="-128"/>
                          <a:ea typeface="メイリオ" panose="020B0604030504040204" pitchFamily="50" charset="-128"/>
                        </a:rPr>
                        <a:t>この避難所の運営方法</a:t>
                      </a:r>
                    </a:p>
                  </a:txBody>
                  <a:tcPr anchor="ctr"/>
                </a:tc>
              </a:tr>
              <a:tr h="576064">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居住スペースの決定</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■体育館、多目的室</a:t>
                      </a: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要配慮者専用</a:t>
                      </a: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を利用</a:t>
                      </a:r>
                      <a:endParaRPr kumimoji="1" lang="en-US" altLang="ja-JP" sz="1800" dirty="0" smtClean="0">
                        <a:latin typeface="メイリオ" panose="020B0604030504040204" pitchFamily="50" charset="-128"/>
                        <a:ea typeface="メイリオ" panose="020B0604030504040204" pitchFamily="50" charset="-128"/>
                      </a:endParaRPr>
                    </a:p>
                    <a:p>
                      <a:pPr>
                        <a:lnSpc>
                          <a:spcPts val="2500"/>
                        </a:lnSpc>
                      </a:pPr>
                      <a:r>
                        <a:rPr kumimoji="1" lang="ja-JP" altLang="en-US" sz="1800" dirty="0" smtClean="0">
                          <a:latin typeface="メイリオ" panose="020B0604030504040204" pitchFamily="50" charset="-128"/>
                          <a:ea typeface="メイリオ" panose="020B0604030504040204" pitchFamily="50" charset="-128"/>
                        </a:rPr>
                        <a:t>■避難者数に応じて、多目的スペース等の利用も検討</a:t>
                      </a:r>
                      <a:endParaRPr kumimoji="1" lang="en-US" altLang="ja-JP" sz="1800" dirty="0" smtClean="0">
                        <a:latin typeface="メイリオ" panose="020B0604030504040204" pitchFamily="50" charset="-128"/>
                        <a:ea typeface="メイリオ" panose="020B0604030504040204" pitchFamily="50" charset="-128"/>
                      </a:endParaRPr>
                    </a:p>
                    <a:p>
                      <a:pPr>
                        <a:lnSpc>
                          <a:spcPts val="2500"/>
                        </a:lnSpc>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solidFill>
                            <a:srgbClr val="FF0000"/>
                          </a:solidFill>
                          <a:latin typeface="メイリオ" panose="020B0604030504040204" pitchFamily="50" charset="-128"/>
                          <a:ea typeface="メイリオ" panose="020B0604030504040204" pitchFamily="50" charset="-128"/>
                        </a:rPr>
                        <a:t>必ず通路を確保し、１人あたり</a:t>
                      </a:r>
                      <a:r>
                        <a:rPr kumimoji="1" lang="en-US" altLang="ja-JP" sz="1800" dirty="0" smtClean="0">
                          <a:solidFill>
                            <a:srgbClr val="FF0000"/>
                          </a:solidFill>
                          <a:latin typeface="メイリオ" panose="020B0604030504040204" pitchFamily="50" charset="-128"/>
                          <a:ea typeface="メイリオ" panose="020B0604030504040204" pitchFamily="50" charset="-128"/>
                        </a:rPr>
                        <a:t>2</a:t>
                      </a:r>
                      <a:r>
                        <a:rPr kumimoji="1" lang="ja-JP" altLang="en-US" sz="1800" dirty="0" smtClean="0">
                          <a:solidFill>
                            <a:srgbClr val="FF0000"/>
                          </a:solidFill>
                          <a:latin typeface="メイリオ" panose="020B0604030504040204" pitchFamily="50" charset="-128"/>
                          <a:ea typeface="メイリオ" panose="020B0604030504040204" pitchFamily="50" charset="-128"/>
                        </a:rPr>
                        <a:t>～</a:t>
                      </a:r>
                      <a:r>
                        <a:rPr kumimoji="1" lang="en-US" altLang="ja-JP" sz="1800" dirty="0" smtClean="0">
                          <a:solidFill>
                            <a:srgbClr val="FF0000"/>
                          </a:solidFill>
                          <a:latin typeface="メイリオ" panose="020B0604030504040204" pitchFamily="50" charset="-128"/>
                          <a:ea typeface="メイリオ" panose="020B0604030504040204" pitchFamily="50" charset="-128"/>
                        </a:rPr>
                        <a:t>3㎡</a:t>
                      </a:r>
                      <a:r>
                        <a:rPr kumimoji="1" lang="ja-JP" altLang="en-US" sz="1800" dirty="0" smtClean="0">
                          <a:solidFill>
                            <a:srgbClr val="FF0000"/>
                          </a:solidFill>
                          <a:latin typeface="メイリオ" panose="020B0604030504040204" pitchFamily="50" charset="-128"/>
                          <a:ea typeface="メイリオ" panose="020B0604030504040204" pitchFamily="50" charset="-128"/>
                        </a:rPr>
                        <a:t>以上を目安</a:t>
                      </a:r>
                      <a:endParaRPr kumimoji="1" lang="en-US" altLang="ja-JP" sz="1800" dirty="0" smtClean="0">
                        <a:solidFill>
                          <a:srgbClr val="FF0000"/>
                        </a:solidFill>
                        <a:latin typeface="メイリオ" panose="020B0604030504040204" pitchFamily="50" charset="-128"/>
                        <a:ea typeface="メイリオ" panose="020B0604030504040204" pitchFamily="50" charset="-128"/>
                      </a:endParaRPr>
                    </a:p>
                    <a:p>
                      <a:pPr>
                        <a:lnSpc>
                          <a:spcPts val="2500"/>
                        </a:lnSpc>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solidFill>
                            <a:srgbClr val="FF0000"/>
                          </a:solidFill>
                          <a:latin typeface="メイリオ" panose="020B0604030504040204" pitchFamily="50" charset="-128"/>
                          <a:ea typeface="メイリオ" panose="020B0604030504040204" pitchFamily="50" charset="-128"/>
                        </a:rPr>
                        <a:t>自治会単位で入居</a:t>
                      </a:r>
                      <a:r>
                        <a:rPr kumimoji="1" lang="ja-JP" altLang="en-US" sz="1800" dirty="0" smtClean="0">
                          <a:latin typeface="メイリオ" panose="020B0604030504040204" pitchFamily="50" charset="-128"/>
                          <a:ea typeface="メイリオ" panose="020B0604030504040204" pitchFamily="50" charset="-128"/>
                        </a:rPr>
                        <a:t>。高齢者や障害者等の</a:t>
                      </a:r>
                      <a:r>
                        <a:rPr kumimoji="1" lang="ja-JP" altLang="en-US" sz="1800" dirty="0" smtClean="0">
                          <a:solidFill>
                            <a:srgbClr val="FF0000"/>
                          </a:solidFill>
                          <a:latin typeface="メイリオ" panose="020B0604030504040204" pitchFamily="50" charset="-128"/>
                          <a:ea typeface="メイリオ" panose="020B0604030504040204" pitchFamily="50" charset="-128"/>
                        </a:rPr>
                        <a:t>要配慮者に配慮</a:t>
                      </a:r>
                    </a:p>
                  </a:txBody>
                  <a:tcPr anchor="ctr"/>
                </a:tc>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レイアウトは、後ほど検討します。</a:t>
                      </a:r>
                    </a:p>
                    <a:p>
                      <a:pPr>
                        <a:lnSpc>
                          <a:spcPts val="25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共有スペースの決定</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pPr marL="518795" indent="-457200" algn="l">
                        <a:lnSpc>
                          <a:spcPts val="2500"/>
                        </a:lnSpc>
                        <a:spcAft>
                          <a:spcPts val="0"/>
                        </a:spcAft>
                      </a:pPr>
                      <a:r>
                        <a:rPr lang="ja-JP" altLang="en-US" sz="1800" b="0" kern="100" dirty="0" smtClean="0">
                          <a:solidFill>
                            <a:srgbClr val="000000"/>
                          </a:solidFill>
                          <a:effectLst/>
                          <a:latin typeface="Century"/>
                          <a:ea typeface="メイリオ"/>
                          <a:cs typeface="メイリオ"/>
                        </a:rPr>
                        <a:t>■</a:t>
                      </a:r>
                      <a:r>
                        <a:rPr lang="ja-JP" altLang="ja-JP" sz="1800" b="0" kern="100" dirty="0" smtClean="0">
                          <a:solidFill>
                            <a:srgbClr val="000000"/>
                          </a:solidFill>
                          <a:effectLst/>
                          <a:latin typeface="Century"/>
                          <a:ea typeface="メイリオ"/>
                          <a:cs typeface="メイリオ"/>
                        </a:rPr>
                        <a:t>避難所運営本部、利用できるトイレ、物資置き場、更</a:t>
                      </a:r>
                      <a:endParaRPr lang="en-US" altLang="ja-JP" sz="1800" b="0" kern="100" dirty="0" smtClean="0">
                        <a:solidFill>
                          <a:srgbClr val="000000"/>
                        </a:solidFill>
                        <a:effectLst/>
                        <a:latin typeface="Century"/>
                        <a:ea typeface="メイリオ"/>
                        <a:cs typeface="メイリオ"/>
                      </a:endParaRPr>
                    </a:p>
                    <a:p>
                      <a:pPr marL="518795" indent="-457200" algn="l">
                        <a:lnSpc>
                          <a:spcPts val="2500"/>
                        </a:lnSpc>
                        <a:spcAft>
                          <a:spcPts val="0"/>
                        </a:spcAft>
                      </a:pPr>
                      <a:r>
                        <a:rPr lang="ja-JP" altLang="en-US" sz="1800" b="0" kern="100" dirty="0" smtClean="0">
                          <a:solidFill>
                            <a:srgbClr val="000000"/>
                          </a:solidFill>
                          <a:effectLst/>
                          <a:latin typeface="Century"/>
                          <a:ea typeface="メイリオ"/>
                          <a:cs typeface="メイリオ"/>
                        </a:rPr>
                        <a:t>　</a:t>
                      </a:r>
                      <a:r>
                        <a:rPr lang="ja-JP" altLang="ja-JP" sz="1800" b="0" kern="100" dirty="0" smtClean="0">
                          <a:solidFill>
                            <a:srgbClr val="000000"/>
                          </a:solidFill>
                          <a:effectLst/>
                          <a:latin typeface="Century"/>
                          <a:ea typeface="メイリオ"/>
                          <a:cs typeface="メイリオ"/>
                        </a:rPr>
                        <a:t>衣室、救護スペース、授乳室、ペットコーナー、喫煙</a:t>
                      </a:r>
                      <a:endParaRPr lang="en-US" altLang="ja-JP" sz="1800" b="0" kern="100" dirty="0" smtClean="0">
                        <a:solidFill>
                          <a:srgbClr val="000000"/>
                        </a:solidFill>
                        <a:effectLst/>
                        <a:latin typeface="Century"/>
                        <a:ea typeface="メイリオ"/>
                        <a:cs typeface="メイリオ"/>
                      </a:endParaRPr>
                    </a:p>
                    <a:p>
                      <a:pPr marL="518795" indent="-457200" algn="l">
                        <a:lnSpc>
                          <a:spcPts val="2500"/>
                        </a:lnSpc>
                        <a:spcAft>
                          <a:spcPts val="0"/>
                        </a:spcAft>
                      </a:pPr>
                      <a:r>
                        <a:rPr lang="ja-JP" altLang="en-US" sz="1800" b="0" kern="100" dirty="0" smtClean="0">
                          <a:solidFill>
                            <a:srgbClr val="000000"/>
                          </a:solidFill>
                          <a:effectLst/>
                          <a:latin typeface="Century"/>
                          <a:ea typeface="メイリオ"/>
                          <a:cs typeface="メイリオ"/>
                        </a:rPr>
                        <a:t>　</a:t>
                      </a:r>
                      <a:r>
                        <a:rPr lang="ja-JP" altLang="ja-JP" sz="1800" b="0" kern="100" dirty="0" smtClean="0">
                          <a:solidFill>
                            <a:srgbClr val="000000"/>
                          </a:solidFill>
                          <a:effectLst/>
                          <a:latin typeface="Century"/>
                          <a:ea typeface="メイリオ"/>
                          <a:cs typeface="メイリオ"/>
                        </a:rPr>
                        <a:t>コーナー等、</a:t>
                      </a:r>
                      <a:r>
                        <a:rPr lang="ja-JP" altLang="ja-JP" sz="1800" kern="100" dirty="0" smtClean="0">
                          <a:solidFill>
                            <a:srgbClr val="FF0000"/>
                          </a:solidFill>
                          <a:effectLst/>
                          <a:latin typeface="Century"/>
                          <a:ea typeface="メイリオ"/>
                          <a:cs typeface="メイリオ"/>
                        </a:rPr>
                        <a:t>生活に必要な</a:t>
                      </a:r>
                      <a:r>
                        <a:rPr lang="ja-JP" altLang="en-US" sz="1800" kern="100" dirty="0" smtClean="0">
                          <a:solidFill>
                            <a:srgbClr val="FF0000"/>
                          </a:solidFill>
                          <a:effectLst/>
                          <a:latin typeface="Century"/>
                          <a:ea typeface="メイリオ"/>
                          <a:cs typeface="メイリオ"/>
                        </a:rPr>
                        <a:t>共有</a:t>
                      </a:r>
                      <a:r>
                        <a:rPr lang="ja-JP" altLang="ja-JP" sz="1800" kern="100" dirty="0" smtClean="0">
                          <a:solidFill>
                            <a:srgbClr val="FF0000"/>
                          </a:solidFill>
                          <a:effectLst/>
                          <a:latin typeface="Century"/>
                          <a:ea typeface="メイリオ"/>
                          <a:cs typeface="メイリオ"/>
                        </a:rPr>
                        <a:t>スペースを決定</a:t>
                      </a:r>
                      <a:r>
                        <a:rPr lang="ja-JP" altLang="ja-JP" sz="1800" kern="100" dirty="0" smtClean="0">
                          <a:solidFill>
                            <a:srgbClr val="000000"/>
                          </a:solidFill>
                          <a:effectLst/>
                          <a:latin typeface="Century"/>
                          <a:ea typeface="メイリオ"/>
                          <a:cs typeface="メイリオ"/>
                        </a:rPr>
                        <a:t>します</a:t>
                      </a:r>
                      <a:endParaRPr lang="en-US" altLang="ja-JP" sz="1800" kern="100" dirty="0" smtClean="0">
                        <a:solidFill>
                          <a:srgbClr val="000000"/>
                        </a:solidFill>
                        <a:effectLst/>
                        <a:latin typeface="Century"/>
                        <a:ea typeface="メイリオ"/>
                        <a:cs typeface="メイリオ"/>
                      </a:endParaRPr>
                    </a:p>
                    <a:p>
                      <a:pPr marL="518795" indent="-457200" algn="l">
                        <a:lnSpc>
                          <a:spcPts val="2500"/>
                        </a:lnSpc>
                        <a:spcAft>
                          <a:spcPts val="0"/>
                        </a:spcAft>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女性や高齢者、障害者など、</a:t>
                      </a:r>
                      <a:r>
                        <a:rPr kumimoji="1" lang="ja-JP" altLang="en-US" sz="1800" dirty="0" smtClean="0">
                          <a:solidFill>
                            <a:srgbClr val="FF0000"/>
                          </a:solidFill>
                          <a:latin typeface="メイリオ" panose="020B0604030504040204" pitchFamily="50" charset="-128"/>
                          <a:ea typeface="メイリオ" panose="020B0604030504040204" pitchFamily="50" charset="-128"/>
                        </a:rPr>
                        <a:t>多様な視点から決定</a:t>
                      </a:r>
                      <a:r>
                        <a:rPr kumimoji="1" lang="ja-JP" altLang="en-US" sz="1800" dirty="0" smtClean="0">
                          <a:latin typeface="メイリオ" panose="020B0604030504040204" pitchFamily="50" charset="-128"/>
                          <a:ea typeface="メイリオ" panose="020B0604030504040204" pitchFamily="50" charset="-128"/>
                        </a:rPr>
                        <a:t>する</a:t>
                      </a:r>
                      <a:endParaRPr kumimoji="1" lang="en-US" altLang="ja-JP" sz="1800" dirty="0" smtClean="0">
                        <a:latin typeface="メイリオ" panose="020B0604030504040204" pitchFamily="50" charset="-128"/>
                        <a:ea typeface="メイリオ" panose="020B0604030504040204" pitchFamily="50" charset="-128"/>
                      </a:endParaRPr>
                    </a:p>
                    <a:p>
                      <a:pPr marL="518795" indent="-457200" algn="l">
                        <a:lnSpc>
                          <a:spcPts val="2500"/>
                        </a:lnSpc>
                        <a:spcAft>
                          <a:spcPts val="0"/>
                        </a:spcAft>
                      </a:pPr>
                      <a:r>
                        <a:rPr kumimoji="1" lang="ja-JP" altLang="en-US" sz="1800" dirty="0" smtClean="0">
                          <a:latin typeface="メイリオ" panose="020B0604030504040204" pitchFamily="50" charset="-128"/>
                          <a:ea typeface="メイリオ" panose="020B0604030504040204" pitchFamily="50" charset="-128"/>
                        </a:rPr>
                        <a:t>　ことが大切です</a:t>
                      </a:r>
                    </a:p>
                    <a:p>
                      <a:pPr marL="518795" indent="-457200" algn="l">
                        <a:lnSpc>
                          <a:spcPts val="2500"/>
                        </a:lnSpc>
                        <a:spcAft>
                          <a:spcPts val="0"/>
                        </a:spcAft>
                      </a:pPr>
                      <a:r>
                        <a:rPr kumimoji="1" lang="en-US" altLang="ja-JP" sz="1800" dirty="0" smtClean="0">
                          <a:latin typeface="メイリオ" panose="020B0604030504040204" pitchFamily="50" charset="-128"/>
                          <a:ea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rPr>
                        <a:t>避難所生活の経過に伴い、勉強スペースや面会室、娯楽</a:t>
                      </a:r>
                      <a:endParaRPr kumimoji="1" lang="en-US" altLang="ja-JP" sz="1800" dirty="0" smtClean="0">
                        <a:latin typeface="メイリオ" panose="020B0604030504040204" pitchFamily="50" charset="-128"/>
                        <a:ea typeface="メイリオ" panose="020B0604030504040204" pitchFamily="50" charset="-128"/>
                      </a:endParaRPr>
                    </a:p>
                    <a:p>
                      <a:pPr marL="518795" indent="-457200" algn="l">
                        <a:lnSpc>
                          <a:spcPts val="2500"/>
                        </a:lnSpc>
                        <a:spcAft>
                          <a:spcPts val="0"/>
                        </a:spcAft>
                      </a:pPr>
                      <a:r>
                        <a:rPr kumimoji="1" lang="ja-JP" altLang="en-US" sz="1800" dirty="0" smtClean="0">
                          <a:latin typeface="メイリオ" panose="020B0604030504040204" pitchFamily="50" charset="-128"/>
                          <a:ea typeface="メイリオ" panose="020B0604030504040204" pitchFamily="50" charset="-128"/>
                        </a:rPr>
                        <a:t>　スペースなども検討します</a:t>
                      </a:r>
                    </a:p>
                  </a:txBody>
                  <a:tcPr anchor="ctr"/>
                </a:tc>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レイアウトは、後ほど検討します。</a:t>
                      </a:r>
                    </a:p>
                    <a:p>
                      <a:pPr>
                        <a:lnSpc>
                          <a:spcPts val="25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pPr>
                        <a:lnSpc>
                          <a:spcPts val="2500"/>
                        </a:lnSpc>
                      </a:pPr>
                      <a:r>
                        <a:rPr kumimoji="1" lang="ja-JP" altLang="en-US" sz="1800" dirty="0" smtClean="0">
                          <a:latin typeface="メイリオ" panose="020B0604030504040204" pitchFamily="50" charset="-128"/>
                          <a:ea typeface="メイリオ" panose="020B0604030504040204" pitchFamily="50" charset="-128"/>
                        </a:rPr>
                        <a:t>開設・受付・受入</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pPr marL="518795" indent="-457200" algn="l">
                        <a:lnSpc>
                          <a:spcPts val="2500"/>
                        </a:lnSpc>
                        <a:spcAft>
                          <a:spcPts val="0"/>
                        </a:spcAft>
                      </a:pPr>
                      <a:r>
                        <a:rPr kumimoji="1" lang="ja-JP" altLang="en-US" sz="1800" dirty="0" smtClean="0">
                          <a:latin typeface="メイリオ" panose="020B0604030504040204" pitchFamily="50" charset="-128"/>
                          <a:ea typeface="メイリオ" panose="020B0604030504040204" pitchFamily="50" charset="-128"/>
                        </a:rPr>
                        <a:t>■避難所レイアウト図（項目</a:t>
                      </a:r>
                      <a:r>
                        <a:rPr kumimoji="1" lang="en-US" altLang="ja-JP" sz="1800" dirty="0" smtClean="0">
                          <a:latin typeface="メイリオ" panose="020B0604030504040204" pitchFamily="50" charset="-128"/>
                          <a:ea typeface="メイリオ" panose="020B0604030504040204" pitchFamily="50" charset="-128"/>
                        </a:rPr>
                        <a:t>3</a:t>
                      </a:r>
                      <a:r>
                        <a:rPr kumimoji="1" lang="ja-JP" altLang="en-US" sz="1800" dirty="0" smtClean="0">
                          <a:latin typeface="メイリオ" panose="020B0604030504040204" pitchFamily="50" charset="-128"/>
                          <a:ea typeface="メイリオ" panose="020B0604030504040204" pitchFamily="50" charset="-128"/>
                        </a:rPr>
                        <a:t>参照）、入所時の注意事</a:t>
                      </a:r>
                      <a:endParaRPr kumimoji="1" lang="en-US" altLang="ja-JP" sz="1800" dirty="0" smtClean="0">
                        <a:latin typeface="メイリオ" panose="020B0604030504040204" pitchFamily="50" charset="-128"/>
                        <a:ea typeface="メイリオ" panose="020B0604030504040204" pitchFamily="50" charset="-128"/>
                      </a:endParaRPr>
                    </a:p>
                    <a:p>
                      <a:pPr marL="518795" indent="-457200" algn="l">
                        <a:lnSpc>
                          <a:spcPts val="2500"/>
                        </a:lnSpc>
                        <a:spcAft>
                          <a:spcPts val="0"/>
                        </a:spcAft>
                      </a:pPr>
                      <a:r>
                        <a:rPr kumimoji="1" lang="ja-JP" altLang="en-US" sz="1800" dirty="0" smtClean="0">
                          <a:latin typeface="メイリオ" panose="020B0604030504040204" pitchFamily="50" charset="-128"/>
                          <a:ea typeface="メイリオ" panose="020B0604030504040204" pitchFamily="50" charset="-128"/>
                        </a:rPr>
                        <a:t>（項目４参照）の掲示</a:t>
                      </a:r>
                    </a:p>
                    <a:p>
                      <a:pPr marL="518795" indent="-457200" algn="l">
                        <a:lnSpc>
                          <a:spcPts val="2500"/>
                        </a:lnSpc>
                        <a:spcAft>
                          <a:spcPts val="0"/>
                        </a:spcAft>
                      </a:pPr>
                      <a:r>
                        <a:rPr kumimoji="1" lang="ja-JP" altLang="en-US" sz="1800" dirty="0" smtClean="0">
                          <a:latin typeface="メイリオ" panose="020B0604030504040204" pitchFamily="50" charset="-128"/>
                          <a:ea typeface="メイリオ" panose="020B0604030504040204" pitchFamily="50" charset="-128"/>
                        </a:rPr>
                        <a:t>■避難者の受付、避難者カードの配布・記入</a:t>
                      </a:r>
                    </a:p>
                    <a:p>
                      <a:pPr marL="518795" indent="-457200" algn="l">
                        <a:lnSpc>
                          <a:spcPts val="2500"/>
                        </a:lnSpc>
                        <a:spcAft>
                          <a:spcPts val="0"/>
                        </a:spcAft>
                      </a:pPr>
                      <a:r>
                        <a:rPr kumimoji="1" lang="ja-JP" altLang="en-US" sz="1800" dirty="0" smtClean="0">
                          <a:latin typeface="メイリオ" panose="020B0604030504040204" pitchFamily="50" charset="-128"/>
                          <a:ea typeface="メイリオ" panose="020B0604030504040204" pitchFamily="50" charset="-128"/>
                        </a:rPr>
                        <a:t>■避難者の誘導、避難者カードの回収、避難者名簿の作成</a:t>
                      </a:r>
                    </a:p>
                  </a:txBody>
                  <a:tcPr anchor="ctr"/>
                </a:tc>
                <a:tc>
                  <a:txBody>
                    <a:bodyPr/>
                    <a:lstStyle/>
                    <a:p>
                      <a:pPr>
                        <a:lnSpc>
                          <a:spcPts val="2500"/>
                        </a:lnSpc>
                      </a:pPr>
                      <a:endParaRPr kumimoji="1" lang="ja-JP" altLang="en-US" sz="1800" dirty="0">
                        <a:latin typeface="メイリオ" panose="020B0604030504040204" pitchFamily="50" charset="-128"/>
                        <a:ea typeface="メイリオ" panose="020B0604030504040204" pitchFamily="50" charset="-128"/>
                      </a:endParaRPr>
                    </a:p>
                  </a:txBody>
                  <a:tcPr anchor="ctr"/>
                </a:tc>
              </a:tr>
            </a:tbl>
          </a:graphicData>
        </a:graphic>
      </p:graphicFrame>
      <p:sp>
        <p:nvSpPr>
          <p:cNvPr id="4" name="スライド番号プレースホルダー 3"/>
          <p:cNvSpPr>
            <a:spLocks noGrp="1"/>
          </p:cNvSpPr>
          <p:nvPr>
            <p:ph type="sldNum" sz="quarter" idx="12"/>
          </p:nvPr>
        </p:nvSpPr>
        <p:spPr/>
        <p:txBody>
          <a:bodyPr/>
          <a:lstStyle/>
          <a:p>
            <a:fld id="{886B7CE1-7474-42F9-A3A3-B16D69111079}" type="slidenum">
              <a:rPr lang="ja-JP" altLang="en-US" smtClean="0">
                <a:solidFill>
                  <a:prstClr val="black"/>
                </a:solidFill>
              </a:rPr>
              <a:pPr/>
              <a:t>18</a:t>
            </a:fld>
            <a:endParaRPr lang="ja-JP" altLang="en-US">
              <a:solidFill>
                <a:prstClr val="black"/>
              </a:solidFill>
            </a:endParaRPr>
          </a:p>
        </p:txBody>
      </p:sp>
    </p:spTree>
    <p:extLst>
      <p:ext uri="{BB962C8B-B14F-4D97-AF65-F5344CB8AC3E}">
        <p14:creationId xmlns:p14="http://schemas.microsoft.com/office/powerpoint/2010/main" val="4105956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進行用資料</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64232" y="1844825"/>
            <a:ext cx="9777536" cy="2160240"/>
          </a:xfrm>
          <a:prstGeom prst="rect">
            <a:avLst/>
          </a:prstGeom>
          <a:solidFill>
            <a:srgbClr val="FFFFCC"/>
          </a:solidFill>
          <a:ln w="28575">
            <a:solidFill>
              <a:schemeClr val="accent4"/>
            </a:solidFill>
          </a:ln>
        </p:spPr>
        <p:txBody>
          <a:bodyPr wrap="square" rtlCol="0" anchor="ctr" anchorCtr="0">
            <a:noAutofit/>
          </a:bodyPr>
          <a:lstStyle/>
          <a:p>
            <a:pPr algn="ctr">
              <a:lnSpc>
                <a:spcPct val="150000"/>
              </a:lnSpc>
            </a:pPr>
            <a:r>
              <a:rPr lang="ja-JP" altLang="en-US" sz="6000" dirty="0" smtClean="0">
                <a:solidFill>
                  <a:prstClr val="black"/>
                </a:solidFill>
                <a:latin typeface="メイリオ" panose="020B0604030504040204" pitchFamily="50" charset="-128"/>
                <a:ea typeface="メイリオ" panose="020B0604030504040204" pitchFamily="50" charset="-128"/>
              </a:rPr>
              <a:t>進行用資料</a:t>
            </a:r>
            <a:endParaRPr lang="en-US" altLang="ja-JP" sz="6000" dirty="0" smtClean="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1</a:t>
            </a:fld>
            <a:endParaRPr lang="ja-JP" altLang="en-US">
              <a:solidFill>
                <a:prstClr val="black"/>
              </a:solidFill>
            </a:endParaRPr>
          </a:p>
        </p:txBody>
      </p:sp>
      <p:sp>
        <p:nvSpPr>
          <p:cNvPr id="8" name="テキスト ボックス 7"/>
          <p:cNvSpPr txBox="1"/>
          <p:nvPr/>
        </p:nvSpPr>
        <p:spPr>
          <a:xfrm>
            <a:off x="416496" y="4365104"/>
            <a:ext cx="9385500" cy="1872208"/>
          </a:xfrm>
          <a:prstGeom prst="rect">
            <a:avLst/>
          </a:prstGeom>
          <a:noFill/>
        </p:spPr>
        <p:txBody>
          <a:bodyPr wrap="square" rtlCol="0">
            <a:noAutofit/>
          </a:bodyPr>
          <a:lstStyle/>
          <a:p>
            <a:pPr>
              <a:lnSpc>
                <a:spcPts val="2800"/>
              </a:lnSpc>
            </a:pPr>
            <a:r>
              <a:rPr kumimoji="1" lang="ja-JP" altLang="en-US" dirty="0" smtClean="0">
                <a:latin typeface="メイリオ" panose="020B0604030504040204" pitchFamily="50" charset="-128"/>
                <a:ea typeface="メイリオ" panose="020B0604030504040204" pitchFamily="50" charset="-128"/>
              </a:rPr>
              <a:t>スライド番号１～５は研修進行用の参考資料です。</a:t>
            </a:r>
            <a:endParaRPr kumimoji="1" lang="en-US" altLang="ja-JP" dirty="0" smtClean="0">
              <a:latin typeface="メイリオ" panose="020B0604030504040204" pitchFamily="50" charset="-128"/>
              <a:ea typeface="メイリオ" panose="020B0604030504040204" pitchFamily="50" charset="-128"/>
            </a:endParaRPr>
          </a:p>
          <a:p>
            <a:pPr>
              <a:lnSpc>
                <a:spcPts val="2800"/>
              </a:lnSpc>
            </a:pPr>
            <a:r>
              <a:rPr lang="ja-JP" altLang="en-US" dirty="0">
                <a:latin typeface="メイリオ" panose="020B0604030504040204" pitchFamily="50" charset="-128"/>
                <a:ea typeface="メイリオ" panose="020B0604030504040204" pitchFamily="50" charset="-128"/>
              </a:rPr>
              <a:t>実際</a:t>
            </a:r>
            <a:r>
              <a:rPr lang="ja-JP" altLang="en-US" dirty="0" smtClean="0">
                <a:latin typeface="メイリオ" panose="020B0604030504040204" pitchFamily="50" charset="-128"/>
                <a:ea typeface="メイリオ" panose="020B0604030504040204" pitchFamily="50" charset="-128"/>
              </a:rPr>
              <a:t>の</a:t>
            </a:r>
            <a:r>
              <a:rPr lang="ja-JP" altLang="en-US" dirty="0">
                <a:latin typeface="メイリオ" panose="020B0604030504040204" pitchFamily="50" charset="-128"/>
                <a:ea typeface="メイリオ" panose="020B0604030504040204" pitchFamily="50" charset="-128"/>
              </a:rPr>
              <a:t>研修会で</a:t>
            </a:r>
            <a:r>
              <a:rPr lang="ja-JP" altLang="en-US" dirty="0" smtClean="0">
                <a:latin typeface="メイリオ" panose="020B0604030504040204" pitchFamily="50" charset="-128"/>
                <a:ea typeface="メイリオ" panose="020B0604030504040204" pitchFamily="50" charset="-128"/>
              </a:rPr>
              <a:t>は該当のスライドを削除し、ご利用ください。</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665787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避難所運営本部の体制</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1323439"/>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事前</a:t>
            </a:r>
            <a:r>
              <a:rPr lang="ja-JP" altLang="en-US" sz="2000" dirty="0">
                <a:solidFill>
                  <a:prstClr val="black"/>
                </a:solidFill>
                <a:latin typeface="メイリオ" panose="020B0604030504040204" pitchFamily="50" charset="-128"/>
                <a:ea typeface="メイリオ" panose="020B0604030504040204" pitchFamily="50" charset="-128"/>
              </a:rPr>
              <a:t>に</a:t>
            </a:r>
            <a:r>
              <a:rPr lang="ja-JP" altLang="en-US" sz="2000" dirty="0">
                <a:solidFill>
                  <a:srgbClr val="FF0000"/>
                </a:solidFill>
                <a:latin typeface="メイリオ" panose="020B0604030504040204" pitchFamily="50" charset="-128"/>
                <a:ea typeface="メイリオ" panose="020B0604030504040204" pitchFamily="50" charset="-128"/>
              </a:rPr>
              <a:t>運営</a:t>
            </a:r>
            <a:r>
              <a:rPr lang="ja-JP" altLang="en-US" sz="2000" dirty="0" smtClean="0">
                <a:solidFill>
                  <a:srgbClr val="FF0000"/>
                </a:solidFill>
                <a:latin typeface="メイリオ" panose="020B0604030504040204" pitchFamily="50" charset="-128"/>
                <a:ea typeface="メイリオ" panose="020B0604030504040204" pitchFamily="50" charset="-128"/>
              </a:rPr>
              <a:t>体制（必要な役割）</a:t>
            </a:r>
            <a:r>
              <a:rPr lang="ja-JP" altLang="en-US" sz="2000" dirty="0" smtClean="0">
                <a:solidFill>
                  <a:prstClr val="black"/>
                </a:solidFill>
                <a:latin typeface="メイリオ" panose="020B0604030504040204" pitchFamily="50" charset="-128"/>
                <a:ea typeface="メイリオ" panose="020B0604030504040204" pitchFamily="50" charset="-128"/>
              </a:rPr>
              <a:t>につ</a:t>
            </a:r>
            <a:r>
              <a:rPr lang="ja-JP" altLang="en-US" sz="2000" dirty="0">
                <a:solidFill>
                  <a:prstClr val="black"/>
                </a:solidFill>
                <a:latin typeface="メイリオ" panose="020B0604030504040204" pitchFamily="50" charset="-128"/>
                <a:ea typeface="メイリオ" panose="020B0604030504040204" pitchFamily="50" charset="-128"/>
              </a:rPr>
              <a:t>いて話し合っておきましょう</a:t>
            </a: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避難所</a:t>
            </a:r>
            <a:r>
              <a:rPr lang="ja-JP" altLang="en-US" sz="2000" dirty="0">
                <a:solidFill>
                  <a:prstClr val="black"/>
                </a:solidFill>
                <a:latin typeface="メイリオ" panose="020B0604030504040204" pitchFamily="50" charset="-128"/>
                <a:ea typeface="メイリオ" panose="020B0604030504040204" pitchFamily="50" charset="-128"/>
              </a:rPr>
              <a:t>運営本部には男女ともに参加しましょう</a:t>
            </a: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災害</a:t>
            </a:r>
            <a:r>
              <a:rPr lang="ja-JP" altLang="en-US" sz="2000" dirty="0">
                <a:solidFill>
                  <a:prstClr val="black"/>
                </a:solidFill>
                <a:latin typeface="メイリオ" panose="020B0604030504040204" pitchFamily="50" charset="-128"/>
                <a:ea typeface="メイリオ" panose="020B0604030504040204" pitchFamily="50" charset="-128"/>
              </a:rPr>
              <a:t>時、本部メンバーが集まれないことも想定し、事前</a:t>
            </a:r>
            <a:r>
              <a:rPr lang="ja-JP" altLang="en-US" sz="2000" dirty="0" smtClean="0">
                <a:solidFill>
                  <a:prstClr val="black"/>
                </a:solidFill>
                <a:latin typeface="メイリオ" panose="020B0604030504040204" pitchFamily="50" charset="-128"/>
                <a:ea typeface="メイリオ" panose="020B0604030504040204" pitchFamily="50" charset="-128"/>
              </a:rPr>
              <a:t>に代理</a:t>
            </a:r>
            <a:r>
              <a:rPr lang="ja-JP" altLang="en-US" sz="2000" dirty="0">
                <a:solidFill>
                  <a:prstClr val="black"/>
                </a:solidFill>
                <a:latin typeface="メイリオ" panose="020B0604030504040204" pitchFamily="50" charset="-128"/>
                <a:ea typeface="メイリオ" panose="020B0604030504040204" pitchFamily="50" charset="-128"/>
              </a:rPr>
              <a:t>メンバーの選出方法を決めておきましょう</a:t>
            </a: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aphicFrame>
        <p:nvGraphicFramePr>
          <p:cNvPr id="129" name="表 128"/>
          <p:cNvGraphicFramePr>
            <a:graphicFrameLocks noGrp="1"/>
          </p:cNvGraphicFramePr>
          <p:nvPr>
            <p:extLst>
              <p:ext uri="{D42A27DB-BD31-4B8C-83A1-F6EECF244321}">
                <p14:modId xmlns:p14="http://schemas.microsoft.com/office/powerpoint/2010/main" val="3728670134"/>
              </p:ext>
            </p:extLst>
          </p:nvPr>
        </p:nvGraphicFramePr>
        <p:xfrm>
          <a:off x="111590" y="2122516"/>
          <a:ext cx="9649072" cy="2880320"/>
        </p:xfrm>
        <a:graphic>
          <a:graphicData uri="http://schemas.openxmlformats.org/drawingml/2006/table">
            <a:tbl>
              <a:tblPr firstRow="1" bandRow="1">
                <a:tableStyleId>{5C22544A-7EE6-4342-B048-85BDC9FD1C3A}</a:tableStyleId>
              </a:tblPr>
              <a:tblGrid>
                <a:gridCol w="1673058"/>
                <a:gridCol w="5527742"/>
                <a:gridCol w="2448272"/>
              </a:tblGrid>
              <a:tr h="576064">
                <a:tc gridSpan="2">
                  <a:txBody>
                    <a:bodyPr/>
                    <a:lstStyle/>
                    <a:p>
                      <a:pPr algn="ctr"/>
                      <a:r>
                        <a:rPr kumimoji="1" lang="ja-JP" altLang="en-US" sz="1800" b="0" dirty="0" smtClean="0">
                          <a:latin typeface="メイリオ" panose="020B0604030504040204" pitchFamily="50" charset="-128"/>
                          <a:ea typeface="メイリオ" panose="020B0604030504040204" pitchFamily="50" charset="-128"/>
                        </a:rPr>
                        <a:t>検討項目・検討例</a:t>
                      </a:r>
                      <a:endParaRPr kumimoji="1" lang="ja-JP" altLang="en-US" sz="1800" b="0" dirty="0">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600" b="0" dirty="0">
                        <a:latin typeface="メイリオ" panose="020B0604030504040204" pitchFamily="50" charset="-128"/>
                        <a:ea typeface="メイリオ" panose="020B0604030504040204" pitchFamily="50" charset="-128"/>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smtClean="0">
                          <a:latin typeface="メイリオ" panose="020B0604030504040204" pitchFamily="50" charset="-128"/>
                          <a:ea typeface="メイリオ" panose="020B0604030504040204" pitchFamily="50" charset="-128"/>
                        </a:rPr>
                        <a:t>この避難所の対応</a:t>
                      </a:r>
                    </a:p>
                  </a:txBody>
                  <a:tcPr anchor="ctr"/>
                </a:tc>
              </a:tr>
              <a:tr h="576064">
                <a:tc>
                  <a:txBody>
                    <a:bodyPr/>
                    <a:lstStyle/>
                    <a:p>
                      <a:r>
                        <a:rPr kumimoji="1" lang="ja-JP" altLang="en-US" sz="1600" dirty="0" smtClean="0">
                          <a:latin typeface="メイリオ" panose="020B0604030504040204" pitchFamily="50" charset="-128"/>
                          <a:ea typeface="メイリオ" panose="020B0604030504040204" pitchFamily="50" charset="-128"/>
                        </a:rPr>
                        <a:t>避難所運営本部</a:t>
                      </a:r>
                      <a:endParaRPr kumimoji="1" lang="ja-JP" altLang="en-US" sz="16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本部長・副本部長</a:t>
                      </a: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r>
                        <a:rPr kumimoji="1" lang="ja-JP" altLang="en-US" sz="1600" dirty="0" smtClean="0">
                          <a:latin typeface="メイリオ" panose="020B0604030504040204" pitchFamily="50" charset="-128"/>
                          <a:ea typeface="メイリオ" panose="020B0604030504040204" pitchFamily="50" charset="-128"/>
                        </a:rPr>
                        <a:t>避難所担当職員</a:t>
                      </a:r>
                      <a:endParaRPr kumimoji="1" lang="en-US" altLang="ja-JP" sz="1600" dirty="0" smtClean="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市町職員</a:t>
                      </a: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r>
                        <a:rPr kumimoji="1" lang="ja-JP" altLang="en-US" sz="1600" dirty="0" smtClean="0">
                          <a:latin typeface="メイリオ" panose="020B0604030504040204" pitchFamily="50" charset="-128"/>
                          <a:ea typeface="メイリオ" panose="020B0604030504040204" pitchFamily="50" charset="-128"/>
                        </a:rPr>
                        <a:t>施設管理者</a:t>
                      </a:r>
                      <a:endParaRPr kumimoji="1" lang="ja-JP" altLang="en-US" sz="16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施設の職員</a:t>
                      </a: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r>
                        <a:rPr kumimoji="1" lang="ja-JP" altLang="en-US" sz="1600" dirty="0" smtClean="0">
                          <a:latin typeface="メイリオ" panose="020B0604030504040204" pitchFamily="50" charset="-128"/>
                          <a:ea typeface="メイリオ" panose="020B0604030504040204" pitchFamily="50" charset="-128"/>
                        </a:rPr>
                        <a:t>関係団体</a:t>
                      </a:r>
                      <a:endParaRPr kumimoji="1" lang="ja-JP" altLang="en-US" sz="16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社会福祉協議会、民生委員・児童委員等</a:t>
                      </a: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bl>
          </a:graphicData>
        </a:graphic>
      </p:graphicFrame>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19</a:t>
            </a:fld>
            <a:endParaRPr lang="ja-JP" altLang="en-US">
              <a:solidFill>
                <a:prstClr val="black"/>
              </a:solidFill>
            </a:endParaRPr>
          </a:p>
        </p:txBody>
      </p:sp>
    </p:spTree>
    <p:extLst>
      <p:ext uri="{BB962C8B-B14F-4D97-AF65-F5344CB8AC3E}">
        <p14:creationId xmlns:p14="http://schemas.microsoft.com/office/powerpoint/2010/main" val="22356712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避難所運営本部の体制</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1015663"/>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例を参考に</a:t>
            </a:r>
            <a:r>
              <a:rPr lang="ja-JP" altLang="en-US" sz="2000" dirty="0" smtClean="0">
                <a:solidFill>
                  <a:srgbClr val="FF0000"/>
                </a:solidFill>
                <a:latin typeface="メイリオ" panose="020B0604030504040204" pitchFamily="50" charset="-128"/>
                <a:ea typeface="メイリオ" panose="020B0604030504040204" pitchFamily="50" charset="-128"/>
              </a:rPr>
              <a:t>どのような役割（班）が必要</a:t>
            </a:r>
            <a:r>
              <a:rPr lang="ja-JP" altLang="en-US" sz="2000" dirty="0" smtClean="0">
                <a:solidFill>
                  <a:prstClr val="black"/>
                </a:solidFill>
                <a:latin typeface="メイリオ" panose="020B0604030504040204" pitchFamily="50" charset="-128"/>
                <a:ea typeface="メイリオ" panose="020B0604030504040204" pitchFamily="50" charset="-128"/>
              </a:rPr>
              <a:t>か検討しましょう。</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事前に班長や班員を決めておくことも有効です。事前に決めた方が避難者になるとは限らないので、その際は、避難者の中から班長などを決めましょう。</a:t>
            </a:r>
            <a:endParaRPr lang="ja-JP" altLang="en-US" sz="2000" dirty="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aphicFrame>
        <p:nvGraphicFramePr>
          <p:cNvPr id="129" name="表 128"/>
          <p:cNvGraphicFramePr>
            <a:graphicFrameLocks noGrp="1"/>
          </p:cNvGraphicFramePr>
          <p:nvPr>
            <p:extLst>
              <p:ext uri="{D42A27DB-BD31-4B8C-83A1-F6EECF244321}">
                <p14:modId xmlns:p14="http://schemas.microsoft.com/office/powerpoint/2010/main" val="2239003128"/>
              </p:ext>
            </p:extLst>
          </p:nvPr>
        </p:nvGraphicFramePr>
        <p:xfrm>
          <a:off x="64232" y="1705084"/>
          <a:ext cx="9649072" cy="5120640"/>
        </p:xfrm>
        <a:graphic>
          <a:graphicData uri="http://schemas.openxmlformats.org/drawingml/2006/table">
            <a:tbl>
              <a:tblPr firstRow="1" bandRow="1">
                <a:tableStyleId>{5C22544A-7EE6-4342-B048-85BDC9FD1C3A}</a:tableStyleId>
              </a:tblPr>
              <a:tblGrid>
                <a:gridCol w="1385026"/>
                <a:gridCol w="6168038"/>
                <a:gridCol w="2096008"/>
              </a:tblGrid>
              <a:tr h="283756">
                <a:tc gridSpan="2">
                  <a:txBody>
                    <a:bodyPr/>
                    <a:lstStyle/>
                    <a:p>
                      <a:pPr algn="ctr"/>
                      <a:r>
                        <a:rPr kumimoji="1" lang="ja-JP" altLang="en-US" sz="1800" b="0" dirty="0" smtClean="0">
                          <a:latin typeface="メイリオ" panose="020B0604030504040204" pitchFamily="50" charset="-128"/>
                          <a:ea typeface="メイリオ" panose="020B0604030504040204" pitchFamily="50" charset="-128"/>
                        </a:rPr>
                        <a:t>検討項目・検討例</a:t>
                      </a:r>
                      <a:endParaRPr kumimoji="1" lang="ja-JP" altLang="en-US" sz="1800" b="0" dirty="0">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600" b="0" dirty="0">
                        <a:latin typeface="メイリオ" panose="020B0604030504040204" pitchFamily="50" charset="-128"/>
                        <a:ea typeface="メイリオ" panose="020B0604030504040204" pitchFamily="50" charset="-128"/>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smtClean="0">
                          <a:latin typeface="メイリオ" panose="020B0604030504040204" pitchFamily="50" charset="-128"/>
                          <a:ea typeface="メイリオ" panose="020B0604030504040204" pitchFamily="50" charset="-128"/>
                        </a:rPr>
                        <a:t>この避難所の対応</a:t>
                      </a:r>
                    </a:p>
                  </a:txBody>
                  <a:tcPr anchor="ctr"/>
                </a:tc>
              </a:tr>
              <a:tr h="5760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総務班</a:t>
                      </a:r>
                      <a:endParaRPr kumimoji="1" lang="ja-JP" altLang="ja-JP" sz="2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市町災害対策本部との調整、各自治会との連絡調整</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、全体共有</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被災者管理班</a:t>
                      </a:r>
                      <a:endParaRPr kumimoji="1" lang="ja-JP" altLang="ja-JP" sz="2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避難者の受入・誘導、避難者カードの配布・回収、避難者名簿の管理、問い合わせ・取材対応、郵便物の取次など</a:t>
                      </a:r>
                      <a:endParaRPr kumimoji="1" lang="ja-JP" altLang="ja-JP" sz="4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情報広報班</a:t>
                      </a:r>
                      <a:endParaRPr kumimoji="1" lang="ja-JP" altLang="ja-JP" sz="2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避難所外の情報収集、避難所内外への情報発信、掲示板の作成・管理、マスコミ対応など</a:t>
                      </a:r>
                      <a:endParaRPr kumimoji="1" lang="ja-JP" altLang="ja-JP" sz="4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施設管理班</a:t>
                      </a:r>
                      <a:endParaRPr kumimoji="1" lang="ja-JP" altLang="ja-JP" sz="2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ライフラインの調査・確保、危険箇所対応</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a:t>
                      </a: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防火・防犯対策など</a:t>
                      </a:r>
                      <a:endParaRPr kumimoji="1" lang="ja-JP" altLang="ja-JP" sz="4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食料・物資班</a:t>
                      </a:r>
                      <a:endParaRPr kumimoji="1" lang="ja-JP" altLang="ja-JP" sz="2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食料・物資の調達・受入、物資の管理・配布、炊き出し対応など</a:t>
                      </a:r>
                      <a:endParaRPr kumimoji="1" lang="ja-JP" altLang="ja-JP" sz="4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保健・衛生班</a:t>
                      </a:r>
                      <a:endParaRPr kumimoji="1" lang="ja-JP" altLang="ja-JP" sz="2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病人・けが人の対応、要配慮者の対応、</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ゴミ・風呂・トイレ・掃除・ペット等の衛生管理に関することなど</a:t>
                      </a:r>
                      <a:endParaRPr kumimoji="1" lang="ja-JP" altLang="ja-JP" sz="4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5760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ボランティア班</a:t>
                      </a:r>
                      <a:endParaRPr kumimoji="1" lang="ja-JP" altLang="ja-JP" sz="2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ボランティアニーズの把握・依頼・募集、ボランティアの受入など</a:t>
                      </a:r>
                      <a:endParaRPr kumimoji="1" lang="ja-JP" altLang="ja-JP" sz="4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bl>
          </a:graphicData>
        </a:graphic>
      </p:graphicFrame>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20</a:t>
            </a:fld>
            <a:endParaRPr lang="ja-JP" altLang="en-US">
              <a:solidFill>
                <a:prstClr val="black"/>
              </a:solidFill>
            </a:endParaRPr>
          </a:p>
        </p:txBody>
      </p:sp>
      <p:grpSp>
        <p:nvGrpSpPr>
          <p:cNvPr id="65" name="グループ化 64"/>
          <p:cNvGrpSpPr/>
          <p:nvPr/>
        </p:nvGrpSpPr>
        <p:grpSpPr>
          <a:xfrm>
            <a:off x="7662031" y="3452525"/>
            <a:ext cx="1872208" cy="1820068"/>
            <a:chOff x="7041232" y="2782203"/>
            <a:chExt cx="2711332" cy="1559719"/>
          </a:xfrm>
        </p:grpSpPr>
        <p:sp>
          <p:nvSpPr>
            <p:cNvPr id="66" name="雲形吹き出し 65"/>
            <p:cNvSpPr/>
            <p:nvPr/>
          </p:nvSpPr>
          <p:spPr>
            <a:xfrm>
              <a:off x="7041232" y="2782203"/>
              <a:ext cx="2711332" cy="1559719"/>
            </a:xfrm>
            <a:prstGeom prst="cloudCallout">
              <a:avLst>
                <a:gd name="adj1" fmla="val -69427"/>
                <a:gd name="adj2" fmla="val 10713"/>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7316778" y="3163093"/>
              <a:ext cx="2435786" cy="870379"/>
            </a:xfrm>
            <a:prstGeom prst="rect">
              <a:avLst/>
            </a:prstGeom>
            <a:noFill/>
          </p:spPr>
          <p:txBody>
            <a:bodyPr wrap="square" rtlCol="0">
              <a:spAutoFit/>
            </a:bodyPr>
            <a:lstStyle/>
            <a:p>
              <a:r>
                <a:rPr kumimoji="1" lang="ja-JP" altLang="en-US" sz="2000" dirty="0" smtClean="0">
                  <a:solidFill>
                    <a:schemeClr val="bg1"/>
                  </a:solidFill>
                  <a:latin typeface="メイリオ" panose="020B0604030504040204" pitchFamily="50" charset="-128"/>
                  <a:ea typeface="メイリオ" panose="020B0604030504040204" pitchFamily="50" charset="-128"/>
                </a:rPr>
                <a:t>もう少し簡単な分担でも</a:t>
              </a:r>
              <a:r>
                <a:rPr kumimoji="1" lang="en-US" altLang="ja-JP" sz="2000" dirty="0" smtClean="0">
                  <a:solidFill>
                    <a:schemeClr val="bg1"/>
                  </a:solidFill>
                  <a:latin typeface="メイリオ" panose="020B0604030504040204" pitchFamily="50" charset="-128"/>
                  <a:ea typeface="メイリオ" panose="020B0604030504040204" pitchFamily="50" charset="-128"/>
                </a:rPr>
                <a:t>OK</a:t>
              </a:r>
              <a:endParaRPr kumimoji="1" lang="ja-JP" altLang="en-US" sz="2000" dirty="0">
                <a:solidFill>
                  <a:schemeClr val="bg1"/>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6540371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ja-JP" sz="2400" b="1" dirty="0">
                <a:ea typeface="メイリオ"/>
                <a:cs typeface="メイリオ"/>
              </a:rPr>
              <a:t>避難所のレイアウト</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1169551"/>
          </a:xfrm>
          <a:prstGeom prst="rect">
            <a:avLst/>
          </a:prstGeom>
          <a:solidFill>
            <a:srgbClr val="FFFFCC"/>
          </a:solidFill>
          <a:ln w="28575">
            <a:solidFill>
              <a:schemeClr val="accent4"/>
            </a:solidFill>
          </a:ln>
        </p:spPr>
        <p:txBody>
          <a:bodyPr wrap="square" rtlCol="0">
            <a:spAutoFit/>
          </a:bodyPr>
          <a:lstStyle/>
          <a:p>
            <a:pPr marL="342900" indent="-342900">
              <a:lnSpc>
                <a:spcPts val="2800"/>
              </a:lnSpc>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事前</a:t>
            </a:r>
            <a:r>
              <a:rPr lang="ja-JP" altLang="en-US" sz="2000" dirty="0">
                <a:solidFill>
                  <a:prstClr val="black"/>
                </a:solidFill>
                <a:latin typeface="メイリオ" panose="020B0604030504040204" pitchFamily="50" charset="-128"/>
                <a:ea typeface="メイリオ" panose="020B0604030504040204" pitchFamily="50" charset="-128"/>
              </a:rPr>
              <a:t>に施設管理者と打合せを行い、</a:t>
            </a:r>
            <a:r>
              <a:rPr lang="ja-JP" altLang="en-US" sz="2000" b="1" dirty="0">
                <a:solidFill>
                  <a:srgbClr val="FF0000"/>
                </a:solidFill>
                <a:latin typeface="メイリオ" panose="020B0604030504040204" pitchFamily="50" charset="-128"/>
                <a:ea typeface="メイリオ" panose="020B0604030504040204" pitchFamily="50" charset="-128"/>
              </a:rPr>
              <a:t>レイアウトを検討</a:t>
            </a:r>
            <a:r>
              <a:rPr lang="ja-JP" altLang="en-US" sz="2000" dirty="0">
                <a:solidFill>
                  <a:prstClr val="black"/>
                </a:solidFill>
                <a:latin typeface="メイリオ" panose="020B0604030504040204" pitchFamily="50" charset="-128"/>
                <a:ea typeface="メイリオ" panose="020B0604030504040204" pitchFamily="50" charset="-128"/>
              </a:rPr>
              <a:t>しておくことが大切です</a:t>
            </a:r>
          </a:p>
          <a:p>
            <a:pPr marL="342900" indent="-342900">
              <a:lnSpc>
                <a:spcPts val="2800"/>
              </a:lnSpc>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学校</a:t>
            </a:r>
            <a:r>
              <a:rPr lang="ja-JP" altLang="en-US" sz="2000" dirty="0">
                <a:solidFill>
                  <a:prstClr val="black"/>
                </a:solidFill>
                <a:latin typeface="メイリオ" panose="020B0604030504040204" pitchFamily="50" charset="-128"/>
                <a:ea typeface="メイリオ" panose="020B0604030504040204" pitchFamily="50" charset="-128"/>
              </a:rPr>
              <a:t>等の施設の再開に支障が出ないように、最大限配慮しましょう</a:t>
            </a:r>
          </a:p>
          <a:p>
            <a:pPr marL="342900" indent="-342900">
              <a:lnSpc>
                <a:spcPts val="2800"/>
              </a:lnSpc>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災害</a:t>
            </a:r>
            <a:r>
              <a:rPr lang="ja-JP" altLang="en-US" sz="2000" dirty="0">
                <a:solidFill>
                  <a:prstClr val="black"/>
                </a:solidFill>
                <a:latin typeface="メイリオ" panose="020B0604030504040204" pitchFamily="50" charset="-128"/>
                <a:ea typeface="メイリオ" panose="020B0604030504040204" pitchFamily="50" charset="-128"/>
              </a:rPr>
              <a:t>時にすぐに掲示できるよう、</a:t>
            </a:r>
            <a:r>
              <a:rPr lang="ja-JP" altLang="en-US" sz="2000" b="1" dirty="0">
                <a:solidFill>
                  <a:srgbClr val="FF0000"/>
                </a:solidFill>
                <a:latin typeface="メイリオ" panose="020B0604030504040204" pitchFamily="50" charset="-128"/>
                <a:ea typeface="メイリオ" panose="020B0604030504040204" pitchFamily="50" charset="-128"/>
              </a:rPr>
              <a:t>事前に模造紙等</a:t>
            </a:r>
            <a:r>
              <a:rPr lang="ja-JP" altLang="en-US" sz="2000" dirty="0">
                <a:solidFill>
                  <a:prstClr val="black"/>
                </a:solidFill>
                <a:latin typeface="メイリオ" panose="020B0604030504040204" pitchFamily="50" charset="-128"/>
                <a:ea typeface="メイリオ" panose="020B0604030504040204" pitchFamily="50" charset="-128"/>
              </a:rPr>
              <a:t>で準備しておきましょう</a:t>
            </a: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4" name="テキスト ボックス 3"/>
          <p:cNvSpPr txBox="1"/>
          <p:nvPr/>
        </p:nvSpPr>
        <p:spPr>
          <a:xfrm>
            <a:off x="119044" y="1772816"/>
            <a:ext cx="9633520" cy="5170646"/>
          </a:xfrm>
          <a:prstGeom prst="rect">
            <a:avLst/>
          </a:prstGeom>
          <a:noFill/>
        </p:spPr>
        <p:txBody>
          <a:bodyPr wrap="square" rtlCol="0">
            <a:spAutoFit/>
          </a:bodyPr>
          <a:lstStyle/>
          <a:p>
            <a:pPr>
              <a:lnSpc>
                <a:spcPct val="150000"/>
              </a:lnSpc>
            </a:pPr>
            <a:r>
              <a:rPr kumimoji="1" lang="en-US" altLang="ja-JP" sz="2000" dirty="0" smtClean="0">
                <a:latin typeface="メイリオ" panose="020B0604030504040204" pitchFamily="50" charset="-128"/>
                <a:ea typeface="メイリオ" panose="020B0604030504040204" pitchFamily="50" charset="-128"/>
              </a:rPr>
              <a:t>【</a:t>
            </a:r>
            <a:r>
              <a:rPr kumimoji="1" lang="ja-JP" altLang="en-US" sz="2000" dirty="0" smtClean="0">
                <a:latin typeface="メイリオ" panose="020B0604030504040204" pitchFamily="50" charset="-128"/>
                <a:ea typeface="メイリオ" panose="020B0604030504040204" pitchFamily="50" charset="-128"/>
              </a:rPr>
              <a:t>進め方</a:t>
            </a:r>
            <a:r>
              <a:rPr kumimoji="1" lang="en-US" altLang="ja-JP" sz="2000" dirty="0" smtClean="0">
                <a:latin typeface="メイリオ" panose="020B0604030504040204" pitchFamily="50" charset="-128"/>
                <a:ea typeface="メイリオ" panose="020B0604030504040204" pitchFamily="50" charset="-128"/>
              </a:rPr>
              <a:t>】</a:t>
            </a:r>
          </a:p>
          <a:p>
            <a:pPr>
              <a:lnSpc>
                <a:spcPct val="150000"/>
              </a:lnSpc>
            </a:pPr>
            <a:r>
              <a:rPr kumimoji="1" lang="ja-JP" altLang="en-US" sz="2000" b="1" dirty="0" smtClean="0">
                <a:latin typeface="メイリオ" panose="020B0604030504040204" pitchFamily="50" charset="-128"/>
                <a:ea typeface="メイリオ" panose="020B0604030504040204" pitchFamily="50" charset="-128"/>
              </a:rPr>
              <a:t>１　施設の平面図を準備しましょう。</a:t>
            </a:r>
            <a:r>
              <a:rPr kumimoji="1" lang="ja-JP" altLang="en-US" sz="2000" dirty="0" smtClean="0">
                <a:latin typeface="メイリオ" panose="020B0604030504040204" pitchFamily="50" charset="-128"/>
                <a:ea typeface="メイリオ" panose="020B0604030504040204" pitchFamily="50" charset="-128"/>
              </a:rPr>
              <a:t>（平面図がない場合は、</a:t>
            </a:r>
            <a:r>
              <a:rPr kumimoji="1" lang="ja-JP" altLang="en-US" sz="2000" dirty="0" smtClean="0">
                <a:solidFill>
                  <a:srgbClr val="FF0000"/>
                </a:solidFill>
                <a:latin typeface="メイリオ" panose="020B0604030504040204" pitchFamily="50" charset="-128"/>
                <a:ea typeface="メイリオ" panose="020B0604030504040204" pitchFamily="50" charset="-128"/>
              </a:rPr>
              <a:t>手書き</a:t>
            </a:r>
            <a:r>
              <a:rPr kumimoji="1" lang="ja-JP" altLang="en-US" sz="2000" dirty="0" smtClean="0">
                <a:latin typeface="メイリオ" panose="020B0604030504040204" pitchFamily="50" charset="-128"/>
                <a:ea typeface="メイリオ" panose="020B0604030504040204" pitchFamily="50" charset="-128"/>
              </a:rPr>
              <a:t>の平面図を作</a:t>
            </a:r>
            <a:endParaRPr kumimoji="1" lang="en-US" altLang="ja-JP" sz="2000" dirty="0" smtClean="0">
              <a:latin typeface="メイリオ" panose="020B0604030504040204" pitchFamily="50" charset="-128"/>
              <a:ea typeface="メイリオ" panose="020B0604030504040204" pitchFamily="50" charset="-128"/>
            </a:endParaRPr>
          </a:p>
          <a:p>
            <a:pPr>
              <a:lnSpc>
                <a:spcPct val="150000"/>
              </a:lnSpc>
            </a:pPr>
            <a:r>
              <a:rPr lang="ja-JP" altLang="en-US" sz="2000" dirty="0">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成しましょう。この場合、</a:t>
            </a:r>
            <a:r>
              <a:rPr kumimoji="1" lang="ja-JP" altLang="en-US" sz="2000" dirty="0" smtClean="0">
                <a:solidFill>
                  <a:srgbClr val="FF0000"/>
                </a:solidFill>
                <a:latin typeface="メイリオ" panose="020B0604030504040204" pitchFamily="50" charset="-128"/>
                <a:ea typeface="メイリオ" panose="020B0604030504040204" pitchFamily="50" charset="-128"/>
              </a:rPr>
              <a:t>寸法等はおおよそで問題ありません</a:t>
            </a:r>
            <a:r>
              <a:rPr kumimoji="1" lang="ja-JP" altLang="en-US" sz="2000" dirty="0" smtClean="0">
                <a:latin typeface="メイリオ" panose="020B0604030504040204" pitchFamily="50" charset="-128"/>
                <a:ea typeface="メイリオ" panose="020B0604030504040204" pitchFamily="50" charset="-128"/>
              </a:rPr>
              <a:t>）</a:t>
            </a:r>
            <a:endParaRPr kumimoji="1" lang="en-US" altLang="ja-JP" sz="2000" dirty="0" smtClean="0">
              <a:latin typeface="メイリオ" panose="020B0604030504040204" pitchFamily="50" charset="-128"/>
              <a:ea typeface="メイリオ" panose="020B0604030504040204" pitchFamily="50" charset="-128"/>
            </a:endParaRPr>
          </a:p>
          <a:p>
            <a:pPr>
              <a:lnSpc>
                <a:spcPct val="150000"/>
              </a:lnSpc>
            </a:pPr>
            <a:endParaRPr kumimoji="1" lang="en-US" altLang="ja-JP" sz="2000" dirty="0" smtClean="0">
              <a:latin typeface="メイリオ" panose="020B0604030504040204" pitchFamily="50" charset="-128"/>
              <a:ea typeface="メイリオ" panose="020B0604030504040204" pitchFamily="50" charset="-128"/>
            </a:endParaRPr>
          </a:p>
          <a:p>
            <a:pPr>
              <a:lnSpc>
                <a:spcPct val="150000"/>
              </a:lnSpc>
            </a:pPr>
            <a:r>
              <a:rPr lang="ja-JP" altLang="en-US" sz="2000" b="1" dirty="0">
                <a:latin typeface="メイリオ" panose="020B0604030504040204" pitchFamily="50" charset="-128"/>
                <a:ea typeface="メイリオ" panose="020B0604030504040204" pitchFamily="50" charset="-128"/>
              </a:rPr>
              <a:t>２</a:t>
            </a:r>
            <a:r>
              <a:rPr kumimoji="1" lang="ja-JP" altLang="en-US" sz="2000" b="1" dirty="0" smtClean="0">
                <a:latin typeface="メイリオ" panose="020B0604030504040204" pitchFamily="50" charset="-128"/>
                <a:ea typeface="メイリオ" panose="020B0604030504040204" pitchFamily="50" charset="-128"/>
              </a:rPr>
              <a:t>　レイアウトは大きく３つの区分で検討します</a:t>
            </a:r>
            <a:endParaRPr kumimoji="1" lang="en-US" altLang="ja-JP" sz="2000" b="1" dirty="0" smtClean="0">
              <a:latin typeface="メイリオ" panose="020B0604030504040204" pitchFamily="50" charset="-128"/>
              <a:ea typeface="メイリオ" panose="020B0604030504040204" pitchFamily="50" charset="-128"/>
            </a:endParaRPr>
          </a:p>
          <a:p>
            <a:pPr>
              <a:lnSpc>
                <a:spcPct val="150000"/>
              </a:lnSpc>
            </a:pPr>
            <a:r>
              <a:rPr lang="ja-JP" altLang="en-US" sz="2000" dirty="0" smtClean="0">
                <a:latin typeface="メイリオ" panose="020B0604030504040204" pitchFamily="50" charset="-128"/>
                <a:ea typeface="メイリオ" panose="020B0604030504040204" pitchFamily="50" charset="-128"/>
              </a:rPr>
              <a:t>　○</a:t>
            </a:r>
            <a:r>
              <a:rPr lang="ja-JP" altLang="en-US" sz="2000" dirty="0" smtClean="0">
                <a:solidFill>
                  <a:srgbClr val="FF0000"/>
                </a:solidFill>
                <a:latin typeface="メイリオ" panose="020B0604030504040204" pitchFamily="50" charset="-128"/>
                <a:ea typeface="メイリオ" panose="020B0604030504040204" pitchFamily="50" charset="-128"/>
              </a:rPr>
              <a:t>居住スペース</a:t>
            </a:r>
            <a:r>
              <a:rPr lang="ja-JP" altLang="en-US" sz="2000" dirty="0" smtClean="0">
                <a:latin typeface="メイリオ" panose="020B0604030504040204" pitchFamily="50" charset="-128"/>
                <a:ea typeface="メイリオ" panose="020B0604030504040204" pitchFamily="50" charset="-128"/>
              </a:rPr>
              <a:t>：避難所生活を送るスペース</a:t>
            </a:r>
            <a:endParaRPr lang="en-US" altLang="ja-JP" sz="2000" dirty="0" smtClean="0">
              <a:latin typeface="メイリオ" panose="020B0604030504040204" pitchFamily="50" charset="-128"/>
              <a:ea typeface="メイリオ" panose="020B0604030504040204" pitchFamily="50" charset="-128"/>
            </a:endParaRPr>
          </a:p>
          <a:p>
            <a:pPr>
              <a:lnSpc>
                <a:spcPct val="150000"/>
              </a:lnSpc>
            </a:pP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a:t>
            </a:r>
            <a:r>
              <a:rPr lang="ja-JP" altLang="en-US" sz="2000" dirty="0" smtClean="0">
                <a:solidFill>
                  <a:srgbClr val="FF0000"/>
                </a:solidFill>
                <a:latin typeface="メイリオ" panose="020B0604030504040204" pitchFamily="50" charset="-128"/>
                <a:ea typeface="メイリオ" panose="020B0604030504040204" pitchFamily="50" charset="-128"/>
              </a:rPr>
              <a:t>共有スペース</a:t>
            </a:r>
            <a:r>
              <a:rPr lang="ja-JP" altLang="en-US" sz="2000" dirty="0" smtClean="0">
                <a:latin typeface="メイリオ" panose="020B0604030504040204" pitchFamily="50" charset="-128"/>
                <a:ea typeface="メイリオ" panose="020B0604030504040204" pitchFamily="50" charset="-128"/>
              </a:rPr>
              <a:t>：みなさんの生活に必要な共同スペースです</a:t>
            </a:r>
            <a:endParaRPr lang="en-US" altLang="ja-JP" sz="2000" dirty="0" smtClean="0">
              <a:latin typeface="メイリオ" panose="020B0604030504040204" pitchFamily="50" charset="-128"/>
              <a:ea typeface="メイリオ" panose="020B0604030504040204" pitchFamily="50" charset="-128"/>
            </a:endParaRPr>
          </a:p>
          <a:p>
            <a:pPr>
              <a:lnSpc>
                <a:spcPct val="150000"/>
              </a:lnSpc>
            </a:pP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a:t>
            </a:r>
            <a:r>
              <a:rPr lang="ja-JP" altLang="en-US" sz="2000" dirty="0" smtClean="0">
                <a:solidFill>
                  <a:srgbClr val="FF0000"/>
                </a:solidFill>
                <a:latin typeface="メイリオ" panose="020B0604030504040204" pitchFamily="50" charset="-128"/>
                <a:ea typeface="メイリオ" panose="020B0604030504040204" pitchFamily="50" charset="-128"/>
              </a:rPr>
              <a:t>立入禁止スペース</a:t>
            </a:r>
            <a:r>
              <a:rPr lang="ja-JP" altLang="en-US" sz="2000" dirty="0" smtClean="0">
                <a:latin typeface="メイリオ" panose="020B0604030504040204" pitchFamily="50" charset="-128"/>
                <a:ea typeface="メイリオ" panose="020B0604030504040204" pitchFamily="50" charset="-128"/>
              </a:rPr>
              <a:t>：施設の管理上支障のある場所、危険な場所は立入禁止です</a:t>
            </a:r>
            <a:endParaRPr lang="en-US" altLang="ja-JP" sz="2000" dirty="0" smtClean="0">
              <a:latin typeface="メイリオ" panose="020B0604030504040204" pitchFamily="50" charset="-128"/>
              <a:ea typeface="メイリオ" panose="020B0604030504040204" pitchFamily="50" charset="-128"/>
            </a:endParaRPr>
          </a:p>
          <a:p>
            <a:pPr>
              <a:lnSpc>
                <a:spcPct val="150000"/>
              </a:lnSpc>
            </a:pP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endParaRPr lang="en-US" altLang="ja-JP" sz="2000" dirty="0" smtClean="0">
              <a:latin typeface="メイリオ" panose="020B0604030504040204" pitchFamily="50" charset="-128"/>
              <a:ea typeface="メイリオ" panose="020B0604030504040204" pitchFamily="50" charset="-128"/>
            </a:endParaRPr>
          </a:p>
          <a:p>
            <a:pPr>
              <a:lnSpc>
                <a:spcPct val="150000"/>
              </a:lnSpc>
            </a:pPr>
            <a:r>
              <a:rPr lang="ja-JP" altLang="en-US" sz="2000" b="1" dirty="0">
                <a:latin typeface="メイリオ" panose="020B0604030504040204" pitchFamily="50" charset="-128"/>
                <a:ea typeface="メイリオ" panose="020B0604030504040204" pitchFamily="50" charset="-128"/>
              </a:rPr>
              <a:t>３</a:t>
            </a:r>
            <a:r>
              <a:rPr kumimoji="1" lang="ja-JP" altLang="en-US" sz="2000" b="1" dirty="0" smtClean="0">
                <a:latin typeface="メイリオ" panose="020B0604030504040204" pitchFamily="50" charset="-128"/>
                <a:ea typeface="メイリオ" panose="020B0604030504040204" pitchFamily="50" charset="-128"/>
              </a:rPr>
              <a:t>　模造紙に直接書き込んだり、付せん</a:t>
            </a:r>
            <a:r>
              <a:rPr kumimoji="1" lang="ja-JP" altLang="en-US" sz="2000" b="1" dirty="0" err="1" smtClean="0">
                <a:latin typeface="メイリオ" panose="020B0604030504040204" pitchFamily="50" charset="-128"/>
                <a:ea typeface="メイリオ" panose="020B0604030504040204" pitchFamily="50" charset="-128"/>
              </a:rPr>
              <a:t>を</a:t>
            </a:r>
            <a:r>
              <a:rPr kumimoji="1" lang="ja-JP" altLang="en-US" sz="2000" b="1" dirty="0" smtClean="0">
                <a:latin typeface="メイリオ" panose="020B0604030504040204" pitchFamily="50" charset="-128"/>
                <a:ea typeface="メイリオ" panose="020B0604030504040204" pitchFamily="50" charset="-128"/>
              </a:rPr>
              <a:t>貼るなどして、レイアウトを検討しま</a:t>
            </a:r>
            <a:endParaRPr kumimoji="1" lang="en-US" altLang="ja-JP" sz="2000" b="1" dirty="0" smtClean="0">
              <a:latin typeface="メイリオ" panose="020B0604030504040204" pitchFamily="50" charset="-128"/>
              <a:ea typeface="メイリオ" panose="020B0604030504040204" pitchFamily="50" charset="-128"/>
            </a:endParaRPr>
          </a:p>
          <a:p>
            <a:pPr>
              <a:lnSpc>
                <a:spcPct val="150000"/>
              </a:lnSpc>
            </a:pPr>
            <a:r>
              <a:rPr lang="ja-JP" altLang="en-US" sz="2000" b="1" dirty="0">
                <a:latin typeface="メイリオ" panose="020B0604030504040204" pitchFamily="50" charset="-128"/>
                <a:ea typeface="メイリオ" panose="020B0604030504040204" pitchFamily="50" charset="-128"/>
              </a:rPr>
              <a:t>　</a:t>
            </a:r>
            <a:r>
              <a:rPr kumimoji="1" lang="ja-JP" altLang="en-US" sz="2000" b="1" dirty="0" smtClean="0">
                <a:latin typeface="メイリオ" panose="020B0604030504040204" pitchFamily="50" charset="-128"/>
                <a:ea typeface="メイリオ" panose="020B0604030504040204" pitchFamily="50" charset="-128"/>
              </a:rPr>
              <a:t>しょう</a:t>
            </a:r>
            <a:endParaRPr kumimoji="1" lang="ja-JP" altLang="en-US" sz="2000" b="1" dirty="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21</a:t>
            </a:fld>
            <a:endParaRPr lang="ja-JP" altLang="en-US">
              <a:solidFill>
                <a:prstClr val="black"/>
              </a:solidFill>
            </a:endParaRPr>
          </a:p>
        </p:txBody>
      </p:sp>
      <p:grpSp>
        <p:nvGrpSpPr>
          <p:cNvPr id="8" name="グループ化 7"/>
          <p:cNvGrpSpPr/>
          <p:nvPr/>
        </p:nvGrpSpPr>
        <p:grpSpPr>
          <a:xfrm>
            <a:off x="7092611" y="3091119"/>
            <a:ext cx="2711332" cy="1559719"/>
            <a:chOff x="7041232" y="2782203"/>
            <a:chExt cx="2711332" cy="1559719"/>
          </a:xfrm>
        </p:grpSpPr>
        <p:sp>
          <p:nvSpPr>
            <p:cNvPr id="6" name="雲形吹き出し 5"/>
            <p:cNvSpPr/>
            <p:nvPr/>
          </p:nvSpPr>
          <p:spPr>
            <a:xfrm>
              <a:off x="7041232" y="2782203"/>
              <a:ext cx="2711332" cy="1559719"/>
            </a:xfrm>
            <a:prstGeom prst="cloudCallout">
              <a:avLst>
                <a:gd name="adj1" fmla="val -69427"/>
                <a:gd name="adj2" fmla="val 10713"/>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7316778" y="3163093"/>
              <a:ext cx="2435786" cy="707886"/>
            </a:xfrm>
            <a:prstGeom prst="rect">
              <a:avLst/>
            </a:prstGeom>
            <a:noFill/>
          </p:spPr>
          <p:txBody>
            <a:bodyPr wrap="square" rtlCol="0">
              <a:spAutoFit/>
            </a:bodyPr>
            <a:lstStyle/>
            <a:p>
              <a:r>
                <a:rPr kumimoji="1" lang="ja-JP" altLang="en-US" sz="2000" dirty="0" smtClean="0">
                  <a:solidFill>
                    <a:schemeClr val="bg1"/>
                  </a:solidFill>
                  <a:latin typeface="メイリオ" panose="020B0604030504040204" pitchFamily="50" charset="-128"/>
                  <a:ea typeface="メイリオ" panose="020B0604030504040204" pitchFamily="50" charset="-128"/>
                </a:rPr>
                <a:t>レイアウトが重要</a:t>
              </a:r>
              <a:endParaRPr kumimoji="1" lang="en-US" altLang="ja-JP" sz="2000" dirty="0" smtClean="0">
                <a:solidFill>
                  <a:schemeClr val="bg1"/>
                </a:solidFill>
                <a:latin typeface="メイリオ" panose="020B0604030504040204" pitchFamily="50" charset="-128"/>
                <a:ea typeface="メイリオ" panose="020B0604030504040204" pitchFamily="50" charset="-128"/>
              </a:endParaRPr>
            </a:p>
            <a:p>
              <a:r>
                <a:rPr lang="ja-JP" altLang="en-US" sz="2000" dirty="0" smtClean="0">
                  <a:solidFill>
                    <a:schemeClr val="bg1"/>
                  </a:solidFill>
                  <a:latin typeface="メイリオ" panose="020B0604030504040204" pitchFamily="50" charset="-128"/>
                  <a:ea typeface="メイリオ" panose="020B0604030504040204" pitchFamily="50" charset="-128"/>
                </a:rPr>
                <a:t>（簡単で</a:t>
              </a:r>
              <a:r>
                <a:rPr lang="en-US" altLang="ja-JP" sz="2000" dirty="0" smtClean="0">
                  <a:solidFill>
                    <a:schemeClr val="bg1"/>
                  </a:solidFill>
                  <a:latin typeface="メイリオ" panose="020B0604030504040204" pitchFamily="50" charset="-128"/>
                  <a:ea typeface="メイリオ" panose="020B0604030504040204" pitchFamily="50" charset="-128"/>
                </a:rPr>
                <a:t>OK</a:t>
              </a:r>
              <a:r>
                <a:rPr lang="ja-JP" altLang="en-US" sz="2000" dirty="0" smtClean="0">
                  <a:solidFill>
                    <a:schemeClr val="bg1"/>
                  </a:solidFill>
                  <a:latin typeface="メイリオ" panose="020B0604030504040204" pitchFamily="50" charset="-128"/>
                  <a:ea typeface="メイリオ" panose="020B0604030504040204" pitchFamily="50" charset="-128"/>
                </a:rPr>
                <a:t>）</a:t>
              </a:r>
              <a:endParaRPr kumimoji="1" lang="ja-JP" altLang="en-US" sz="2000" dirty="0">
                <a:solidFill>
                  <a:schemeClr val="bg1"/>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1679330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ja-JP" sz="2400" b="1" dirty="0">
                <a:ea typeface="メイリオ"/>
                <a:cs typeface="メイリオ"/>
              </a:rPr>
              <a:t>避難所のレイアウト</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400110"/>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レイアウトの参考例（学校の例）</a:t>
            </a:r>
            <a:endParaRPr lang="ja-JP" altLang="en-US" sz="2000" dirty="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49" name="テキスト ボックス 89"/>
          <p:cNvSpPr txBox="1">
            <a:spLocks noChangeArrowheads="1"/>
          </p:cNvSpPr>
          <p:nvPr/>
        </p:nvSpPr>
        <p:spPr bwMode="auto">
          <a:xfrm>
            <a:off x="14438956" y="2038459"/>
            <a:ext cx="244792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50" name="テキスト ボックス 128"/>
          <p:cNvSpPr txBox="1">
            <a:spLocks noChangeArrowheads="1"/>
          </p:cNvSpPr>
          <p:nvPr/>
        </p:nvSpPr>
        <p:spPr bwMode="auto">
          <a:xfrm>
            <a:off x="14442131" y="2889359"/>
            <a:ext cx="24479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51" name="テキスト ボックス 129"/>
          <p:cNvSpPr txBox="1">
            <a:spLocks noChangeArrowheads="1"/>
          </p:cNvSpPr>
          <p:nvPr/>
        </p:nvSpPr>
        <p:spPr bwMode="auto">
          <a:xfrm>
            <a:off x="14443719" y="3756134"/>
            <a:ext cx="24479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52" name="テキスト ボックス 130"/>
          <p:cNvSpPr txBox="1">
            <a:spLocks noChangeArrowheads="1"/>
          </p:cNvSpPr>
          <p:nvPr/>
        </p:nvSpPr>
        <p:spPr bwMode="auto">
          <a:xfrm>
            <a:off x="14432606" y="4472097"/>
            <a:ext cx="24479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53" name="テキスト ボックス 131"/>
          <p:cNvSpPr txBox="1">
            <a:spLocks noChangeArrowheads="1"/>
          </p:cNvSpPr>
          <p:nvPr/>
        </p:nvSpPr>
        <p:spPr bwMode="auto">
          <a:xfrm>
            <a:off x="14434194" y="5227747"/>
            <a:ext cx="244792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54" name="テキスト ボックス 132"/>
          <p:cNvSpPr txBox="1">
            <a:spLocks noChangeArrowheads="1"/>
          </p:cNvSpPr>
          <p:nvPr/>
        </p:nvSpPr>
        <p:spPr bwMode="auto">
          <a:xfrm>
            <a:off x="14446894" y="5916722"/>
            <a:ext cx="2447925"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57" name="テキスト ボックス 106"/>
          <p:cNvSpPr txBox="1">
            <a:spLocks noChangeArrowheads="1"/>
          </p:cNvSpPr>
          <p:nvPr/>
        </p:nvSpPr>
        <p:spPr bwMode="auto">
          <a:xfrm>
            <a:off x="14434194" y="6766034"/>
            <a:ext cx="24479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91440" tIns="0" rIns="9144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22</a:t>
            </a:fld>
            <a:endParaRPr lang="ja-JP" altLang="en-US">
              <a:solidFill>
                <a:prstClr val="black"/>
              </a:solidFill>
            </a:endParaRPr>
          </a:p>
        </p:txBody>
      </p:sp>
      <p:pic>
        <p:nvPicPr>
          <p:cNvPr id="5" name="図 4"/>
          <p:cNvPicPr>
            <a:picLocks noChangeAspect="1"/>
          </p:cNvPicPr>
          <p:nvPr/>
        </p:nvPicPr>
        <p:blipFill rotWithShape="1">
          <a:blip r:embed="rId2" cstate="print">
            <a:extLst>
              <a:ext uri="{28A0092B-C50C-407E-A947-70E740481C1C}">
                <a14:useLocalDpi xmlns:a14="http://schemas.microsoft.com/office/drawing/2010/main" val="0"/>
              </a:ext>
            </a:extLst>
          </a:blip>
          <a:srcRect l="7447" t="20133" r="6124" b="42055"/>
          <a:stretch/>
        </p:blipFill>
        <p:spPr>
          <a:xfrm>
            <a:off x="96850" y="953015"/>
            <a:ext cx="8352928" cy="5168089"/>
          </a:xfrm>
          <a:prstGeom prst="rect">
            <a:avLst/>
          </a:prstGeom>
          <a:ln>
            <a:solidFill>
              <a:schemeClr val="tx1"/>
            </a:solidFill>
          </a:ln>
        </p:spPr>
      </p:pic>
      <p:pic>
        <p:nvPicPr>
          <p:cNvPr id="66" name="図 65"/>
          <p:cNvPicPr>
            <a:picLocks noChangeAspect="1"/>
          </p:cNvPicPr>
          <p:nvPr/>
        </p:nvPicPr>
        <p:blipFill rotWithShape="1">
          <a:blip r:embed="rId3" cstate="print">
            <a:extLst>
              <a:ext uri="{28A0092B-C50C-407E-A947-70E740481C1C}">
                <a14:useLocalDpi xmlns:a14="http://schemas.microsoft.com/office/drawing/2010/main" val="0"/>
              </a:ext>
            </a:extLst>
          </a:blip>
          <a:srcRect l="8604" t="59053" r="7130" b="13841"/>
          <a:stretch/>
        </p:blipFill>
        <p:spPr>
          <a:xfrm>
            <a:off x="4664967" y="4556140"/>
            <a:ext cx="4757958" cy="2164556"/>
          </a:xfrm>
          <a:prstGeom prst="rect">
            <a:avLst/>
          </a:prstGeom>
          <a:ln>
            <a:solidFill>
              <a:schemeClr val="tx1"/>
            </a:solidFill>
            <a:prstDash val="sysDot"/>
          </a:ln>
        </p:spPr>
      </p:pic>
      <p:cxnSp>
        <p:nvCxnSpPr>
          <p:cNvPr id="67" name="直線コネクタ 66"/>
          <p:cNvCxnSpPr/>
          <p:nvPr/>
        </p:nvCxnSpPr>
        <p:spPr>
          <a:xfrm flipV="1">
            <a:off x="7617296" y="3476734"/>
            <a:ext cx="504056" cy="503238"/>
          </a:xfrm>
          <a:prstGeom prst="line">
            <a:avLst/>
          </a:prstGeom>
          <a:ln/>
        </p:spPr>
        <p:style>
          <a:lnRef idx="1">
            <a:schemeClr val="dk1"/>
          </a:lnRef>
          <a:fillRef idx="0">
            <a:schemeClr val="dk1"/>
          </a:fillRef>
          <a:effectRef idx="0">
            <a:schemeClr val="dk1"/>
          </a:effectRef>
          <a:fontRef idx="minor">
            <a:schemeClr val="tx1"/>
          </a:fontRef>
        </p:style>
      </p:cxnSp>
      <p:sp>
        <p:nvSpPr>
          <p:cNvPr id="68" name="テキスト ボックス 60"/>
          <p:cNvSpPr txBox="1"/>
          <p:nvPr/>
        </p:nvSpPr>
        <p:spPr>
          <a:xfrm>
            <a:off x="8013418" y="3275122"/>
            <a:ext cx="625475" cy="215900"/>
          </a:xfrm>
          <a:prstGeom prst="rect">
            <a:avLst/>
          </a:prstGeom>
          <a:ln/>
        </p:spPr>
        <p:style>
          <a:lnRef idx="2">
            <a:schemeClr val="dk1"/>
          </a:lnRef>
          <a:fillRef idx="1">
            <a:schemeClr val="lt1"/>
          </a:fillRef>
          <a:effectRef idx="0">
            <a:schemeClr val="dk1"/>
          </a:effectRef>
          <a:fontRef idx="minor">
            <a:schemeClr val="dk1"/>
          </a:fontRef>
        </p:style>
        <p:txBody>
          <a:bodyPr rot="0" spcFirstLastPara="0" vert="horz" wrap="none" lIns="36000" tIns="0" rIns="36000" bIns="0" numCol="1" spcCol="0" rtlCol="0" fromWordArt="0" anchor="ctr" anchorCtr="0" forceAA="0" compatLnSpc="1">
            <a:prstTxWarp prst="textNoShape">
              <a:avLst/>
            </a:prstTxWarp>
            <a:noAutofit/>
          </a:bodyPr>
          <a:lstStyle/>
          <a:p>
            <a:pPr algn="just">
              <a:spcAft>
                <a:spcPts val="0"/>
              </a:spcAft>
            </a:pPr>
            <a:r>
              <a:rPr lang="ja-JP" sz="700" kern="100" dirty="0">
                <a:effectLst/>
                <a:ea typeface="HG丸ｺﾞｼｯｸM-PRO"/>
                <a:cs typeface="Times New Roman"/>
              </a:rPr>
              <a:t>多目的トイレ</a:t>
            </a:r>
            <a:endParaRPr lang="ja-JP" sz="1050" kern="100" dirty="0">
              <a:effectLst/>
              <a:ea typeface="ＭＳ 明朝"/>
              <a:cs typeface="Times New Roman"/>
            </a:endParaRPr>
          </a:p>
        </p:txBody>
      </p:sp>
      <p:sp>
        <p:nvSpPr>
          <p:cNvPr id="4" name="テキスト ボックス 3"/>
          <p:cNvSpPr txBox="1"/>
          <p:nvPr/>
        </p:nvSpPr>
        <p:spPr>
          <a:xfrm>
            <a:off x="4668884" y="6351364"/>
            <a:ext cx="864096"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nchor="ctr" anchorCtr="0">
            <a:spAutoFit/>
          </a:bodyPr>
          <a:lstStyle/>
          <a:p>
            <a:pPr algn="ctr"/>
            <a:r>
              <a:rPr kumimoji="1" lang="ja-JP" altLang="en-US" dirty="0" smtClean="0"/>
              <a:t>屋外</a:t>
            </a:r>
            <a:endParaRPr kumimoji="1" lang="ja-JP" altLang="en-US" dirty="0"/>
          </a:p>
        </p:txBody>
      </p:sp>
      <p:sp>
        <p:nvSpPr>
          <p:cNvPr id="7" name="雲形吹き出し 6"/>
          <p:cNvSpPr/>
          <p:nvPr/>
        </p:nvSpPr>
        <p:spPr>
          <a:xfrm>
            <a:off x="8638892" y="1705084"/>
            <a:ext cx="1113671" cy="1620203"/>
          </a:xfrm>
          <a:prstGeom prst="cloudCallout">
            <a:avLst>
              <a:gd name="adj1" fmla="val -77205"/>
              <a:gd name="adj2" fmla="val 30597"/>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smtClean="0">
                <a:latin typeface="メイリオ" panose="020B0604030504040204" pitchFamily="50" charset="-128"/>
                <a:ea typeface="メイリオ" panose="020B0604030504040204" pitchFamily="50" charset="-128"/>
              </a:rPr>
              <a:t>手書きで</a:t>
            </a:r>
            <a:r>
              <a:rPr kumimoji="1" lang="en-US" altLang="ja-JP" dirty="0" smtClean="0">
                <a:latin typeface="メイリオ" panose="020B0604030504040204" pitchFamily="50" charset="-128"/>
                <a:ea typeface="メイリオ" panose="020B0604030504040204" pitchFamily="50" charset="-128"/>
              </a:rPr>
              <a:t>OK</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73966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ja-JP" sz="2400" b="1" dirty="0">
                <a:ea typeface="メイリオ"/>
                <a:cs typeface="メイリオ"/>
              </a:rPr>
              <a:t>避難所のレイアウト</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707886"/>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まずは、</a:t>
            </a:r>
            <a:r>
              <a:rPr lang="ja-JP" altLang="en-US" sz="2000" dirty="0" smtClean="0">
                <a:solidFill>
                  <a:srgbClr val="FF0000"/>
                </a:solidFill>
                <a:latin typeface="メイリオ" panose="020B0604030504040204" pitchFamily="50" charset="-128"/>
                <a:ea typeface="メイリオ" panose="020B0604030504040204" pitchFamily="50" charset="-128"/>
              </a:rPr>
              <a:t>立入禁止スペース</a:t>
            </a:r>
            <a:r>
              <a:rPr lang="ja-JP" altLang="en-US" sz="2000" dirty="0" smtClean="0">
                <a:solidFill>
                  <a:prstClr val="black"/>
                </a:solidFill>
                <a:latin typeface="メイリオ" panose="020B0604030504040204" pitchFamily="50" charset="-128"/>
                <a:ea typeface="メイリオ" panose="020B0604030504040204" pitchFamily="50" charset="-128"/>
              </a:rPr>
              <a:t>を検討します。</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立入禁止スペースは、赤色でマークしましょう。</a:t>
            </a:r>
            <a:endParaRPr lang="en-US" altLang="ja-JP" sz="2000" dirty="0" smtClean="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aphicFrame>
        <p:nvGraphicFramePr>
          <p:cNvPr id="129" name="表 128"/>
          <p:cNvGraphicFramePr>
            <a:graphicFrameLocks noGrp="1"/>
          </p:cNvGraphicFramePr>
          <p:nvPr>
            <p:extLst>
              <p:ext uri="{D42A27DB-BD31-4B8C-83A1-F6EECF244321}">
                <p14:modId xmlns:p14="http://schemas.microsoft.com/office/powerpoint/2010/main" val="997430426"/>
              </p:ext>
            </p:extLst>
          </p:nvPr>
        </p:nvGraphicFramePr>
        <p:xfrm>
          <a:off x="64232" y="1452671"/>
          <a:ext cx="9649072" cy="4777225"/>
        </p:xfrm>
        <a:graphic>
          <a:graphicData uri="http://schemas.openxmlformats.org/drawingml/2006/table">
            <a:tbl>
              <a:tblPr firstRow="1" bandRow="1">
                <a:tableStyleId>{5C22544A-7EE6-4342-B048-85BDC9FD1C3A}</a:tableStyleId>
              </a:tblPr>
              <a:tblGrid>
                <a:gridCol w="2152464"/>
                <a:gridCol w="5040560"/>
                <a:gridCol w="2456048"/>
              </a:tblGrid>
              <a:tr h="545969">
                <a:tc gridSpan="2">
                  <a:txBody>
                    <a:bodyPr/>
                    <a:lstStyle/>
                    <a:p>
                      <a:pPr algn="ctr"/>
                      <a:r>
                        <a:rPr kumimoji="1" lang="ja-JP" altLang="en-US" sz="1800" b="0" dirty="0" smtClean="0">
                          <a:latin typeface="メイリオ" panose="020B0604030504040204" pitchFamily="50" charset="-128"/>
                          <a:ea typeface="メイリオ" panose="020B0604030504040204" pitchFamily="50" charset="-128"/>
                        </a:rPr>
                        <a:t>検討項目・検討例</a:t>
                      </a:r>
                      <a:endParaRPr kumimoji="1" lang="ja-JP" altLang="en-US" sz="1800" b="0" dirty="0">
                        <a:latin typeface="メイリオ" panose="020B0604030504040204" pitchFamily="50" charset="-128"/>
                        <a:ea typeface="メイリオ" panose="020B0604030504040204" pitchFamily="50" charset="-128"/>
                      </a:endParaRPr>
                    </a:p>
                  </a:txBody>
                  <a:tcPr anchor="ctr"/>
                </a:tc>
                <a:tc hMerge="1">
                  <a:txBody>
                    <a:bodyPr/>
                    <a:lstStyle/>
                    <a:p>
                      <a:pPr algn="ctr"/>
                      <a:endParaRPr kumimoji="1" lang="ja-JP" altLang="en-US" sz="1600" b="0" dirty="0">
                        <a:latin typeface="メイリオ" panose="020B0604030504040204" pitchFamily="50" charset="-128"/>
                        <a:ea typeface="メイリオ" panose="020B0604030504040204" pitchFamily="50" charset="-128"/>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dirty="0" smtClean="0">
                          <a:latin typeface="メイリオ" panose="020B0604030504040204" pitchFamily="50" charset="-128"/>
                          <a:ea typeface="メイリオ" panose="020B0604030504040204" pitchFamily="50" charset="-128"/>
                        </a:rPr>
                        <a:t>この避難所の対応</a:t>
                      </a:r>
                    </a:p>
                  </a:txBody>
                  <a:tcPr anchor="ctr"/>
                </a:tc>
              </a:tr>
              <a:tr h="9554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危険箇所</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○危険物等のあるスペース（理科室等）</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○天井、壁、窓等、被害を受けているスペース</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9554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施設管理スペース</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○施設の管理上、避難者に開放できないスペー</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　ス（職員室、事務室等）</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9554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重要情報のあるスペース</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○個人情報や施設の重要情報を保管しているス</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　ペース（職員室、事務室等）</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r h="13649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その他</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○施設の状況によって検討しましょう</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○施設の通常利用に影響が出るスペースを立入</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　禁止とすることも考えられます。</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endParaRPr kumimoji="1" lang="ja-JP" altLang="en-US" sz="1800" dirty="0">
                        <a:latin typeface="メイリオ" panose="020B0604030504040204" pitchFamily="50" charset="-128"/>
                        <a:ea typeface="メイリオ" panose="020B0604030504040204" pitchFamily="50" charset="-128"/>
                      </a:endParaRPr>
                    </a:p>
                  </a:txBody>
                  <a:tcPr anchor="ctr"/>
                </a:tc>
              </a:tr>
            </a:tbl>
          </a:graphicData>
        </a:graphic>
      </p:graphicFrame>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23</a:t>
            </a:fld>
            <a:endParaRPr lang="ja-JP" altLang="en-US">
              <a:solidFill>
                <a:prstClr val="black"/>
              </a:solidFill>
            </a:endParaRPr>
          </a:p>
        </p:txBody>
      </p:sp>
    </p:spTree>
    <p:extLst>
      <p:ext uri="{BB962C8B-B14F-4D97-AF65-F5344CB8AC3E}">
        <p14:creationId xmlns:p14="http://schemas.microsoft.com/office/powerpoint/2010/main" val="1303655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ja-JP" sz="2400" b="1" dirty="0">
                <a:ea typeface="メイリオ"/>
                <a:cs typeface="メイリオ"/>
              </a:rPr>
              <a:t>避難所のレイアウト</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707886"/>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次に、</a:t>
            </a:r>
            <a:r>
              <a:rPr lang="ja-JP" altLang="en-US" sz="2000" dirty="0" smtClean="0">
                <a:solidFill>
                  <a:srgbClr val="FF0000"/>
                </a:solidFill>
                <a:latin typeface="メイリオ" panose="020B0604030504040204" pitchFamily="50" charset="-128"/>
                <a:ea typeface="メイリオ" panose="020B0604030504040204" pitchFamily="50" charset="-128"/>
              </a:rPr>
              <a:t>居住スペース</a:t>
            </a:r>
            <a:r>
              <a:rPr lang="ja-JP" altLang="en-US" sz="2000" dirty="0" smtClean="0">
                <a:solidFill>
                  <a:prstClr val="black"/>
                </a:solidFill>
                <a:latin typeface="メイリオ" panose="020B0604030504040204" pitchFamily="50" charset="-128"/>
                <a:ea typeface="メイリオ" panose="020B0604030504040204" pitchFamily="50" charset="-128"/>
              </a:rPr>
              <a:t>と</a:t>
            </a:r>
            <a:r>
              <a:rPr lang="ja-JP" altLang="en-US" sz="2000" dirty="0" smtClean="0">
                <a:solidFill>
                  <a:srgbClr val="FF0000"/>
                </a:solidFill>
                <a:latin typeface="メイリオ" panose="020B0604030504040204" pitchFamily="50" charset="-128"/>
                <a:ea typeface="メイリオ" panose="020B0604030504040204" pitchFamily="50" charset="-128"/>
              </a:rPr>
              <a:t>共有スペース</a:t>
            </a:r>
            <a:r>
              <a:rPr lang="ja-JP" altLang="en-US" sz="2000" dirty="0" smtClean="0">
                <a:solidFill>
                  <a:prstClr val="black"/>
                </a:solidFill>
                <a:latin typeface="メイリオ" panose="020B0604030504040204" pitchFamily="50" charset="-128"/>
                <a:ea typeface="メイリオ" panose="020B0604030504040204" pitchFamily="50" charset="-128"/>
              </a:rPr>
              <a:t>を検討します。</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Ø"/>
            </a:pPr>
            <a:r>
              <a:rPr lang="ja-JP" altLang="en-US" sz="2000" dirty="0">
                <a:solidFill>
                  <a:prstClr val="black"/>
                </a:solidFill>
                <a:latin typeface="メイリオ" panose="020B0604030504040204" pitchFamily="50" charset="-128"/>
                <a:ea typeface="メイリオ" panose="020B0604030504040204" pitchFamily="50" charset="-128"/>
              </a:rPr>
              <a:t>居住</a:t>
            </a:r>
            <a:r>
              <a:rPr lang="ja-JP" altLang="en-US" sz="2000" dirty="0" smtClean="0">
                <a:solidFill>
                  <a:prstClr val="black"/>
                </a:solidFill>
                <a:latin typeface="メイリオ" panose="020B0604030504040204" pitchFamily="50" charset="-128"/>
                <a:ea typeface="メイリオ" panose="020B0604030504040204" pitchFamily="50" charset="-128"/>
              </a:rPr>
              <a:t>スペースは、緑色、共有スペースは青色でマークしましょう。</a:t>
            </a:r>
            <a:endParaRPr lang="en-US" altLang="ja-JP" sz="2000" dirty="0" smtClean="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aphicFrame>
        <p:nvGraphicFramePr>
          <p:cNvPr id="129" name="表 128"/>
          <p:cNvGraphicFramePr>
            <a:graphicFrameLocks noGrp="1"/>
          </p:cNvGraphicFramePr>
          <p:nvPr>
            <p:extLst>
              <p:ext uri="{D42A27DB-BD31-4B8C-83A1-F6EECF244321}">
                <p14:modId xmlns:p14="http://schemas.microsoft.com/office/powerpoint/2010/main" val="470094163"/>
              </p:ext>
            </p:extLst>
          </p:nvPr>
        </p:nvGraphicFramePr>
        <p:xfrm>
          <a:off x="100236" y="1309245"/>
          <a:ext cx="9577064" cy="5548755"/>
        </p:xfrm>
        <a:graphic>
          <a:graphicData uri="http://schemas.openxmlformats.org/drawingml/2006/table">
            <a:tbl>
              <a:tblPr firstRow="1" bandRow="1">
                <a:tableStyleId>{5C22544A-7EE6-4342-B048-85BDC9FD1C3A}</a:tableStyleId>
              </a:tblPr>
              <a:tblGrid>
                <a:gridCol w="360040"/>
                <a:gridCol w="2016224"/>
                <a:gridCol w="5112568"/>
                <a:gridCol w="2088232"/>
              </a:tblGrid>
              <a:tr h="340101">
                <a:tc gridSpan="3">
                  <a:txBody>
                    <a:bodyPr/>
                    <a:lstStyle/>
                    <a:p>
                      <a:pPr algn="ctr">
                        <a:lnSpc>
                          <a:spcPts val="2300"/>
                        </a:lnSpc>
                      </a:pPr>
                      <a:r>
                        <a:rPr kumimoji="1" lang="ja-JP" altLang="en-US" sz="1800" b="0" dirty="0" smtClean="0">
                          <a:latin typeface="メイリオ" panose="020B0604030504040204" pitchFamily="50" charset="-128"/>
                          <a:ea typeface="メイリオ" panose="020B0604030504040204" pitchFamily="50" charset="-128"/>
                        </a:rPr>
                        <a:t>検討項目・検討例</a:t>
                      </a:r>
                      <a:endParaRPr kumimoji="1" lang="ja-JP" altLang="en-US" sz="1800" b="0" dirty="0">
                        <a:latin typeface="メイリオ" panose="020B0604030504040204" pitchFamily="50" charset="-128"/>
                        <a:ea typeface="メイリオ" panose="020B0604030504040204" pitchFamily="50" charset="-128"/>
                      </a:endParaRPr>
                    </a:p>
                  </a:txBody>
                  <a:tcPr anchor="ctr"/>
                </a:tc>
                <a:tc hMerge="1">
                  <a:txBody>
                    <a:bodyPr/>
                    <a:lstStyle/>
                    <a:p>
                      <a:endParaRPr kumimoji="1" lang="ja-JP" altLang="en-US"/>
                    </a:p>
                  </a:txBody>
                  <a:tcPr/>
                </a:tc>
                <a:tc hMerge="1">
                  <a:txBody>
                    <a:bodyPr/>
                    <a:lstStyle/>
                    <a:p>
                      <a:pPr algn="ctr"/>
                      <a:endParaRPr kumimoji="1" lang="ja-JP" altLang="en-US" sz="1600" b="0" dirty="0">
                        <a:latin typeface="メイリオ" panose="020B0604030504040204" pitchFamily="50" charset="-128"/>
                        <a:ea typeface="メイリオ" panose="020B0604030504040204" pitchFamily="50" charset="-128"/>
                      </a:endParaRPr>
                    </a:p>
                  </a:txBody>
                  <a:tcPr anchor="ctr"/>
                </a:tc>
                <a:tc>
                  <a:txBody>
                    <a:bodyPr/>
                    <a:lstStyle/>
                    <a:p>
                      <a:pPr marL="0" marR="0" indent="0" algn="ctr" defTabSz="914400" rtl="0" eaLnBrk="1" fontAlgn="auto" latinLnBrk="0" hangingPunct="1">
                        <a:lnSpc>
                          <a:spcPts val="2300"/>
                        </a:lnSpc>
                        <a:spcBef>
                          <a:spcPts val="0"/>
                        </a:spcBef>
                        <a:spcAft>
                          <a:spcPts val="0"/>
                        </a:spcAft>
                        <a:buClrTx/>
                        <a:buSzTx/>
                        <a:buFontTx/>
                        <a:buNone/>
                        <a:tabLst/>
                        <a:defRPr/>
                      </a:pPr>
                      <a:r>
                        <a:rPr kumimoji="1" lang="ja-JP" altLang="en-US" sz="1800" b="0" dirty="0" smtClean="0">
                          <a:latin typeface="メイリオ" panose="020B0604030504040204" pitchFamily="50" charset="-128"/>
                          <a:ea typeface="メイリオ" panose="020B0604030504040204" pitchFamily="50" charset="-128"/>
                        </a:rPr>
                        <a:t>この避難所の対応</a:t>
                      </a:r>
                    </a:p>
                  </a:txBody>
                  <a:tcPr anchor="ctr"/>
                </a:tc>
              </a:tr>
              <a:tr h="599117">
                <a:tc rowSpan="2">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居住</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一般避難者</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・体育館を使用　</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endParaRPr>
                    </a:p>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・最初に</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2</a:t>
                      </a:r>
                      <a:r>
                        <a:rPr kumimoji="1" lang="ja-JP" altLang="en-US" sz="1800" b="0" i="0" u="none" strike="noStrike" cap="none" normalizeH="0" baseline="0" dirty="0" err="1"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ｍ</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程度の通路を確保</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endParaRPr>
                    </a:p>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rPr>
                        <a:t>・自治会ごとに入所</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メイリオ" pitchFamily="50" charset="-128"/>
                      </a:endParaRPr>
                    </a:p>
                  </a:txBody>
                  <a:tcPr anchor="ctr"/>
                </a:tc>
                <a:tc>
                  <a:txBody>
                    <a:bodyPr/>
                    <a:lstStyle/>
                    <a:p>
                      <a:pPr>
                        <a:lnSpc>
                          <a:spcPts val="23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1081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要配慮者</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・高齢者、障害者のスペースは多目的室を使用</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3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10819">
                <a:tc rowSpan="6">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共有</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避難所運営本部</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・机やイス棟のある会議室を使用</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3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465958">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トイレ</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3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・１階のみ使用可（安全を確認して使用）</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ts val="23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・２階は配管が破損した場合の影響を考慮し、</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ts val="23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　使用禁止</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3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62017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物資置き場</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3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・家庭科室を使用（食品等）</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ts val="23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・食品の配布場所も家庭科室とする</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3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1081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更衣室・物干場</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3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・男女別で設置（プライバシーに配慮する）</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3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10819">
                <a:tc vMerge="1">
                  <a:txBody>
                    <a:bodyPr/>
                    <a:lstStyle/>
                    <a:p>
                      <a:pPr marL="0" marR="0" lvl="0" indent="0" algn="l" defTabSz="914400" rtl="0" eaLnBrk="1" fontAlgn="auto" latinLnBrk="0" hangingPunct="1">
                        <a:lnSpc>
                          <a:spcPts val="23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救護スペース</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3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・保健室、和室等を使用する</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3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10819">
                <a:tc vMerge="1">
                  <a:txBody>
                    <a:bodyPr/>
                    <a:lstStyle/>
                    <a:p>
                      <a:pPr marL="0" marR="0" lvl="0" indent="0" algn="l" defTabSz="914400" rtl="0" eaLnBrk="1" fontAlgn="auto" latinLnBrk="0" hangingPunct="1">
                        <a:lnSpc>
                          <a:spcPts val="23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3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授乳室</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3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・会議室（小）を使用</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300"/>
                        </a:lnSpc>
                      </a:pPr>
                      <a:endParaRPr kumimoji="1" lang="ja-JP" altLang="en-US" sz="1800" dirty="0">
                        <a:latin typeface="メイリオ" panose="020B0604030504040204" pitchFamily="50" charset="-128"/>
                        <a:ea typeface="メイリオ" panose="020B0604030504040204" pitchFamily="50" charset="-128"/>
                      </a:endParaRPr>
                    </a:p>
                  </a:txBody>
                  <a:tcPr anchor="ctr"/>
                </a:tc>
              </a:tr>
            </a:tbl>
          </a:graphicData>
        </a:graphic>
      </p:graphicFrame>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24</a:t>
            </a:fld>
            <a:endParaRPr lang="ja-JP" altLang="en-US">
              <a:solidFill>
                <a:prstClr val="black"/>
              </a:solidFill>
            </a:endParaRPr>
          </a:p>
        </p:txBody>
      </p:sp>
    </p:spTree>
    <p:extLst>
      <p:ext uri="{BB962C8B-B14F-4D97-AF65-F5344CB8AC3E}">
        <p14:creationId xmlns:p14="http://schemas.microsoft.com/office/powerpoint/2010/main" val="1983228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ja-JP" sz="2400" b="1" dirty="0">
                <a:ea typeface="メイリオ"/>
                <a:cs typeface="メイリオ"/>
              </a:rPr>
              <a:t>避難所のレイアウト</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400110"/>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施設の状況に応じて、検討を進めましょう。</a:t>
            </a:r>
            <a:endParaRPr lang="en-US" altLang="ja-JP" sz="2000" dirty="0" smtClean="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graphicFrame>
        <p:nvGraphicFramePr>
          <p:cNvPr id="129" name="表 128"/>
          <p:cNvGraphicFramePr>
            <a:graphicFrameLocks noGrp="1"/>
          </p:cNvGraphicFramePr>
          <p:nvPr>
            <p:extLst>
              <p:ext uri="{D42A27DB-BD31-4B8C-83A1-F6EECF244321}">
                <p14:modId xmlns:p14="http://schemas.microsoft.com/office/powerpoint/2010/main" val="703809324"/>
              </p:ext>
            </p:extLst>
          </p:nvPr>
        </p:nvGraphicFramePr>
        <p:xfrm>
          <a:off x="100236" y="1116617"/>
          <a:ext cx="9577064" cy="5517159"/>
        </p:xfrm>
        <a:graphic>
          <a:graphicData uri="http://schemas.openxmlformats.org/drawingml/2006/table">
            <a:tbl>
              <a:tblPr firstRow="1" bandRow="1">
                <a:tableStyleId>{5C22544A-7EE6-4342-B048-85BDC9FD1C3A}</a:tableStyleId>
              </a:tblPr>
              <a:tblGrid>
                <a:gridCol w="360040"/>
                <a:gridCol w="2016224"/>
                <a:gridCol w="5112568"/>
                <a:gridCol w="2088232"/>
              </a:tblGrid>
              <a:tr h="340101">
                <a:tc gridSpan="3">
                  <a:txBody>
                    <a:bodyPr/>
                    <a:lstStyle/>
                    <a:p>
                      <a:pPr algn="ctr">
                        <a:lnSpc>
                          <a:spcPts val="2700"/>
                        </a:lnSpc>
                      </a:pPr>
                      <a:r>
                        <a:rPr kumimoji="1" lang="ja-JP" altLang="en-US" sz="1800" b="0" dirty="0" smtClean="0">
                          <a:latin typeface="メイリオ" panose="020B0604030504040204" pitchFamily="50" charset="-128"/>
                          <a:ea typeface="メイリオ" panose="020B0604030504040204" pitchFamily="50" charset="-128"/>
                        </a:rPr>
                        <a:t>検討項目・検討例</a:t>
                      </a:r>
                      <a:endParaRPr kumimoji="1" lang="ja-JP" altLang="en-US" sz="1800" b="0" dirty="0">
                        <a:latin typeface="メイリオ" panose="020B0604030504040204" pitchFamily="50" charset="-128"/>
                        <a:ea typeface="メイリオ" panose="020B0604030504040204" pitchFamily="50" charset="-128"/>
                      </a:endParaRPr>
                    </a:p>
                  </a:txBody>
                  <a:tcPr anchor="ctr"/>
                </a:tc>
                <a:tc hMerge="1">
                  <a:txBody>
                    <a:bodyPr/>
                    <a:lstStyle/>
                    <a:p>
                      <a:endParaRPr kumimoji="1" lang="ja-JP" altLang="en-US"/>
                    </a:p>
                  </a:txBody>
                  <a:tcPr/>
                </a:tc>
                <a:tc hMerge="1">
                  <a:txBody>
                    <a:bodyPr/>
                    <a:lstStyle/>
                    <a:p>
                      <a:pPr algn="ctr"/>
                      <a:endParaRPr kumimoji="1" lang="ja-JP" altLang="en-US" sz="1600" b="0" dirty="0">
                        <a:latin typeface="メイリオ" panose="020B0604030504040204" pitchFamily="50" charset="-128"/>
                        <a:ea typeface="メイリオ" panose="020B0604030504040204" pitchFamily="50" charset="-128"/>
                      </a:endParaRPr>
                    </a:p>
                  </a:txBody>
                  <a:tcPr anchor="ctr"/>
                </a:tc>
                <a:tc>
                  <a:txBody>
                    <a:bodyPr/>
                    <a:lstStyle/>
                    <a:p>
                      <a:pPr marL="0" marR="0" indent="0" algn="ctr" defTabSz="914400" rtl="0" eaLnBrk="1" fontAlgn="auto" latinLnBrk="0" hangingPunct="1">
                        <a:lnSpc>
                          <a:spcPts val="2700"/>
                        </a:lnSpc>
                        <a:spcBef>
                          <a:spcPts val="0"/>
                        </a:spcBef>
                        <a:spcAft>
                          <a:spcPts val="0"/>
                        </a:spcAft>
                        <a:buClrTx/>
                        <a:buSzTx/>
                        <a:buFontTx/>
                        <a:buNone/>
                        <a:tabLst/>
                        <a:defRPr/>
                      </a:pPr>
                      <a:r>
                        <a:rPr kumimoji="1" lang="ja-JP" altLang="en-US" sz="1800" b="0" dirty="0" smtClean="0">
                          <a:latin typeface="メイリオ" panose="020B0604030504040204" pitchFamily="50" charset="-128"/>
                          <a:ea typeface="メイリオ" panose="020B0604030504040204" pitchFamily="50" charset="-128"/>
                        </a:rPr>
                        <a:t>この避難所の対応</a:t>
                      </a:r>
                    </a:p>
                  </a:txBody>
                  <a:tcPr anchor="ctr"/>
                </a:tc>
              </a:tr>
              <a:tr h="510819">
                <a:tc rowSpan="6">
                  <a:txBody>
                    <a:bodyPr/>
                    <a:lstStyle/>
                    <a:p>
                      <a:pPr marL="0" marR="0" lvl="0" indent="0" algn="l" defTabSz="914400" rtl="0" eaLnBrk="1" fontAlgn="auto" latinLnBrk="0" hangingPunct="1">
                        <a:lnSpc>
                          <a:spcPts val="27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共有</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7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受付</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7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・居住スペースの入口付近の分かりやすい場所</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auto" latinLnBrk="0" hangingPunct="1">
                        <a:lnSpc>
                          <a:spcPts val="27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　を使用（人の流れを考慮する）</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7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465958">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7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掲示板</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・受付付近の壁を掲示板とする（又はホワイト</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　ボート）</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・レイアウト、役割分担表を掲示する</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7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10819">
                <a:tc vMerge="1">
                  <a:txBody>
                    <a:bodyPr/>
                    <a:lstStyle/>
                    <a:p>
                      <a:endParaRPr kumimoji="1" lang="ja-JP" altLang="en-US"/>
                    </a:p>
                  </a:txBody>
                  <a:tcPr/>
                </a:tc>
                <a:tc>
                  <a:txBody>
                    <a:bodyPr/>
                    <a:lstStyle/>
                    <a:p>
                      <a:pPr marL="0" marR="0" lvl="0" indent="0" algn="l" defTabSz="914400" rtl="0" eaLnBrk="1" fontAlgn="auto" latinLnBrk="0" hangingPunct="1">
                        <a:lnSpc>
                          <a:spcPts val="27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ペットコーナー</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・アレルギーや衛生面を考慮し、居住スペース</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　とは別にする（駐輪場付近）</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7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1081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7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駐車場</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・グラウンドや施設の駐車場を使用</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7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51081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7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仮設トイレ</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・プール付近に設置する（掃除はプールの水を</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　使用）</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・プライバシーや男女の設置比に配慮する</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700"/>
                        </a:lnSpc>
                      </a:pPr>
                      <a:endParaRPr kumimoji="1" lang="ja-JP" altLang="en-US" sz="1800" dirty="0">
                        <a:latin typeface="メイリオ" panose="020B0604030504040204" pitchFamily="50" charset="-128"/>
                        <a:ea typeface="メイリオ" panose="020B0604030504040204" pitchFamily="50" charset="-128"/>
                      </a:endParaRPr>
                    </a:p>
                  </a:txBody>
                  <a:tcPr anchor="ctr"/>
                </a:tc>
              </a:tr>
              <a:tr h="604520">
                <a:tc vMerge="1">
                  <a:txBody>
                    <a:bodyPr/>
                    <a:lstStyle/>
                    <a:p>
                      <a:pPr marL="0" marR="0" lvl="0" indent="0" algn="l" defTabSz="914400" rtl="0" eaLnBrk="1" fontAlgn="auto" latinLnBrk="0" hangingPunct="1">
                        <a:lnSpc>
                          <a:spcPts val="2300"/>
                        </a:lnSpc>
                        <a:spcBef>
                          <a:spcPts val="0"/>
                        </a:spcBef>
                        <a:spcAft>
                          <a:spcPts val="0"/>
                        </a:spcAft>
                        <a:buClrTx/>
                        <a:buSzTx/>
                        <a:buFontTx/>
                        <a:buNone/>
                        <a:tabLst/>
                        <a:defRPr/>
                      </a:pP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auto" latinLnBrk="0" hangingPunct="1">
                        <a:lnSpc>
                          <a:spcPts val="2700"/>
                        </a:lnSpc>
                        <a:spcBef>
                          <a:spcPts val="0"/>
                        </a:spcBef>
                        <a:spcAft>
                          <a:spcPts val="0"/>
                        </a:spcAft>
                        <a:buClrTx/>
                        <a:buSzTx/>
                        <a:buFontTx/>
                        <a:buNone/>
                        <a:tabLst/>
                        <a:defRPr/>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その他</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・備蓄物資、</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AED</a:t>
                      </a:r>
                      <a:r>
                        <a:rPr kumimoji="1" lang="ja-JP" altLang="en-US" sz="1800" b="0" i="0" u="none" strike="noStrike" cap="none" normalizeH="0" baseline="0" dirty="0" err="1"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災害時特設公衆電話の場所</a:t>
                      </a:r>
                      <a:endPar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p>
                      <a:pPr marL="0" marR="0" lvl="0" indent="0" algn="l" defTabSz="914400" rtl="0" eaLnBrk="1" fontAlgn="base" latinLnBrk="0" hangingPunct="1">
                        <a:lnSpc>
                          <a:spcPts val="2700"/>
                        </a:lnSpc>
                        <a:spcBef>
                          <a:spcPct val="0"/>
                        </a:spcBef>
                        <a:spcAft>
                          <a:spcPct val="0"/>
                        </a:spcAft>
                        <a:buClrTx/>
                        <a:buSzTx/>
                        <a:buFontTx/>
                        <a:buNone/>
                        <a:tabLst/>
                      </a:pP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rPr>
                        <a:t>　を確認し、レイアウト図に記入</a:t>
                      </a:r>
                      <a:endParaRPr kumimoji="1" lang="ja-JP"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cs typeface="ＭＳ Ｐゴシック" pitchFamily="50" charset="-128"/>
                      </a:endParaRPr>
                    </a:p>
                  </a:txBody>
                  <a:tcPr anchor="ctr"/>
                </a:tc>
                <a:tc>
                  <a:txBody>
                    <a:bodyPr/>
                    <a:lstStyle/>
                    <a:p>
                      <a:pPr>
                        <a:lnSpc>
                          <a:spcPts val="2700"/>
                        </a:lnSpc>
                      </a:pPr>
                      <a:endParaRPr kumimoji="1" lang="ja-JP" altLang="en-US" sz="1800" dirty="0">
                        <a:latin typeface="メイリオ" panose="020B0604030504040204" pitchFamily="50" charset="-128"/>
                        <a:ea typeface="メイリオ" panose="020B0604030504040204" pitchFamily="50" charset="-128"/>
                      </a:endParaRPr>
                    </a:p>
                  </a:txBody>
                  <a:tcPr anchor="ctr"/>
                </a:tc>
              </a:tr>
            </a:tbl>
          </a:graphicData>
        </a:graphic>
      </p:graphicFrame>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25</a:t>
            </a:fld>
            <a:endParaRPr lang="ja-JP" altLang="en-US">
              <a:solidFill>
                <a:prstClr val="black"/>
              </a:solidFill>
            </a:endParaRPr>
          </a:p>
        </p:txBody>
      </p:sp>
    </p:spTree>
    <p:extLst>
      <p:ext uri="{BB962C8B-B14F-4D97-AF65-F5344CB8AC3E}">
        <p14:creationId xmlns:p14="http://schemas.microsoft.com/office/powerpoint/2010/main" val="17628396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施設見学</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26</a:t>
            </a:fld>
            <a:endParaRPr lang="ja-JP" altLang="en-US">
              <a:solidFill>
                <a:prstClr val="black"/>
              </a:solidFill>
            </a:endParaRPr>
          </a:p>
        </p:txBody>
      </p:sp>
      <p:sp>
        <p:nvSpPr>
          <p:cNvPr id="60" name="テキスト ボックス 59"/>
          <p:cNvSpPr txBox="1"/>
          <p:nvPr/>
        </p:nvSpPr>
        <p:spPr>
          <a:xfrm>
            <a:off x="64232" y="594754"/>
            <a:ext cx="9777536" cy="3961798"/>
          </a:xfrm>
          <a:prstGeom prst="rect">
            <a:avLst/>
          </a:prstGeom>
          <a:noFill/>
          <a:ln w="28575">
            <a:noFill/>
          </a:ln>
        </p:spPr>
        <p:txBody>
          <a:bodyPr wrap="square" rtlCol="0" anchor="t" anchorCtr="0">
            <a:noAutofit/>
          </a:bodyPr>
          <a:lstStyle/>
          <a:p>
            <a:pPr>
              <a:lnSpc>
                <a:spcPts val="2700"/>
              </a:lnSpc>
            </a:pPr>
            <a:r>
              <a:rPr lang="ja-JP" altLang="en-US" sz="2400" dirty="0" smtClean="0">
                <a:solidFill>
                  <a:prstClr val="black"/>
                </a:solidFill>
                <a:latin typeface="メイリオ" panose="020B0604030504040204" pitchFamily="50" charset="-128"/>
                <a:ea typeface="メイリオ" panose="020B0604030504040204" pitchFamily="50" charset="-128"/>
              </a:rPr>
              <a:t>施設</a:t>
            </a:r>
            <a:r>
              <a:rPr lang="ja-JP" altLang="en-US" sz="2400" dirty="0">
                <a:solidFill>
                  <a:prstClr val="black"/>
                </a:solidFill>
                <a:latin typeface="メイリオ" panose="020B0604030504040204" pitchFamily="50" charset="-128"/>
                <a:ea typeface="メイリオ" panose="020B0604030504040204" pitchFamily="50" charset="-128"/>
              </a:rPr>
              <a:t>管理者</a:t>
            </a:r>
            <a:r>
              <a:rPr lang="ja-JP" altLang="en-US" sz="2400" dirty="0" smtClean="0">
                <a:solidFill>
                  <a:prstClr val="black"/>
                </a:solidFill>
                <a:latin typeface="メイリオ" panose="020B0604030504040204" pitchFamily="50" charset="-128"/>
                <a:ea typeface="メイリオ" panose="020B0604030504040204" pitchFamily="50" charset="-128"/>
              </a:rPr>
              <a:t>の誘導で、実際に避難所の状況を確認しましょう。</a:t>
            </a:r>
            <a:endParaRPr lang="en-US" altLang="ja-JP" sz="2400" dirty="0" smtClean="0">
              <a:solidFill>
                <a:prstClr val="black"/>
              </a:solidFill>
              <a:latin typeface="メイリオ" panose="020B0604030504040204" pitchFamily="50" charset="-128"/>
              <a:ea typeface="メイリオ" panose="020B0604030504040204" pitchFamily="50" charset="-128"/>
            </a:endParaRPr>
          </a:p>
          <a:p>
            <a:pPr>
              <a:lnSpc>
                <a:spcPts val="2700"/>
              </a:lnSpc>
            </a:pPr>
            <a:r>
              <a:rPr lang="ja-JP" altLang="en-US" sz="2400" dirty="0">
                <a:solidFill>
                  <a:prstClr val="black"/>
                </a:solidFill>
                <a:latin typeface="メイリオ" panose="020B0604030504040204" pitchFamily="50" charset="-128"/>
                <a:ea typeface="メイリオ" panose="020B0604030504040204" pitchFamily="50" charset="-128"/>
              </a:rPr>
              <a:t>　</a:t>
            </a:r>
            <a:r>
              <a:rPr lang="ja-JP" altLang="en-US" sz="2400" dirty="0" smtClean="0">
                <a:solidFill>
                  <a:prstClr val="black"/>
                </a:solidFill>
                <a:latin typeface="メイリオ" panose="020B0604030504040204" pitchFamily="50" charset="-128"/>
                <a:ea typeface="メイリオ" panose="020B0604030504040204" pitchFamily="50" charset="-128"/>
              </a:rPr>
              <a:t>（３５分）</a:t>
            </a:r>
            <a:endParaRPr lang="en-US" altLang="ja-JP" sz="2400" dirty="0" smtClean="0">
              <a:solidFill>
                <a:prstClr val="black"/>
              </a:solidFill>
              <a:latin typeface="メイリオ" panose="020B0604030504040204" pitchFamily="50" charset="-128"/>
              <a:ea typeface="メイリオ" panose="020B0604030504040204" pitchFamily="50" charset="-128"/>
            </a:endParaRPr>
          </a:p>
          <a:p>
            <a:pPr>
              <a:lnSpc>
                <a:spcPts val="2700"/>
              </a:lnSpc>
            </a:pPr>
            <a:endParaRPr lang="en-US" altLang="ja-JP" sz="2400" dirty="0">
              <a:solidFill>
                <a:prstClr val="black"/>
              </a:solidFill>
              <a:latin typeface="メイリオ" panose="020B0604030504040204" pitchFamily="50" charset="-128"/>
              <a:ea typeface="メイリオ" panose="020B0604030504040204" pitchFamily="50" charset="-128"/>
            </a:endParaRPr>
          </a:p>
          <a:p>
            <a:pPr>
              <a:lnSpc>
                <a:spcPts val="2700"/>
              </a:lnSpc>
            </a:pPr>
            <a:r>
              <a:rPr lang="en-US" altLang="ja-JP" sz="2400" dirty="0" smtClean="0">
                <a:solidFill>
                  <a:prstClr val="black"/>
                </a:solidFill>
                <a:latin typeface="メイリオ" panose="020B0604030504040204" pitchFamily="50" charset="-128"/>
                <a:ea typeface="メイリオ" panose="020B0604030504040204" pitchFamily="50" charset="-128"/>
              </a:rPr>
              <a:t>【</a:t>
            </a:r>
            <a:r>
              <a:rPr lang="ja-JP" altLang="en-US" sz="2400" dirty="0" smtClean="0">
                <a:solidFill>
                  <a:prstClr val="black"/>
                </a:solidFill>
                <a:latin typeface="メイリオ" panose="020B0604030504040204" pitchFamily="50" charset="-128"/>
                <a:ea typeface="メイリオ" panose="020B0604030504040204" pitchFamily="50" charset="-128"/>
              </a:rPr>
              <a:t>確認のポイント</a:t>
            </a:r>
            <a:r>
              <a:rPr lang="en-US" altLang="ja-JP" sz="2400" dirty="0" smtClean="0">
                <a:solidFill>
                  <a:prstClr val="black"/>
                </a:solidFill>
                <a:latin typeface="メイリオ" panose="020B0604030504040204" pitchFamily="50" charset="-128"/>
                <a:ea typeface="メイリオ" panose="020B0604030504040204" pitchFamily="50" charset="-128"/>
              </a:rPr>
              <a:t>】</a:t>
            </a:r>
          </a:p>
          <a:p>
            <a:pPr>
              <a:lnSpc>
                <a:spcPts val="2700"/>
              </a:lnSpc>
            </a:pPr>
            <a:r>
              <a:rPr lang="ja-JP" altLang="en-US" sz="2400" dirty="0" smtClean="0">
                <a:solidFill>
                  <a:prstClr val="black"/>
                </a:solidFill>
                <a:latin typeface="メイリオ" panose="020B0604030504040204" pitchFamily="50" charset="-128"/>
                <a:ea typeface="メイリオ" panose="020B0604030504040204" pitchFamily="50" charset="-128"/>
              </a:rPr>
              <a:t>・部屋の大きさ、設備の状況、使用方法</a:t>
            </a:r>
            <a:endParaRPr lang="en-US" altLang="ja-JP" sz="2400" dirty="0" smtClean="0">
              <a:solidFill>
                <a:prstClr val="black"/>
              </a:solidFill>
              <a:latin typeface="メイリオ" panose="020B0604030504040204" pitchFamily="50" charset="-128"/>
              <a:ea typeface="メイリオ" panose="020B0604030504040204" pitchFamily="50" charset="-128"/>
            </a:endParaRPr>
          </a:p>
          <a:p>
            <a:pPr>
              <a:lnSpc>
                <a:spcPts val="2700"/>
              </a:lnSpc>
            </a:pPr>
            <a:endParaRPr lang="en-US" altLang="ja-JP" sz="2400" dirty="0" smtClean="0">
              <a:solidFill>
                <a:prstClr val="black"/>
              </a:solidFill>
              <a:latin typeface="メイリオ" panose="020B0604030504040204" pitchFamily="50" charset="-128"/>
              <a:ea typeface="メイリオ" panose="020B0604030504040204" pitchFamily="50" charset="-128"/>
            </a:endParaRPr>
          </a:p>
          <a:p>
            <a:pPr>
              <a:lnSpc>
                <a:spcPts val="2700"/>
              </a:lnSpc>
            </a:pPr>
            <a:endParaRPr lang="en-US" altLang="ja-JP" sz="2400" dirty="0" smtClean="0">
              <a:solidFill>
                <a:prstClr val="black"/>
              </a:solidFill>
              <a:latin typeface="メイリオ" panose="020B0604030504040204" pitchFamily="50" charset="-128"/>
              <a:ea typeface="メイリオ" panose="020B0604030504040204" pitchFamily="50" charset="-128"/>
            </a:endParaRPr>
          </a:p>
          <a:p>
            <a:pPr>
              <a:lnSpc>
                <a:spcPts val="2700"/>
              </a:lnSpc>
            </a:pPr>
            <a:r>
              <a:rPr lang="ja-JP" altLang="en-US" sz="2400" dirty="0" smtClean="0">
                <a:solidFill>
                  <a:prstClr val="black"/>
                </a:solidFill>
                <a:latin typeface="メイリオ" panose="020B0604030504040204" pitchFamily="50" charset="-128"/>
                <a:ea typeface="メイリオ" panose="020B0604030504040204" pitchFamily="50" charset="-128"/>
              </a:rPr>
              <a:t>・居住スペース、共有スペース、立入禁止箇所の確認</a:t>
            </a:r>
            <a:endParaRPr lang="en-US" altLang="ja-JP" sz="2400" dirty="0" smtClean="0">
              <a:solidFill>
                <a:prstClr val="black"/>
              </a:solidFill>
              <a:latin typeface="メイリオ" panose="020B0604030504040204" pitchFamily="50" charset="-128"/>
              <a:ea typeface="メイリオ" panose="020B0604030504040204" pitchFamily="50" charset="-128"/>
            </a:endParaRPr>
          </a:p>
          <a:p>
            <a:pPr>
              <a:lnSpc>
                <a:spcPts val="2700"/>
              </a:lnSpc>
            </a:pPr>
            <a:endParaRPr lang="en-US" altLang="ja-JP" sz="2400" dirty="0">
              <a:solidFill>
                <a:prstClr val="black"/>
              </a:solidFill>
              <a:latin typeface="メイリオ" panose="020B0604030504040204" pitchFamily="50" charset="-128"/>
              <a:ea typeface="メイリオ" panose="020B0604030504040204" pitchFamily="50" charset="-128"/>
            </a:endParaRPr>
          </a:p>
          <a:p>
            <a:pPr>
              <a:lnSpc>
                <a:spcPts val="2700"/>
              </a:lnSpc>
            </a:pPr>
            <a:r>
              <a:rPr lang="ja-JP" altLang="en-US" sz="2400" dirty="0" smtClean="0">
                <a:solidFill>
                  <a:prstClr val="black"/>
                </a:solidFill>
                <a:latin typeface="メイリオ" panose="020B0604030504040204" pitchFamily="50" charset="-128"/>
                <a:ea typeface="メイリオ" panose="020B0604030504040204" pitchFamily="50" charset="-128"/>
              </a:rPr>
              <a:t>・避難所の備蓄、</a:t>
            </a:r>
            <a:r>
              <a:rPr lang="en-US" altLang="ja-JP" sz="2400" dirty="0" smtClean="0">
                <a:solidFill>
                  <a:prstClr val="black"/>
                </a:solidFill>
                <a:latin typeface="メイリオ" panose="020B0604030504040204" pitchFamily="50" charset="-128"/>
                <a:ea typeface="メイリオ" panose="020B0604030504040204" pitchFamily="50" charset="-128"/>
              </a:rPr>
              <a:t>AED</a:t>
            </a:r>
            <a:r>
              <a:rPr lang="ja-JP" altLang="en-US" sz="2400" dirty="0" err="1">
                <a:solidFill>
                  <a:prstClr val="black"/>
                </a:solidFill>
                <a:latin typeface="メイリオ" panose="020B0604030504040204" pitchFamily="50" charset="-128"/>
                <a:ea typeface="メイリオ" panose="020B0604030504040204" pitchFamily="50" charset="-128"/>
              </a:rPr>
              <a:t>、</a:t>
            </a:r>
            <a:r>
              <a:rPr lang="ja-JP" altLang="en-US" sz="2400" dirty="0" smtClean="0">
                <a:solidFill>
                  <a:prstClr val="black"/>
                </a:solidFill>
                <a:latin typeface="メイリオ" panose="020B0604030504040204" pitchFamily="50" charset="-128"/>
                <a:ea typeface="メイリオ" panose="020B0604030504040204" pitchFamily="50" charset="-128"/>
              </a:rPr>
              <a:t>災害時特設公衆電話等の確認</a:t>
            </a:r>
            <a:endParaRPr lang="en-US" altLang="ja-JP" sz="2400" dirty="0" smtClean="0">
              <a:solidFill>
                <a:prstClr val="black"/>
              </a:solidFill>
              <a:latin typeface="メイリオ" panose="020B0604030504040204" pitchFamily="50" charset="-128"/>
              <a:ea typeface="メイリオ" panose="020B0604030504040204" pitchFamily="50" charset="-128"/>
            </a:endParaRPr>
          </a:p>
        </p:txBody>
      </p:sp>
      <p:sp>
        <p:nvSpPr>
          <p:cNvPr id="47" name="二等辺三角形 46"/>
          <p:cNvSpPr/>
          <p:nvPr/>
        </p:nvSpPr>
        <p:spPr>
          <a:xfrm rot="10800000">
            <a:off x="3188804" y="4526313"/>
            <a:ext cx="3528392" cy="319970"/>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1" name="テキスト ボックス 60"/>
          <p:cNvSpPr txBox="1"/>
          <p:nvPr/>
        </p:nvSpPr>
        <p:spPr>
          <a:xfrm>
            <a:off x="488230" y="5159183"/>
            <a:ext cx="9049563" cy="521297"/>
          </a:xfrm>
          <a:prstGeom prst="rect">
            <a:avLst/>
          </a:prstGeom>
          <a:noFill/>
        </p:spPr>
        <p:txBody>
          <a:bodyPr wrap="square" rtlCol="0">
            <a:spAutoFit/>
          </a:bodyPr>
          <a:lstStyle/>
          <a:p>
            <a:pPr>
              <a:lnSpc>
                <a:spcPts val="3500"/>
              </a:lnSpc>
            </a:pPr>
            <a:r>
              <a:rPr lang="ja-JP" altLang="en-US" sz="2400" dirty="0" smtClean="0">
                <a:latin typeface="メイリオ" panose="020B0604030504040204" pitchFamily="50" charset="-128"/>
                <a:ea typeface="メイリオ" panose="020B0604030504040204" pitchFamily="50" charset="-128"/>
              </a:rPr>
              <a:t>先ほど検討したレイアウトの内容でよいか再確認しましょう</a:t>
            </a:r>
            <a:endParaRPr lang="en-US" altLang="ja-JP"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651506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1000"/>
                                        <p:tgtEl>
                                          <p:spTgt spid="6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避難所に入所する際の注意事項</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1015663"/>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注意</a:t>
            </a:r>
            <a:r>
              <a:rPr lang="ja-JP" altLang="en-US" sz="2000" dirty="0">
                <a:solidFill>
                  <a:prstClr val="black"/>
                </a:solidFill>
                <a:latin typeface="メイリオ" panose="020B0604030504040204" pitchFamily="50" charset="-128"/>
                <a:ea typeface="メイリオ" panose="020B0604030504040204" pitchFamily="50" charset="-128"/>
              </a:rPr>
              <a:t>事項はわかりやすく簡潔にしましょう</a:t>
            </a: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受付</a:t>
            </a:r>
            <a:r>
              <a:rPr lang="ja-JP" altLang="en-US" sz="2000" dirty="0">
                <a:solidFill>
                  <a:prstClr val="black"/>
                </a:solidFill>
                <a:latin typeface="メイリオ" panose="020B0604030504040204" pitchFamily="50" charset="-128"/>
                <a:ea typeface="メイリオ" panose="020B0604030504040204" pitchFamily="50" charset="-128"/>
              </a:rPr>
              <a:t>付近に、避難所のレイアウト図と一緒に掲示しましょう</a:t>
            </a: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災害</a:t>
            </a:r>
            <a:r>
              <a:rPr lang="ja-JP" altLang="en-US" sz="2000" dirty="0">
                <a:solidFill>
                  <a:prstClr val="black"/>
                </a:solidFill>
                <a:latin typeface="メイリオ" panose="020B0604030504040204" pitchFamily="50" charset="-128"/>
                <a:ea typeface="メイリオ" panose="020B0604030504040204" pitchFamily="50" charset="-128"/>
              </a:rPr>
              <a:t>時にすぐに掲示できるよう、事前に紙で準備しておきましょう</a:t>
            </a: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27</a:t>
            </a:fld>
            <a:endParaRPr lang="ja-JP" altLang="en-US">
              <a:solidFill>
                <a:prstClr val="black"/>
              </a:solidFill>
            </a:endParaRPr>
          </a:p>
        </p:txBody>
      </p:sp>
      <p:sp>
        <p:nvSpPr>
          <p:cNvPr id="60" name="テキスト ボックス 59"/>
          <p:cNvSpPr txBox="1"/>
          <p:nvPr/>
        </p:nvSpPr>
        <p:spPr>
          <a:xfrm>
            <a:off x="83571" y="1735743"/>
            <a:ext cx="9610394" cy="4901342"/>
          </a:xfrm>
          <a:prstGeom prst="rect">
            <a:avLst/>
          </a:prstGeom>
          <a:noFill/>
        </p:spPr>
        <p:txBody>
          <a:bodyPr wrap="square" rtlCol="0">
            <a:spAutoFit/>
          </a:bodyPr>
          <a:lstStyle/>
          <a:p>
            <a:pPr>
              <a:lnSpc>
                <a:spcPts val="2500"/>
              </a:lnSpc>
            </a:pPr>
            <a:r>
              <a:rPr lang="ja-JP" altLang="ja-JP" sz="2000" b="1" u="sng" dirty="0">
                <a:solidFill>
                  <a:srgbClr val="FF0000"/>
                </a:solidFill>
                <a:latin typeface="メイリオ" panose="020B0604030504040204" pitchFamily="50" charset="-128"/>
                <a:ea typeface="メイリオ" panose="020B0604030504040204" pitchFamily="50" charset="-128"/>
              </a:rPr>
              <a:t>入所する時の注意事項（例）</a:t>
            </a:r>
          </a:p>
          <a:p>
            <a:pPr>
              <a:lnSpc>
                <a:spcPts val="2500"/>
              </a:lnSpc>
            </a:pPr>
            <a:r>
              <a:rPr lang="ja-JP" altLang="ja-JP" dirty="0">
                <a:latin typeface="メイリオ" panose="020B0604030504040204" pitchFamily="50" charset="-128"/>
                <a:ea typeface="メイリオ" panose="020B0604030504040204" pitchFamily="50" charset="-128"/>
              </a:rPr>
              <a:t>■避難者カードを受け取り、必要事項</a:t>
            </a:r>
            <a:r>
              <a:rPr lang="ja-JP" altLang="ja-JP" dirty="0" smtClean="0">
                <a:latin typeface="メイリオ" panose="020B0604030504040204" pitchFamily="50" charset="-128"/>
                <a:ea typeface="メイリオ" panose="020B0604030504040204" pitchFamily="50" charset="-128"/>
              </a:rPr>
              <a:t>を記入</a:t>
            </a:r>
            <a:r>
              <a:rPr lang="ja-JP" altLang="ja-JP" dirty="0">
                <a:latin typeface="メイリオ" panose="020B0604030504040204" pitchFamily="50" charset="-128"/>
                <a:ea typeface="メイリオ" panose="020B0604030504040204" pitchFamily="50" charset="-128"/>
              </a:rPr>
              <a:t>して提出して</a:t>
            </a:r>
            <a:r>
              <a:rPr lang="ja-JP" altLang="ja-JP" dirty="0" smtClean="0">
                <a:latin typeface="メイリオ" panose="020B0604030504040204" pitchFamily="50" charset="-128"/>
                <a:ea typeface="メイリオ" panose="020B0604030504040204" pitchFamily="50" charset="-128"/>
              </a:rPr>
              <a:t>ください</a:t>
            </a:r>
            <a:r>
              <a:rPr lang="ja-JP" altLang="en-US" dirty="0" smtClean="0">
                <a:latin typeface="メイリオ" panose="020B0604030504040204" pitchFamily="50" charset="-128"/>
                <a:ea typeface="メイリオ" panose="020B0604030504040204" pitchFamily="50" charset="-128"/>
              </a:rPr>
              <a:t>（</a:t>
            </a:r>
            <a:r>
              <a:rPr lang="ja-JP" altLang="ja-JP" dirty="0" smtClean="0">
                <a:latin typeface="メイリオ" panose="020B0604030504040204" pitchFamily="50" charset="-128"/>
                <a:ea typeface="メイリオ" panose="020B0604030504040204" pitchFamily="50" charset="-128"/>
              </a:rPr>
              <a:t>避難者</a:t>
            </a:r>
            <a:r>
              <a:rPr lang="ja-JP" altLang="ja-JP" dirty="0">
                <a:latin typeface="メイリオ" panose="020B0604030504040204" pitchFamily="50" charset="-128"/>
                <a:ea typeface="メイリオ" panose="020B0604030504040204" pitchFamily="50" charset="-128"/>
              </a:rPr>
              <a:t>カードの提出</a:t>
            </a:r>
            <a:r>
              <a:rPr lang="ja-JP" altLang="ja-JP" dirty="0" smtClean="0">
                <a:latin typeface="メイリオ" panose="020B0604030504040204" pitchFamily="50" charset="-128"/>
                <a:ea typeface="メイリオ" panose="020B0604030504040204" pitchFamily="50" charset="-128"/>
              </a:rPr>
              <a:t>を</a:t>
            </a:r>
            <a:endParaRPr lang="en-US" altLang="ja-JP" dirty="0" smtClean="0">
              <a:latin typeface="メイリオ" panose="020B0604030504040204" pitchFamily="50" charset="-128"/>
              <a:ea typeface="メイリオ" panose="020B0604030504040204" pitchFamily="50" charset="-128"/>
            </a:endParaRPr>
          </a:p>
          <a:p>
            <a:pPr>
              <a:lnSpc>
                <a:spcPts val="2500"/>
              </a:lnSpc>
            </a:pPr>
            <a:r>
              <a:rPr lang="ja-JP" altLang="en-US" dirty="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もって</a:t>
            </a:r>
            <a:r>
              <a:rPr lang="ja-JP" altLang="ja-JP" dirty="0">
                <a:latin typeface="メイリオ" panose="020B0604030504040204" pitchFamily="50" charset="-128"/>
                <a:ea typeface="メイリオ" panose="020B0604030504040204" pitchFamily="50" charset="-128"/>
              </a:rPr>
              <a:t>受付とします）　</a:t>
            </a:r>
          </a:p>
          <a:p>
            <a:pPr>
              <a:lnSpc>
                <a:spcPts val="2500"/>
              </a:lnSpc>
            </a:pPr>
            <a:r>
              <a:rPr lang="en-US" altLang="ja-JP" dirty="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a:p>
            <a:pPr>
              <a:lnSpc>
                <a:spcPts val="2500"/>
              </a:lnSpc>
            </a:pPr>
            <a:endParaRPr lang="ja-JP" altLang="ja-JP" dirty="0">
              <a:latin typeface="メイリオ" panose="020B0604030504040204" pitchFamily="50" charset="-128"/>
              <a:ea typeface="メイリオ" panose="020B0604030504040204" pitchFamily="50" charset="-128"/>
            </a:endParaRPr>
          </a:p>
          <a:p>
            <a:pPr>
              <a:lnSpc>
                <a:spcPts val="2500"/>
              </a:lnSpc>
            </a:pPr>
            <a:r>
              <a:rPr lang="ja-JP" altLang="ja-JP" dirty="0" smtClean="0">
                <a:latin typeface="メイリオ" panose="020B0604030504040204" pitchFamily="50" charset="-128"/>
                <a:ea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rPr>
              <a:t>避難所レイアウト図を確認して、決められたスペースに入ってください</a:t>
            </a:r>
          </a:p>
          <a:p>
            <a:pPr>
              <a:lnSpc>
                <a:spcPts val="2500"/>
              </a:lnSpc>
            </a:pPr>
            <a:r>
              <a:rPr lang="ja-JP" altLang="en-US" kern="100" dirty="0" smtClean="0">
                <a:solidFill>
                  <a:srgbClr val="000000"/>
                </a:solidFill>
                <a:latin typeface="Century"/>
                <a:ea typeface="メイリオ"/>
                <a:cs typeface="メイリオ"/>
              </a:rPr>
              <a:t>　</a:t>
            </a:r>
            <a:r>
              <a:rPr lang="ja-JP" altLang="ja-JP" kern="100" dirty="0" smtClean="0">
                <a:solidFill>
                  <a:srgbClr val="000000"/>
                </a:solidFill>
                <a:latin typeface="Century"/>
                <a:ea typeface="メイリオ"/>
                <a:cs typeface="メイリオ"/>
              </a:rPr>
              <a:t>■</a:t>
            </a:r>
            <a:r>
              <a:rPr lang="ja-JP" altLang="ja-JP" kern="100" dirty="0">
                <a:solidFill>
                  <a:srgbClr val="000000"/>
                </a:solidFill>
                <a:latin typeface="Century"/>
                <a:ea typeface="メイリオ"/>
                <a:cs typeface="メイリオ"/>
              </a:rPr>
              <a:t>居住スペースでは、</a:t>
            </a:r>
            <a:r>
              <a:rPr lang="ja-JP" altLang="ja-JP" b="1" kern="100" dirty="0">
                <a:solidFill>
                  <a:srgbClr val="FF0000"/>
                </a:solidFill>
                <a:latin typeface="Century"/>
                <a:ea typeface="メイリオ"/>
                <a:cs typeface="メイリオ"/>
              </a:rPr>
              <a:t>自治会単位</a:t>
            </a:r>
            <a:r>
              <a:rPr lang="ja-JP" altLang="ja-JP" kern="100" dirty="0">
                <a:solidFill>
                  <a:srgbClr val="000000"/>
                </a:solidFill>
                <a:latin typeface="Century"/>
                <a:ea typeface="メイリオ"/>
                <a:cs typeface="メイリオ"/>
              </a:rPr>
              <a:t>で集まりましょう</a:t>
            </a:r>
            <a:endParaRPr lang="ja-JP" altLang="ja-JP" sz="1200" kern="100" dirty="0">
              <a:latin typeface="Century"/>
              <a:ea typeface="ＭＳ 明朝"/>
              <a:cs typeface="Times New Roman"/>
            </a:endParaRPr>
          </a:p>
          <a:p>
            <a:pPr>
              <a:lnSpc>
                <a:spcPts val="2500"/>
              </a:lnSpc>
            </a:pPr>
            <a:r>
              <a:rPr lang="ja-JP" altLang="en-US" kern="100" dirty="0" smtClean="0">
                <a:solidFill>
                  <a:srgbClr val="000000"/>
                </a:solidFill>
                <a:latin typeface="Century"/>
                <a:ea typeface="メイリオ"/>
                <a:cs typeface="メイリオ"/>
              </a:rPr>
              <a:t>　</a:t>
            </a:r>
            <a:r>
              <a:rPr lang="ja-JP" altLang="ja-JP" kern="100" dirty="0" smtClean="0">
                <a:solidFill>
                  <a:srgbClr val="000000"/>
                </a:solidFill>
                <a:latin typeface="Century"/>
                <a:ea typeface="メイリオ"/>
                <a:cs typeface="メイリオ"/>
              </a:rPr>
              <a:t>■</a:t>
            </a:r>
            <a:r>
              <a:rPr lang="en-US" altLang="ja-JP" kern="100" dirty="0">
                <a:solidFill>
                  <a:srgbClr val="000000"/>
                </a:solidFill>
                <a:latin typeface="Century"/>
                <a:ea typeface="メイリオ"/>
                <a:cs typeface="メイリオ"/>
              </a:rPr>
              <a:t>1</a:t>
            </a:r>
            <a:r>
              <a:rPr lang="ja-JP" altLang="ja-JP" kern="100" dirty="0">
                <a:solidFill>
                  <a:srgbClr val="000000"/>
                </a:solidFill>
                <a:latin typeface="Century"/>
                <a:ea typeface="メイリオ"/>
                <a:cs typeface="メイリオ"/>
              </a:rPr>
              <a:t>人あたりのスペースの目安は</a:t>
            </a:r>
            <a:r>
              <a:rPr lang="ja-JP" altLang="ja-JP" b="1" kern="100" dirty="0">
                <a:solidFill>
                  <a:srgbClr val="FF0000"/>
                </a:solidFill>
                <a:latin typeface="Century"/>
                <a:ea typeface="メイリオ"/>
                <a:cs typeface="メイリオ"/>
              </a:rPr>
              <a:t>２～３㎡</a:t>
            </a:r>
            <a:r>
              <a:rPr lang="ja-JP" altLang="ja-JP" kern="100" dirty="0">
                <a:solidFill>
                  <a:srgbClr val="000000"/>
                </a:solidFill>
                <a:latin typeface="Century"/>
                <a:ea typeface="メイリオ"/>
                <a:cs typeface="メイリオ"/>
              </a:rPr>
              <a:t>程度です</a:t>
            </a:r>
            <a:endParaRPr lang="ja-JP" altLang="ja-JP" sz="1200" kern="100" dirty="0">
              <a:latin typeface="Century"/>
              <a:ea typeface="ＭＳ 明朝"/>
              <a:cs typeface="Times New Roman"/>
            </a:endParaRPr>
          </a:p>
          <a:p>
            <a:pPr>
              <a:lnSpc>
                <a:spcPts val="2500"/>
              </a:lnSpc>
            </a:pPr>
            <a:r>
              <a:rPr lang="ja-JP" altLang="en-US" kern="100" dirty="0" smtClean="0">
                <a:solidFill>
                  <a:srgbClr val="000000"/>
                </a:solidFill>
                <a:latin typeface="Century"/>
                <a:ea typeface="メイリオ"/>
                <a:cs typeface="メイリオ"/>
              </a:rPr>
              <a:t>　</a:t>
            </a:r>
            <a:r>
              <a:rPr lang="ja-JP" altLang="ja-JP" kern="100" dirty="0" smtClean="0">
                <a:solidFill>
                  <a:srgbClr val="000000"/>
                </a:solidFill>
                <a:latin typeface="Century"/>
                <a:ea typeface="メイリオ"/>
                <a:cs typeface="メイリオ"/>
              </a:rPr>
              <a:t>■必ず</a:t>
            </a:r>
            <a:r>
              <a:rPr lang="ja-JP" altLang="ja-JP" b="1" kern="100" dirty="0" smtClean="0">
                <a:solidFill>
                  <a:srgbClr val="FF0000"/>
                </a:solidFill>
                <a:latin typeface="Century"/>
                <a:ea typeface="メイリオ"/>
                <a:cs typeface="メイリオ"/>
              </a:rPr>
              <a:t>通路を確保</a:t>
            </a:r>
            <a:r>
              <a:rPr lang="ja-JP" altLang="ja-JP" kern="100" dirty="0" smtClean="0">
                <a:solidFill>
                  <a:srgbClr val="000000"/>
                </a:solidFill>
                <a:latin typeface="Century"/>
                <a:ea typeface="メイリオ"/>
                <a:cs typeface="メイリオ"/>
              </a:rPr>
              <a:t>しておきましょう</a:t>
            </a:r>
            <a:endParaRPr lang="ja-JP" altLang="ja-JP" sz="1200" kern="100" dirty="0" smtClean="0">
              <a:latin typeface="Century"/>
              <a:ea typeface="ＭＳ 明朝"/>
              <a:cs typeface="Times New Roman"/>
            </a:endParaRPr>
          </a:p>
          <a:p>
            <a:pPr>
              <a:lnSpc>
                <a:spcPts val="2500"/>
              </a:lnSpc>
            </a:pPr>
            <a:r>
              <a:rPr lang="ja-JP" altLang="en-US" kern="100" dirty="0" smtClean="0">
                <a:solidFill>
                  <a:srgbClr val="000000"/>
                </a:solidFill>
                <a:latin typeface="Century"/>
                <a:ea typeface="メイリオ"/>
                <a:cs typeface="メイリオ"/>
              </a:rPr>
              <a:t>　</a:t>
            </a:r>
            <a:r>
              <a:rPr lang="ja-JP" altLang="ja-JP" kern="100" dirty="0" smtClean="0">
                <a:solidFill>
                  <a:srgbClr val="000000"/>
                </a:solidFill>
                <a:latin typeface="Century"/>
                <a:ea typeface="メイリオ"/>
                <a:cs typeface="メイリオ"/>
              </a:rPr>
              <a:t>■</a:t>
            </a:r>
            <a:r>
              <a:rPr lang="ja-JP" altLang="ja-JP" kern="100" dirty="0">
                <a:solidFill>
                  <a:srgbClr val="000000"/>
                </a:solidFill>
                <a:latin typeface="Century"/>
                <a:ea typeface="メイリオ"/>
                <a:cs typeface="メイリオ"/>
              </a:rPr>
              <a:t>高齢者など配慮が必要な方への配慮もお願いします</a:t>
            </a:r>
            <a:endParaRPr lang="ja-JP" altLang="ja-JP" sz="1200" kern="100" dirty="0">
              <a:latin typeface="Century"/>
              <a:ea typeface="ＭＳ 明朝"/>
              <a:cs typeface="Times New Roman"/>
            </a:endParaRPr>
          </a:p>
          <a:p>
            <a:pPr>
              <a:lnSpc>
                <a:spcPts val="2500"/>
              </a:lnSpc>
            </a:pPr>
            <a:r>
              <a:rPr lang="ja-JP" altLang="en-US" kern="100" dirty="0" smtClean="0">
                <a:solidFill>
                  <a:srgbClr val="000000"/>
                </a:solidFill>
                <a:latin typeface="Century"/>
                <a:ea typeface="メイリオ"/>
                <a:cs typeface="メイリオ"/>
              </a:rPr>
              <a:t>　</a:t>
            </a:r>
            <a:r>
              <a:rPr lang="ja-JP" altLang="ja-JP" kern="100" dirty="0" smtClean="0">
                <a:solidFill>
                  <a:srgbClr val="000000"/>
                </a:solidFill>
                <a:latin typeface="Century"/>
                <a:ea typeface="メイリオ"/>
                <a:cs typeface="メイリオ"/>
              </a:rPr>
              <a:t>■</a:t>
            </a:r>
            <a:r>
              <a:rPr lang="ja-JP" altLang="ja-JP" b="1" kern="100" dirty="0">
                <a:solidFill>
                  <a:srgbClr val="FF0000"/>
                </a:solidFill>
                <a:latin typeface="Century"/>
                <a:ea typeface="メイリオ"/>
                <a:cs typeface="メイリオ"/>
              </a:rPr>
              <a:t>立入禁止区域には入らないでください</a:t>
            </a:r>
            <a:endParaRPr lang="ja-JP" altLang="ja-JP" sz="1200" kern="100" dirty="0">
              <a:latin typeface="Century"/>
              <a:ea typeface="ＭＳ 明朝"/>
              <a:cs typeface="Times New Roman"/>
            </a:endParaRPr>
          </a:p>
          <a:p>
            <a:pPr>
              <a:lnSpc>
                <a:spcPts val="2500"/>
              </a:lnSpc>
            </a:pPr>
            <a:endParaRPr lang="en-US" altLang="ja-JP" dirty="0" smtClean="0">
              <a:latin typeface="メイリオ" panose="020B0604030504040204" pitchFamily="50" charset="-128"/>
              <a:ea typeface="メイリオ" panose="020B0604030504040204" pitchFamily="50" charset="-128"/>
            </a:endParaRPr>
          </a:p>
          <a:p>
            <a:pPr>
              <a:lnSpc>
                <a:spcPts val="2500"/>
              </a:lnSpc>
            </a:pPr>
            <a:endParaRPr lang="ja-JP" altLang="ja-JP" dirty="0">
              <a:latin typeface="メイリオ" panose="020B0604030504040204" pitchFamily="50" charset="-128"/>
              <a:ea typeface="メイリオ" panose="020B0604030504040204" pitchFamily="50" charset="-128"/>
            </a:endParaRPr>
          </a:p>
          <a:p>
            <a:pPr>
              <a:lnSpc>
                <a:spcPts val="2500"/>
              </a:lnSpc>
            </a:pPr>
            <a:r>
              <a:rPr lang="ja-JP" altLang="ja-JP" dirty="0">
                <a:latin typeface="メイリオ" panose="020B0604030504040204" pitchFamily="50" charset="-128"/>
                <a:ea typeface="メイリオ" panose="020B0604030504040204" pitchFamily="50" charset="-128"/>
              </a:rPr>
              <a:t>■トイレは決められた箇所しか使用できません</a:t>
            </a:r>
          </a:p>
          <a:p>
            <a:pPr>
              <a:lnSpc>
                <a:spcPts val="2500"/>
              </a:lnSpc>
            </a:pPr>
            <a:r>
              <a:rPr lang="ja-JP" altLang="ja-JP" dirty="0">
                <a:latin typeface="メイリオ" panose="020B0604030504040204" pitchFamily="50" charset="-128"/>
                <a:ea typeface="メイリオ" panose="020B0604030504040204" pitchFamily="50" charset="-128"/>
              </a:rPr>
              <a:t>「トイレの使い方」をよく読んで、気持ちよく使用できるよう</a:t>
            </a:r>
            <a:r>
              <a:rPr lang="ja-JP" altLang="ja-JP" dirty="0" smtClean="0">
                <a:latin typeface="メイリオ" panose="020B0604030504040204" pitchFamily="50" charset="-128"/>
                <a:ea typeface="メイリオ" panose="020B0604030504040204" pitchFamily="50" charset="-128"/>
              </a:rPr>
              <a:t>に気</a:t>
            </a:r>
            <a:r>
              <a:rPr lang="ja-JP" altLang="ja-JP" dirty="0">
                <a:latin typeface="メイリオ" panose="020B0604030504040204" pitchFamily="50" charset="-128"/>
                <a:ea typeface="メイリオ" panose="020B0604030504040204" pitchFamily="50" charset="-128"/>
              </a:rPr>
              <a:t>を</a:t>
            </a:r>
            <a:r>
              <a:rPr lang="ja-JP" altLang="ja-JP" dirty="0" smtClean="0">
                <a:latin typeface="メイリオ" panose="020B0604030504040204" pitchFamily="50" charset="-128"/>
                <a:ea typeface="メイリオ" panose="020B0604030504040204" pitchFamily="50" charset="-128"/>
              </a:rPr>
              <a:t>付けましょう</a:t>
            </a:r>
            <a:endParaRPr lang="ja-JP" altLang="ja-JP" dirty="0">
              <a:latin typeface="メイリオ" panose="020B0604030504040204" pitchFamily="50" charset="-128"/>
              <a:ea typeface="メイリオ" panose="020B0604030504040204" pitchFamily="50" charset="-128"/>
            </a:endParaRPr>
          </a:p>
        </p:txBody>
      </p:sp>
      <p:pic>
        <p:nvPicPr>
          <p:cNvPr id="61" name="図 60"/>
          <p:cNvPicPr/>
          <p:nvPr/>
        </p:nvPicPr>
        <p:blipFill>
          <a:blip r:embed="rId2" cstate="print">
            <a:extLst>
              <a:ext uri="{BEBA8EAE-BF5A-486C-A8C5-ECC9F3942E4B}">
                <a14:imgProps xmlns:a14="http://schemas.microsoft.com/office/drawing/2010/main">
                  <a14:imgLayer r:embed="rId3">
                    <a14:imgEffect>
                      <a14:backgroundRemoval t="9833" b="92259" l="1796" r="97652">
                        <a14:foregroundMark x1="10083" y1="61297" x2="13260" y2="57113"/>
                        <a14:foregroundMark x1="29144" y1="86820" x2="32182" y2="67782"/>
                        <a14:foregroundMark x1="73895" y1="85774" x2="75414" y2="69247"/>
                        <a14:foregroundMark x1="24586" y1="74895" x2="34530" y2="78452"/>
                        <a14:foregroundMark x1="35912" y1="83264" x2="36050" y2="73431"/>
                        <a14:foregroundMark x1="32459" y1="84100" x2="28177" y2="84728"/>
                        <a14:foregroundMark x1="26934" y1="83054" x2="24309" y2="77406"/>
                        <a14:foregroundMark x1="70994" y1="83682" x2="68646" y2="74895"/>
                        <a14:foregroundMark x1="77210" y1="72176" x2="79972" y2="77824"/>
                        <a14:foregroundMark x1="78177" y1="83891" x2="74862" y2="86820"/>
                      </a14:backgroundRemoval>
                    </a14:imgEffect>
                  </a14:imgLayer>
                </a14:imgProps>
              </a:ext>
              <a:ext uri="{28A0092B-C50C-407E-A947-70E740481C1C}">
                <a14:useLocalDpi xmlns:a14="http://schemas.microsoft.com/office/drawing/2010/main" val="0"/>
              </a:ext>
            </a:extLst>
          </a:blip>
          <a:stretch>
            <a:fillRect/>
          </a:stretch>
        </p:blipFill>
        <p:spPr>
          <a:xfrm>
            <a:off x="2576736" y="2495049"/>
            <a:ext cx="1425016" cy="765175"/>
          </a:xfrm>
          <a:prstGeom prst="rect">
            <a:avLst/>
          </a:prstGeom>
        </p:spPr>
      </p:pic>
      <p:pic>
        <p:nvPicPr>
          <p:cNvPr id="64" name="図 63"/>
          <p:cNvPicPr/>
          <p:nvPr/>
        </p:nvPicPr>
        <p:blipFill rotWithShape="1">
          <a:blip r:embed="rId4" cstate="print">
            <a:extLst>
              <a:ext uri="{BEBA8EAE-BF5A-486C-A8C5-ECC9F3942E4B}">
                <a14:imgProps xmlns:a14="http://schemas.microsoft.com/office/drawing/2010/main">
                  <a14:imgLayer r:embed="rId5">
                    <a14:imgEffect>
                      <a14:backgroundRemoval t="50000" b="75781" l="55271" r="68668"/>
                    </a14:imgEffect>
                  </a14:imgLayer>
                </a14:imgProps>
              </a:ext>
              <a:ext uri="{28A0092B-C50C-407E-A947-70E740481C1C}">
                <a14:useLocalDpi xmlns:a14="http://schemas.microsoft.com/office/drawing/2010/main" val="0"/>
              </a:ext>
            </a:extLst>
          </a:blip>
          <a:srcRect l="55073" t="49868" r="31058" b="24558"/>
          <a:stretch/>
        </p:blipFill>
        <p:spPr bwMode="auto">
          <a:xfrm>
            <a:off x="5995489" y="2472054"/>
            <a:ext cx="1000059" cy="842137"/>
          </a:xfrm>
          <a:prstGeom prst="rect">
            <a:avLst/>
          </a:prstGeom>
          <a:ln>
            <a:noFill/>
          </a:ln>
          <a:extLst>
            <a:ext uri="{53640926-AAD7-44D8-BBD7-CCE9431645EC}">
              <a14:shadowObscured xmlns:a14="http://schemas.microsoft.com/office/drawing/2010/main"/>
            </a:ext>
          </a:extLst>
        </p:spPr>
      </p:pic>
      <p:sp>
        <p:nvSpPr>
          <p:cNvPr id="65" name="テキスト ボックス 58"/>
          <p:cNvSpPr txBox="1"/>
          <p:nvPr/>
        </p:nvSpPr>
        <p:spPr>
          <a:xfrm>
            <a:off x="4001752" y="2642510"/>
            <a:ext cx="1993737" cy="60579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ts val="2600"/>
              </a:lnSpc>
              <a:spcAft>
                <a:spcPts val="0"/>
              </a:spcAft>
            </a:pPr>
            <a:r>
              <a:rPr lang="ja-JP" kern="100" dirty="0">
                <a:solidFill>
                  <a:schemeClr val="tx1"/>
                </a:solidFill>
                <a:effectLst/>
                <a:ea typeface="メイリオ"/>
                <a:cs typeface="メイリオ"/>
              </a:rPr>
              <a:t>車は決められた</a:t>
            </a:r>
            <a:endParaRPr lang="ja-JP" sz="1600" kern="100" dirty="0">
              <a:solidFill>
                <a:schemeClr val="tx1"/>
              </a:solidFill>
              <a:effectLst/>
              <a:ea typeface="ＭＳ 明朝"/>
              <a:cs typeface="Times New Roman"/>
            </a:endParaRPr>
          </a:p>
          <a:p>
            <a:pPr algn="ctr">
              <a:lnSpc>
                <a:spcPts val="2600"/>
              </a:lnSpc>
              <a:spcAft>
                <a:spcPts val="0"/>
              </a:spcAft>
            </a:pPr>
            <a:r>
              <a:rPr lang="ja-JP" kern="100" dirty="0">
                <a:solidFill>
                  <a:schemeClr val="tx1"/>
                </a:solidFill>
                <a:effectLst/>
                <a:ea typeface="メイリオ"/>
                <a:cs typeface="メイリオ"/>
              </a:rPr>
              <a:t>場所に！</a:t>
            </a:r>
            <a:endParaRPr lang="ja-JP" sz="1600" kern="100" dirty="0">
              <a:solidFill>
                <a:schemeClr val="tx1"/>
              </a:solidFill>
              <a:effectLst/>
              <a:ea typeface="ＭＳ 明朝"/>
              <a:cs typeface="Times New Roman"/>
            </a:endParaRPr>
          </a:p>
        </p:txBody>
      </p:sp>
      <p:sp>
        <p:nvSpPr>
          <p:cNvPr id="66" name="テキスト ボックス 57"/>
          <p:cNvSpPr txBox="1"/>
          <p:nvPr/>
        </p:nvSpPr>
        <p:spPr>
          <a:xfrm>
            <a:off x="7329264" y="2716529"/>
            <a:ext cx="2232248" cy="47815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gn="just">
              <a:lnSpc>
                <a:spcPts val="2600"/>
              </a:lnSpc>
              <a:spcAft>
                <a:spcPts val="0"/>
              </a:spcAft>
            </a:pPr>
            <a:r>
              <a:rPr lang="ja-JP" kern="100" dirty="0">
                <a:solidFill>
                  <a:schemeClr val="tx1"/>
                </a:solidFill>
                <a:effectLst/>
                <a:ea typeface="メイリオ"/>
                <a:cs typeface="メイリオ"/>
              </a:rPr>
              <a:t>靴は自分で管理！</a:t>
            </a:r>
            <a:endParaRPr lang="ja-JP" sz="1600" kern="100" dirty="0">
              <a:solidFill>
                <a:schemeClr val="tx1"/>
              </a:solidFill>
              <a:effectLst/>
              <a:ea typeface="ＭＳ 明朝"/>
              <a:cs typeface="Times New Roman"/>
            </a:endParaRPr>
          </a:p>
        </p:txBody>
      </p:sp>
      <p:pic>
        <p:nvPicPr>
          <p:cNvPr id="67" name="図 66"/>
          <p:cNvPicPr/>
          <p:nvPr/>
        </p:nvPicPr>
        <p:blipFill rotWithShape="1">
          <a:blip r:embed="rId6" cstate="print">
            <a:extLst>
              <a:ext uri="{28A0092B-C50C-407E-A947-70E740481C1C}">
                <a14:useLocalDpi xmlns:a14="http://schemas.microsoft.com/office/drawing/2010/main"/>
              </a:ext>
            </a:extLst>
          </a:blip>
          <a:srcRect/>
          <a:stretch/>
        </p:blipFill>
        <p:spPr>
          <a:xfrm>
            <a:off x="7689304" y="3933056"/>
            <a:ext cx="1197536" cy="1618850"/>
          </a:xfrm>
          <a:prstGeom prst="rect">
            <a:avLst/>
          </a:prstGeom>
        </p:spPr>
      </p:pic>
      <p:sp>
        <p:nvSpPr>
          <p:cNvPr id="71" name="テキスト ボックス 47"/>
          <p:cNvSpPr txBox="1"/>
          <p:nvPr/>
        </p:nvSpPr>
        <p:spPr>
          <a:xfrm>
            <a:off x="8660032" y="4355545"/>
            <a:ext cx="1100628" cy="77387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gn="ctr">
              <a:lnSpc>
                <a:spcPts val="1000"/>
              </a:lnSpc>
              <a:spcAft>
                <a:spcPts val="0"/>
              </a:spcAft>
            </a:pPr>
            <a:r>
              <a:rPr lang="ja-JP" sz="1400" kern="100" dirty="0" smtClean="0">
                <a:effectLst/>
                <a:latin typeface="メイリオ" panose="020B0604030504040204" pitchFamily="50" charset="-128"/>
                <a:ea typeface="メイリオ" panose="020B0604030504040204" pitchFamily="50" charset="-128"/>
                <a:cs typeface="Times New Roman"/>
              </a:rPr>
              <a:t>約２ｍ</a:t>
            </a:r>
            <a:endParaRPr lang="ja-JP" sz="1400" kern="100" dirty="0">
              <a:effectLst/>
              <a:latin typeface="メイリオ" panose="020B0604030504040204" pitchFamily="50" charset="-128"/>
              <a:ea typeface="メイリオ" panose="020B0604030504040204" pitchFamily="50" charset="-128"/>
              <a:cs typeface="Times New Roman"/>
            </a:endParaRPr>
          </a:p>
        </p:txBody>
      </p:sp>
      <p:sp>
        <p:nvSpPr>
          <p:cNvPr id="72" name="テキスト ボックス 256"/>
          <p:cNvSpPr txBox="1"/>
          <p:nvPr/>
        </p:nvSpPr>
        <p:spPr>
          <a:xfrm>
            <a:off x="7812585" y="3655554"/>
            <a:ext cx="889635" cy="2870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gn="just">
              <a:spcAft>
                <a:spcPts val="0"/>
              </a:spcAft>
            </a:pPr>
            <a:r>
              <a:rPr lang="ja-JP" sz="1400" kern="100">
                <a:effectLst/>
                <a:latin typeface="メイリオ" panose="020B0604030504040204" pitchFamily="50" charset="-128"/>
                <a:ea typeface="メイリオ" panose="020B0604030504040204" pitchFamily="50" charset="-128"/>
                <a:cs typeface="Times New Roman"/>
              </a:rPr>
              <a:t>約</a:t>
            </a:r>
            <a:r>
              <a:rPr lang="en-US" sz="1400" kern="100">
                <a:effectLst/>
                <a:latin typeface="メイリオ" panose="020B0604030504040204" pitchFamily="50" charset="-128"/>
                <a:ea typeface="メイリオ" panose="020B0604030504040204" pitchFamily="50" charset="-128"/>
                <a:cs typeface="Times New Roman"/>
              </a:rPr>
              <a:t>1</a:t>
            </a:r>
            <a:r>
              <a:rPr lang="ja-JP" sz="1400" kern="100">
                <a:effectLst/>
                <a:latin typeface="メイリオ" panose="020B0604030504040204" pitchFamily="50" charset="-128"/>
                <a:ea typeface="メイリオ" panose="020B0604030504040204" pitchFamily="50" charset="-128"/>
                <a:cs typeface="Times New Roman"/>
              </a:rPr>
              <a:t>～</a:t>
            </a:r>
            <a:r>
              <a:rPr lang="en-US" sz="1400" kern="100">
                <a:effectLst/>
                <a:latin typeface="メイリオ" panose="020B0604030504040204" pitchFamily="50" charset="-128"/>
                <a:ea typeface="メイリオ" panose="020B0604030504040204" pitchFamily="50" charset="-128"/>
                <a:cs typeface="Times New Roman"/>
              </a:rPr>
              <a:t>1.5</a:t>
            </a:r>
            <a:r>
              <a:rPr lang="ja-JP" sz="1400" kern="100">
                <a:effectLst/>
                <a:latin typeface="メイリオ" panose="020B0604030504040204" pitchFamily="50" charset="-128"/>
                <a:ea typeface="メイリオ" panose="020B0604030504040204" pitchFamily="50" charset="-128"/>
                <a:cs typeface="Times New Roman"/>
              </a:rPr>
              <a:t>ｍ</a:t>
            </a:r>
          </a:p>
        </p:txBody>
      </p:sp>
    </p:spTree>
    <p:extLst>
      <p:ext uri="{BB962C8B-B14F-4D97-AF65-F5344CB8AC3E}">
        <p14:creationId xmlns:p14="http://schemas.microsoft.com/office/powerpoint/2010/main" val="12667748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避難所に入所する際の注意事項</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28</a:t>
            </a:fld>
            <a:endParaRPr lang="ja-JP" altLang="en-US">
              <a:solidFill>
                <a:prstClr val="black"/>
              </a:solidFill>
            </a:endParaRPr>
          </a:p>
        </p:txBody>
      </p:sp>
      <p:sp>
        <p:nvSpPr>
          <p:cNvPr id="60" name="テキスト ボックス 59"/>
          <p:cNvSpPr txBox="1"/>
          <p:nvPr/>
        </p:nvSpPr>
        <p:spPr>
          <a:xfrm>
            <a:off x="83571" y="1041371"/>
            <a:ext cx="9610394" cy="5150128"/>
          </a:xfrm>
          <a:prstGeom prst="rect">
            <a:avLst/>
          </a:prstGeom>
          <a:noFill/>
        </p:spPr>
        <p:txBody>
          <a:bodyPr wrap="square" rtlCol="0">
            <a:spAutoFit/>
          </a:bodyPr>
          <a:lstStyle/>
          <a:p>
            <a:pPr>
              <a:lnSpc>
                <a:spcPts val="2500"/>
              </a:lnSpc>
            </a:pPr>
            <a:r>
              <a:rPr lang="ja-JP" altLang="ja-JP" b="1" u="sng" dirty="0">
                <a:solidFill>
                  <a:srgbClr val="FF0000"/>
                </a:solidFill>
                <a:latin typeface="メイリオ" panose="020B0604030504040204" pitchFamily="50" charset="-128"/>
                <a:ea typeface="メイリオ" panose="020B0604030504040204" pitchFamily="50" charset="-128"/>
              </a:rPr>
              <a:t>入所する時の注意事項（例）</a:t>
            </a:r>
          </a:p>
          <a:p>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■次の方は本部にお申し出ください</a:t>
            </a:r>
            <a:endParaRPr lang="en-US" altLang="ja-JP" dirty="0">
              <a:latin typeface="メイリオ" panose="020B0604030504040204" pitchFamily="50" charset="-128"/>
              <a:ea typeface="メイリオ" panose="020B0604030504040204" pitchFamily="50" charset="-128"/>
            </a:endParaRPr>
          </a:p>
          <a:p>
            <a:pPr algn="just">
              <a:lnSpc>
                <a:spcPts val="1800"/>
              </a:lnSpc>
              <a:spcAft>
                <a:spcPts val="0"/>
              </a:spcAft>
            </a:pPr>
            <a:r>
              <a:rPr lang="ja-JP" altLang="ja-JP" b="1" kern="100" dirty="0">
                <a:solidFill>
                  <a:srgbClr val="FF0000"/>
                </a:solidFill>
                <a:latin typeface="Century"/>
                <a:ea typeface="メイリオ"/>
                <a:cs typeface="メイリオ"/>
              </a:rPr>
              <a:t>体調の悪い</a:t>
            </a:r>
            <a:r>
              <a:rPr lang="ja-JP" altLang="ja-JP" b="1" kern="100" dirty="0" smtClean="0">
                <a:solidFill>
                  <a:srgbClr val="FF0000"/>
                </a:solidFill>
                <a:latin typeface="Century"/>
                <a:ea typeface="メイリオ"/>
                <a:cs typeface="メイリオ"/>
              </a:rPr>
              <a:t>方</a:t>
            </a:r>
            <a:r>
              <a:rPr lang="ja-JP" altLang="en-US" sz="1200" kern="100" dirty="0" smtClean="0">
                <a:latin typeface="Century"/>
                <a:ea typeface="ＭＳ 明朝"/>
                <a:cs typeface="Times New Roman"/>
              </a:rPr>
              <a:t>　　　　　　　　</a:t>
            </a:r>
            <a:r>
              <a:rPr lang="ja-JP" altLang="ja-JP" b="1" kern="100" dirty="0" smtClean="0">
                <a:solidFill>
                  <a:srgbClr val="FF0000"/>
                </a:solidFill>
                <a:latin typeface="Century"/>
                <a:ea typeface="メイリオ"/>
                <a:cs typeface="メイリオ"/>
              </a:rPr>
              <a:t>ケガ</a:t>
            </a:r>
            <a:r>
              <a:rPr lang="ja-JP" altLang="ja-JP" b="1" kern="100" dirty="0">
                <a:solidFill>
                  <a:srgbClr val="FF0000"/>
                </a:solidFill>
                <a:latin typeface="Century"/>
                <a:ea typeface="メイリオ"/>
                <a:cs typeface="メイリオ"/>
              </a:rPr>
              <a:t>をしている</a:t>
            </a:r>
            <a:r>
              <a:rPr lang="ja-JP" altLang="ja-JP" b="1" kern="100" dirty="0" smtClean="0">
                <a:solidFill>
                  <a:srgbClr val="FF0000"/>
                </a:solidFill>
                <a:latin typeface="Century"/>
                <a:ea typeface="メイリオ"/>
                <a:cs typeface="メイリオ"/>
              </a:rPr>
              <a:t>方</a:t>
            </a:r>
            <a:r>
              <a:rPr lang="ja-JP" altLang="en-US" b="1" kern="100" dirty="0" smtClean="0">
                <a:solidFill>
                  <a:srgbClr val="FF0000"/>
                </a:solidFill>
                <a:latin typeface="Century"/>
                <a:ea typeface="メイリオ"/>
                <a:cs typeface="メイリオ"/>
              </a:rPr>
              <a:t>　　　　　　　　</a:t>
            </a:r>
            <a:r>
              <a:rPr lang="ja-JP" altLang="ja-JP" b="1" kern="100" dirty="0" smtClean="0">
                <a:solidFill>
                  <a:srgbClr val="FF0000"/>
                </a:solidFill>
                <a:latin typeface="Century"/>
                <a:ea typeface="メイリオ"/>
                <a:cs typeface="メイリオ"/>
              </a:rPr>
              <a:t>体調</a:t>
            </a:r>
            <a:r>
              <a:rPr lang="ja-JP" altLang="ja-JP" b="1" kern="100" dirty="0">
                <a:solidFill>
                  <a:srgbClr val="FF0000"/>
                </a:solidFill>
                <a:latin typeface="Century"/>
                <a:ea typeface="メイリオ"/>
                <a:cs typeface="メイリオ"/>
              </a:rPr>
              <a:t>に不安のある</a:t>
            </a:r>
            <a:r>
              <a:rPr lang="ja-JP" altLang="ja-JP" b="1" kern="100" dirty="0" smtClean="0">
                <a:solidFill>
                  <a:srgbClr val="FF0000"/>
                </a:solidFill>
                <a:latin typeface="Century"/>
                <a:ea typeface="メイリオ"/>
                <a:cs typeface="メイリオ"/>
              </a:rPr>
              <a:t>方</a:t>
            </a:r>
            <a:endParaRPr lang="en-US" altLang="ja-JP" b="1" kern="100" dirty="0" smtClean="0">
              <a:solidFill>
                <a:srgbClr val="FF0000"/>
              </a:solidFill>
              <a:latin typeface="Century"/>
              <a:ea typeface="メイリオ"/>
              <a:cs typeface="メイリオ"/>
            </a:endParaRPr>
          </a:p>
          <a:p>
            <a:pPr algn="just">
              <a:lnSpc>
                <a:spcPts val="1800"/>
              </a:lnSpc>
              <a:spcAft>
                <a:spcPts val="0"/>
              </a:spcAft>
            </a:pPr>
            <a:endParaRPr lang="en-US" altLang="ja-JP" sz="1200" b="1" kern="100" dirty="0" smtClean="0">
              <a:solidFill>
                <a:srgbClr val="FF0000"/>
              </a:solidFill>
              <a:latin typeface="Century"/>
              <a:ea typeface="メイリオ"/>
              <a:cs typeface="Times New Roman"/>
            </a:endParaRPr>
          </a:p>
          <a:p>
            <a:pPr algn="just">
              <a:lnSpc>
                <a:spcPts val="1800"/>
              </a:lnSpc>
              <a:spcAft>
                <a:spcPts val="0"/>
              </a:spcAft>
            </a:pPr>
            <a:endParaRPr lang="en-US" altLang="ja-JP" sz="1200" b="1" kern="100" dirty="0">
              <a:solidFill>
                <a:srgbClr val="FF0000"/>
              </a:solidFill>
              <a:latin typeface="Century"/>
              <a:ea typeface="メイリオ"/>
              <a:cs typeface="Times New Roman"/>
            </a:endParaRPr>
          </a:p>
          <a:p>
            <a:pPr algn="just">
              <a:lnSpc>
                <a:spcPts val="1800"/>
              </a:lnSpc>
              <a:spcAft>
                <a:spcPts val="0"/>
              </a:spcAft>
            </a:pPr>
            <a:endParaRPr lang="ja-JP" altLang="ja-JP" sz="1200" kern="100" dirty="0">
              <a:latin typeface="Century"/>
              <a:ea typeface="ＭＳ 明朝"/>
              <a:cs typeface="Times New Roman"/>
            </a:endParaRPr>
          </a:p>
          <a:p>
            <a:pPr algn="just">
              <a:lnSpc>
                <a:spcPts val="2000"/>
              </a:lnSpc>
              <a:spcAft>
                <a:spcPts val="0"/>
              </a:spcAft>
            </a:pPr>
            <a:r>
              <a:rPr lang="ja-JP" altLang="ja-JP" kern="100" dirty="0">
                <a:solidFill>
                  <a:srgbClr val="000000"/>
                </a:solidFill>
                <a:latin typeface="Century"/>
                <a:ea typeface="メイリオ"/>
                <a:cs typeface="メイリオ"/>
              </a:rPr>
              <a:t>※近くに体調の悪そうな方がいる場合も、本部までお知らせ</a:t>
            </a:r>
            <a:r>
              <a:rPr lang="ja-JP" altLang="ja-JP" kern="100" dirty="0" smtClean="0">
                <a:solidFill>
                  <a:srgbClr val="000000"/>
                </a:solidFill>
                <a:latin typeface="Century"/>
                <a:ea typeface="メイリオ"/>
                <a:cs typeface="メイリオ"/>
              </a:rPr>
              <a:t>ください</a:t>
            </a:r>
            <a:endParaRPr lang="en-US" altLang="ja-JP" b="1" kern="100" dirty="0" smtClean="0">
              <a:solidFill>
                <a:srgbClr val="FF0000"/>
              </a:solidFill>
              <a:latin typeface="Century"/>
              <a:ea typeface="メイリオ"/>
              <a:cs typeface="メイリオ"/>
            </a:endParaRPr>
          </a:p>
          <a:p>
            <a:pPr>
              <a:lnSpc>
                <a:spcPts val="1800"/>
              </a:lnSpc>
            </a:pPr>
            <a:endParaRPr lang="en-US" altLang="ja-JP" b="1" kern="100" dirty="0">
              <a:solidFill>
                <a:srgbClr val="FF0000"/>
              </a:solidFill>
              <a:latin typeface="Century"/>
              <a:ea typeface="メイリオ"/>
              <a:cs typeface="メイリオ"/>
            </a:endParaRPr>
          </a:p>
          <a:p>
            <a:pPr>
              <a:lnSpc>
                <a:spcPts val="1800"/>
              </a:lnSpc>
            </a:pPr>
            <a:r>
              <a:rPr lang="ja-JP" altLang="ja-JP" b="1" kern="100" dirty="0" smtClean="0">
                <a:solidFill>
                  <a:srgbClr val="FF0000"/>
                </a:solidFill>
                <a:latin typeface="Century"/>
                <a:ea typeface="メイリオ"/>
                <a:cs typeface="メイリオ"/>
              </a:rPr>
              <a:t>ペット</a:t>
            </a:r>
            <a:r>
              <a:rPr lang="ja-JP" altLang="ja-JP" b="1" kern="100" dirty="0">
                <a:solidFill>
                  <a:srgbClr val="FF0000"/>
                </a:solidFill>
                <a:latin typeface="Century"/>
                <a:ea typeface="メイリオ"/>
                <a:cs typeface="メイリオ"/>
              </a:rPr>
              <a:t>を連れてこられた方</a:t>
            </a:r>
            <a:endParaRPr lang="ja-JP" altLang="ja-JP" sz="1200" kern="100" dirty="0">
              <a:latin typeface="Century"/>
              <a:ea typeface="ＭＳ 明朝"/>
              <a:cs typeface="Times New Roman"/>
            </a:endParaRPr>
          </a:p>
          <a:p>
            <a:pPr>
              <a:lnSpc>
                <a:spcPts val="1800"/>
              </a:lnSpc>
            </a:pPr>
            <a:r>
              <a:rPr lang="ja-JP" altLang="ja-JP" kern="100" dirty="0">
                <a:solidFill>
                  <a:srgbClr val="000000"/>
                </a:solidFill>
                <a:latin typeface="Century"/>
                <a:ea typeface="メイリオ"/>
                <a:cs typeface="メイリオ"/>
              </a:rPr>
              <a:t>ペットは屋内では飼えないため、ペットコーナーに預けます</a:t>
            </a:r>
            <a:endParaRPr lang="ja-JP" altLang="ja-JP" sz="1200" kern="100" dirty="0">
              <a:latin typeface="Century"/>
              <a:ea typeface="ＭＳ 明朝"/>
              <a:cs typeface="Times New Roman"/>
            </a:endParaRPr>
          </a:p>
          <a:p>
            <a:pPr>
              <a:lnSpc>
                <a:spcPts val="1800"/>
              </a:lnSpc>
            </a:pPr>
            <a:r>
              <a:rPr lang="ja-JP" altLang="ja-JP" kern="100" dirty="0">
                <a:solidFill>
                  <a:srgbClr val="000000"/>
                </a:solidFill>
                <a:latin typeface="Century"/>
                <a:ea typeface="メイリオ"/>
                <a:cs typeface="メイリオ"/>
              </a:rPr>
              <a:t>掃除や餌やりは責任を持って、飼い主同士で協力して行ってください</a:t>
            </a:r>
            <a:endParaRPr lang="ja-JP" altLang="ja-JP" sz="1200" kern="100" dirty="0">
              <a:latin typeface="Century"/>
              <a:ea typeface="ＭＳ 明朝"/>
              <a:cs typeface="Times New Roman"/>
            </a:endParaRPr>
          </a:p>
          <a:p>
            <a:pPr algn="just">
              <a:lnSpc>
                <a:spcPts val="1800"/>
              </a:lnSpc>
            </a:pPr>
            <a:r>
              <a:rPr lang="ja-JP" altLang="ja-JP" kern="100" dirty="0">
                <a:solidFill>
                  <a:srgbClr val="000000"/>
                </a:solidFill>
                <a:latin typeface="Century"/>
                <a:ea typeface="メイリオ"/>
                <a:cs typeface="メイリオ"/>
              </a:rPr>
              <a:t>※補助犬はペットではありません。ご利用の方は本部までお申し出</a:t>
            </a:r>
            <a:r>
              <a:rPr lang="ja-JP" altLang="ja-JP" kern="100" dirty="0" smtClean="0">
                <a:solidFill>
                  <a:srgbClr val="000000"/>
                </a:solidFill>
                <a:latin typeface="Century"/>
                <a:ea typeface="メイリオ"/>
                <a:cs typeface="メイリオ"/>
              </a:rPr>
              <a:t>ください</a:t>
            </a:r>
            <a:endParaRPr lang="en-US" altLang="ja-JP" sz="1200" kern="100" dirty="0" smtClean="0">
              <a:latin typeface="Century"/>
              <a:ea typeface="ＭＳ 明朝"/>
              <a:cs typeface="Times New Roman"/>
            </a:endParaRPr>
          </a:p>
          <a:p>
            <a:pPr algn="just">
              <a:lnSpc>
                <a:spcPts val="1800"/>
              </a:lnSpc>
            </a:pPr>
            <a:endParaRPr lang="en-US" altLang="ja-JP" sz="1200" b="1" kern="100" dirty="0">
              <a:solidFill>
                <a:srgbClr val="FF0000"/>
              </a:solidFill>
              <a:latin typeface="Century"/>
              <a:ea typeface="ＭＳ 明朝"/>
              <a:cs typeface="Times New Roman"/>
            </a:endParaRPr>
          </a:p>
          <a:p>
            <a:pPr algn="just">
              <a:lnSpc>
                <a:spcPts val="1800"/>
              </a:lnSpc>
            </a:pPr>
            <a:endParaRPr lang="en-US" altLang="ja-JP" b="1" kern="100" dirty="0">
              <a:solidFill>
                <a:srgbClr val="FF0000"/>
              </a:solidFill>
              <a:latin typeface="Century"/>
              <a:ea typeface="メイリオ"/>
              <a:cs typeface="メイリオ"/>
            </a:endParaRPr>
          </a:p>
          <a:p>
            <a:pPr algn="just">
              <a:lnSpc>
                <a:spcPts val="1800"/>
              </a:lnSpc>
              <a:spcAft>
                <a:spcPts val="0"/>
              </a:spcAft>
            </a:pPr>
            <a:endParaRPr lang="en-US" altLang="ja-JP" b="1" kern="100" dirty="0" smtClean="0">
              <a:solidFill>
                <a:srgbClr val="FF0000"/>
              </a:solidFill>
              <a:latin typeface="Century"/>
              <a:ea typeface="メイリオ"/>
              <a:cs typeface="メイリオ"/>
            </a:endParaRPr>
          </a:p>
          <a:p>
            <a:pPr algn="just">
              <a:lnSpc>
                <a:spcPts val="1800"/>
              </a:lnSpc>
              <a:spcAft>
                <a:spcPts val="0"/>
              </a:spcAft>
            </a:pPr>
            <a:r>
              <a:rPr lang="ja-JP" altLang="ja-JP" b="1" kern="100" dirty="0" smtClean="0">
                <a:solidFill>
                  <a:srgbClr val="FF0000"/>
                </a:solidFill>
                <a:latin typeface="Century"/>
                <a:ea typeface="メイリオ"/>
                <a:cs typeface="メイリオ"/>
              </a:rPr>
              <a:t>特技</a:t>
            </a:r>
            <a:r>
              <a:rPr lang="ja-JP" altLang="ja-JP" b="1" kern="100" dirty="0">
                <a:solidFill>
                  <a:srgbClr val="FF0000"/>
                </a:solidFill>
                <a:latin typeface="Century"/>
                <a:ea typeface="メイリオ"/>
                <a:cs typeface="メイリオ"/>
              </a:rPr>
              <a:t>・資格をお持ちの方</a:t>
            </a:r>
            <a:endParaRPr lang="ja-JP" altLang="ja-JP" sz="1200" kern="100" dirty="0">
              <a:latin typeface="Century"/>
              <a:ea typeface="ＭＳ 明朝"/>
              <a:cs typeface="Times New Roman"/>
            </a:endParaRPr>
          </a:p>
          <a:p>
            <a:pPr algn="just">
              <a:lnSpc>
                <a:spcPts val="1800"/>
              </a:lnSpc>
              <a:spcAft>
                <a:spcPts val="0"/>
              </a:spcAft>
            </a:pPr>
            <a:r>
              <a:rPr lang="ja-JP" altLang="ja-JP" kern="100" dirty="0">
                <a:solidFill>
                  <a:srgbClr val="000000"/>
                </a:solidFill>
                <a:latin typeface="Century"/>
                <a:ea typeface="メイリオ"/>
                <a:cs typeface="メイリオ"/>
              </a:rPr>
              <a:t>医療関係者や介護福祉士、保育士、先生、語学堪能、料理上手など</a:t>
            </a:r>
            <a:endParaRPr lang="ja-JP" altLang="ja-JP" sz="1200" kern="100" dirty="0">
              <a:latin typeface="Century"/>
              <a:ea typeface="ＭＳ 明朝"/>
              <a:cs typeface="Times New Roman"/>
            </a:endParaRPr>
          </a:p>
          <a:p>
            <a:pPr algn="just">
              <a:lnSpc>
                <a:spcPts val="1800"/>
              </a:lnSpc>
              <a:spcAft>
                <a:spcPts val="0"/>
              </a:spcAft>
            </a:pPr>
            <a:r>
              <a:rPr lang="ja-JP" altLang="ja-JP" kern="100" dirty="0">
                <a:solidFill>
                  <a:srgbClr val="000000"/>
                </a:solidFill>
                <a:latin typeface="Century"/>
                <a:ea typeface="メイリオ"/>
                <a:cs typeface="メイリオ"/>
              </a:rPr>
              <a:t>ご協力をお願いすることがあるかもしれませんのでよろしくお願いします</a:t>
            </a:r>
            <a:endParaRPr lang="ja-JP" altLang="ja-JP" sz="1200" kern="100" dirty="0">
              <a:latin typeface="Century"/>
              <a:ea typeface="ＭＳ 明朝"/>
              <a:cs typeface="Times New Roman"/>
            </a:endParaRPr>
          </a:p>
          <a:p>
            <a:pPr algn="just">
              <a:lnSpc>
                <a:spcPts val="1800"/>
              </a:lnSpc>
              <a:spcAft>
                <a:spcPts val="0"/>
              </a:spcAft>
            </a:pPr>
            <a:r>
              <a:rPr lang="en-US" altLang="ja-JP" b="1" kern="100" dirty="0">
                <a:solidFill>
                  <a:srgbClr val="FF0000"/>
                </a:solidFill>
                <a:latin typeface="メイリオ"/>
                <a:ea typeface="ＭＳ 明朝"/>
                <a:cs typeface="メイリオ"/>
              </a:rPr>
              <a:t> </a:t>
            </a:r>
            <a:endParaRPr lang="ja-JP" altLang="ja-JP" sz="1200" kern="100" dirty="0">
              <a:latin typeface="Century"/>
              <a:ea typeface="ＭＳ 明朝"/>
              <a:cs typeface="Times New Roman"/>
            </a:endParaRPr>
          </a:p>
          <a:p>
            <a:endParaRPr lang="ja-JP" altLang="ja-JP" dirty="0">
              <a:latin typeface="メイリオ" panose="020B0604030504040204" pitchFamily="50" charset="-128"/>
              <a:ea typeface="メイリオ" panose="020B0604030504040204" pitchFamily="50" charset="-128"/>
            </a:endParaRPr>
          </a:p>
        </p:txBody>
      </p:sp>
      <p:pic>
        <p:nvPicPr>
          <p:cNvPr id="61" name="図 60"/>
          <p:cNvPicPr/>
          <p:nvPr/>
        </p:nvPicPr>
        <p:blipFill rotWithShape="1">
          <a:blip r:embed="rId2" cstate="print">
            <a:extLst>
              <a:ext uri="{BEBA8EAE-BF5A-486C-A8C5-ECC9F3942E4B}">
                <a14:imgProps xmlns:a14="http://schemas.microsoft.com/office/drawing/2010/main">
                  <a14:imgLayer r:embed="rId3">
                    <a14:imgEffect>
                      <a14:backgroundRemoval t="3144" b="98802" l="1822" r="94130"/>
                    </a14:imgEffect>
                  </a14:imgLayer>
                </a14:imgProps>
              </a:ext>
              <a:ext uri="{28A0092B-C50C-407E-A947-70E740481C1C}">
                <a14:useLocalDpi xmlns:a14="http://schemas.microsoft.com/office/drawing/2010/main" val="0"/>
              </a:ext>
            </a:extLst>
          </a:blip>
          <a:srcRect b="16667"/>
          <a:stretch/>
        </p:blipFill>
        <p:spPr bwMode="auto">
          <a:xfrm>
            <a:off x="1784648" y="1912219"/>
            <a:ext cx="720080" cy="703310"/>
          </a:xfrm>
          <a:prstGeom prst="rect">
            <a:avLst/>
          </a:prstGeom>
          <a:ln>
            <a:noFill/>
          </a:ln>
          <a:extLst>
            <a:ext uri="{53640926-AAD7-44D8-BBD7-CCE9431645EC}">
              <a14:shadowObscured xmlns:a14="http://schemas.microsoft.com/office/drawing/2010/main"/>
            </a:ext>
          </a:extLst>
        </p:spPr>
      </p:pic>
      <p:pic>
        <p:nvPicPr>
          <p:cNvPr id="64" name="図 63"/>
          <p:cNvPicPr/>
          <p:nvPr/>
        </p:nvPicPr>
        <p:blipFill>
          <a:blip r:embed="rId4" cstate="print">
            <a:extLst>
              <a:ext uri="{BEBA8EAE-BF5A-486C-A8C5-ECC9F3942E4B}">
                <a14:imgProps xmlns:a14="http://schemas.microsoft.com/office/drawing/2010/main">
                  <a14:imgLayer r:embed="rId5">
                    <a14:imgEffect>
                      <a14:backgroundRemoval t="5187" b="100000" l="3942" r="90249">
                        <a14:foregroundMark x1="14523" y1="98755" x2="9129" y2="75934"/>
                      </a14:backgroundRemoval>
                    </a14:imgEffect>
                  </a14:imgLayer>
                </a14:imgProps>
              </a:ext>
              <a:ext uri="{28A0092B-C50C-407E-A947-70E740481C1C}">
                <a14:useLocalDpi xmlns:a14="http://schemas.microsoft.com/office/drawing/2010/main" val="0"/>
              </a:ext>
            </a:extLst>
          </a:blip>
          <a:stretch>
            <a:fillRect/>
          </a:stretch>
        </p:blipFill>
        <p:spPr>
          <a:xfrm>
            <a:off x="8802430" y="3721736"/>
            <a:ext cx="891535" cy="710183"/>
          </a:xfrm>
          <a:prstGeom prst="rect">
            <a:avLst/>
          </a:prstGeom>
        </p:spPr>
      </p:pic>
      <p:pic>
        <p:nvPicPr>
          <p:cNvPr id="65" name="図 64"/>
          <p:cNvPicPr/>
          <p:nvPr/>
        </p:nvPicPr>
        <p:blipFill rotWithShape="1">
          <a:blip r:embed="rId6" cstate="print">
            <a:extLst>
              <a:ext uri="{BEBA8EAE-BF5A-486C-A8C5-ECC9F3942E4B}">
                <a14:imgProps xmlns:a14="http://schemas.microsoft.com/office/drawing/2010/main">
                  <a14:imgLayer r:embed="rId7">
                    <a14:imgEffect>
                      <a14:backgroundRemoval t="9959" b="100000" l="3527" r="98548">
                        <a14:foregroundMark x1="29668" y1="98548" x2="36515" y2="72614"/>
                        <a14:foregroundMark x1="15353" y1="28008" x2="24896" y2="27801"/>
                      </a14:backgroundRemoval>
                    </a14:imgEffect>
                  </a14:imgLayer>
                </a14:imgProps>
              </a:ext>
              <a:ext uri="{28A0092B-C50C-407E-A947-70E740481C1C}">
                <a14:useLocalDpi xmlns:a14="http://schemas.microsoft.com/office/drawing/2010/main" val="0"/>
              </a:ext>
            </a:extLst>
          </a:blip>
          <a:srcRect t="7676"/>
          <a:stretch/>
        </p:blipFill>
        <p:spPr bwMode="auto">
          <a:xfrm>
            <a:off x="7837786" y="3135785"/>
            <a:ext cx="985269" cy="723759"/>
          </a:xfrm>
          <a:prstGeom prst="rect">
            <a:avLst/>
          </a:prstGeom>
          <a:ln>
            <a:noFill/>
          </a:ln>
          <a:extLst>
            <a:ext uri="{53640926-AAD7-44D8-BBD7-CCE9431645EC}">
              <a14:shadowObscured xmlns:a14="http://schemas.microsoft.com/office/drawing/2010/main"/>
            </a:ext>
          </a:extLst>
        </p:spPr>
      </p:pic>
      <p:pic>
        <p:nvPicPr>
          <p:cNvPr id="66" name="図 65"/>
          <p:cNvPicPr/>
          <p:nvPr/>
        </p:nvPicPr>
        <p:blipFill rotWithShape="1">
          <a:blip r:embed="rId8" cstate="print">
            <a:extLst>
              <a:ext uri="{BEBA8EAE-BF5A-486C-A8C5-ECC9F3942E4B}">
                <a14:imgProps xmlns:a14="http://schemas.microsoft.com/office/drawing/2010/main">
                  <a14:imgLayer r:embed="rId9">
                    <a14:imgEffect>
                      <a14:backgroundRemoval t="1750" b="97875" l="9897" r="89956"/>
                    </a14:imgEffect>
                  </a14:imgLayer>
                </a14:imgProps>
              </a:ext>
              <a:ext uri="{28A0092B-C50C-407E-A947-70E740481C1C}">
                <a14:useLocalDpi xmlns:a14="http://schemas.microsoft.com/office/drawing/2010/main" val="0"/>
              </a:ext>
            </a:extLst>
          </a:blip>
          <a:srcRect l="17990" r="17280"/>
          <a:stretch/>
        </p:blipFill>
        <p:spPr bwMode="auto">
          <a:xfrm>
            <a:off x="4936555" y="1839436"/>
            <a:ext cx="544756" cy="862690"/>
          </a:xfrm>
          <a:prstGeom prst="rect">
            <a:avLst/>
          </a:prstGeom>
          <a:ln>
            <a:noFill/>
          </a:ln>
          <a:extLst>
            <a:ext uri="{53640926-AAD7-44D8-BBD7-CCE9431645EC}">
              <a14:shadowObscured xmlns:a14="http://schemas.microsoft.com/office/drawing/2010/main"/>
            </a:ext>
          </a:extLst>
        </p:spPr>
      </p:pic>
      <p:pic>
        <p:nvPicPr>
          <p:cNvPr id="67" name="図 66"/>
          <p:cNvPicPr/>
          <p:nvPr/>
        </p:nvPicPr>
        <p:blipFill rotWithShape="1">
          <a:blip r:embed="rId10" cstate="print">
            <a:extLst>
              <a:ext uri="{BEBA8EAE-BF5A-486C-A8C5-ECC9F3942E4B}">
                <a14:imgProps xmlns:a14="http://schemas.microsoft.com/office/drawing/2010/main">
                  <a14:imgLayer r:embed="rId11">
                    <a14:imgEffect>
                      <a14:backgroundRemoval t="1375" b="98500" l="9662" r="89614">
                        <a14:foregroundMark x1="39735" y1="21993" x2="39735" y2="21993"/>
                        <a14:foregroundMark x1="56291" y1="21993" x2="56291" y2="21993"/>
                      </a14:backgroundRemoval>
                    </a14:imgEffect>
                  </a14:imgLayer>
                </a14:imgProps>
              </a:ext>
              <a:ext uri="{28A0092B-C50C-407E-A947-70E740481C1C}">
                <a14:useLocalDpi xmlns:a14="http://schemas.microsoft.com/office/drawing/2010/main" val="0"/>
              </a:ext>
            </a:extLst>
          </a:blip>
          <a:srcRect b="23326"/>
          <a:stretch/>
        </p:blipFill>
        <p:spPr bwMode="auto">
          <a:xfrm>
            <a:off x="8625408" y="1828275"/>
            <a:ext cx="720080" cy="92508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942142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本資料の構成</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147803" y="548680"/>
            <a:ext cx="9610394" cy="5760640"/>
          </a:xfrm>
          <a:prstGeom prst="rect">
            <a:avLst/>
          </a:prstGeom>
          <a:noFill/>
        </p:spPr>
        <p:txBody>
          <a:bodyPr wrap="square" rtlCol="0" anchor="ctr" anchorCtr="0">
            <a:noAutofit/>
          </a:bodyPr>
          <a:lstStyle/>
          <a:p>
            <a:pPr>
              <a:lnSpc>
                <a:spcPct val="150000"/>
              </a:lnSpc>
            </a:pPr>
            <a:r>
              <a:rPr lang="ja-JP" altLang="en-US" sz="2800" b="1" dirty="0" smtClean="0">
                <a:latin typeface="メイリオ" panose="020B0604030504040204" pitchFamily="50" charset="-128"/>
                <a:ea typeface="メイリオ" panose="020B0604030504040204" pitchFamily="50" charset="-128"/>
              </a:rPr>
              <a:t>１　避難所運営の手引き作成の流れ</a:t>
            </a:r>
            <a:endParaRPr lang="en-US" altLang="ja-JP" sz="2800" b="1" dirty="0">
              <a:latin typeface="メイリオ" panose="020B0604030504040204" pitchFamily="50" charset="-128"/>
              <a:ea typeface="メイリオ" panose="020B0604030504040204" pitchFamily="50" charset="-128"/>
            </a:endParaRPr>
          </a:p>
          <a:p>
            <a:pPr>
              <a:lnSpc>
                <a:spcPct val="150000"/>
              </a:lnSpc>
            </a:pPr>
            <a:r>
              <a:rPr lang="ja-JP" altLang="en-US"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どのように手引き作成を進める？</a:t>
            </a:r>
            <a:endParaRPr lang="en-US" altLang="ja-JP" sz="2800" dirty="0" smtClean="0">
              <a:latin typeface="メイリオ" panose="020B0604030504040204" pitchFamily="50" charset="-128"/>
              <a:ea typeface="メイリオ" panose="020B0604030504040204" pitchFamily="50" charset="-128"/>
            </a:endParaRPr>
          </a:p>
          <a:p>
            <a:pPr>
              <a:lnSpc>
                <a:spcPct val="150000"/>
              </a:lnSpc>
            </a:pPr>
            <a:r>
              <a:rPr lang="ja-JP" altLang="en-US" sz="2800" b="1" dirty="0" smtClean="0">
                <a:latin typeface="メイリオ" panose="020B0604030504040204" pitchFamily="50" charset="-128"/>
                <a:ea typeface="メイリオ" panose="020B0604030504040204" pitchFamily="50" charset="-128"/>
              </a:rPr>
              <a:t>２　研修会の開催</a:t>
            </a:r>
            <a:endParaRPr lang="en-US" altLang="ja-JP" sz="2800" b="1" dirty="0" smtClean="0">
              <a:latin typeface="メイリオ" panose="020B0604030504040204" pitchFamily="50" charset="-128"/>
              <a:ea typeface="メイリオ" panose="020B0604030504040204" pitchFamily="50" charset="-128"/>
            </a:endParaRPr>
          </a:p>
          <a:p>
            <a:pPr>
              <a:lnSpc>
                <a:spcPct val="150000"/>
              </a:lnSpc>
            </a:pPr>
            <a:r>
              <a:rPr lang="ja-JP" altLang="en-US" sz="2800" dirty="0" smtClean="0">
                <a:latin typeface="メイリオ" panose="020B0604030504040204" pitchFamily="50" charset="-128"/>
                <a:ea typeface="メイリオ" panose="020B0604030504040204" pitchFamily="50" charset="-128"/>
              </a:rPr>
              <a:t>　　研修会の開催方法やタイムスケジュールは？</a:t>
            </a:r>
            <a:endParaRPr lang="en-US" altLang="ja-JP" sz="2800" dirty="0" smtClean="0">
              <a:latin typeface="メイリオ" panose="020B0604030504040204" pitchFamily="50" charset="-128"/>
              <a:ea typeface="メイリオ" panose="020B0604030504040204" pitchFamily="50" charset="-128"/>
            </a:endParaRPr>
          </a:p>
          <a:p>
            <a:pPr>
              <a:lnSpc>
                <a:spcPct val="150000"/>
              </a:lnSpc>
            </a:pPr>
            <a:r>
              <a:rPr lang="ja-JP" altLang="en-US" sz="2800" b="1" dirty="0" smtClean="0">
                <a:latin typeface="メイリオ" panose="020B0604030504040204" pitchFamily="50" charset="-128"/>
                <a:ea typeface="メイリオ" panose="020B0604030504040204" pitchFamily="50" charset="-128"/>
              </a:rPr>
              <a:t>３　避難所運営の検討</a:t>
            </a:r>
            <a:endParaRPr lang="en-US" altLang="ja-JP" sz="2800" b="1" dirty="0" smtClean="0">
              <a:latin typeface="メイリオ" panose="020B0604030504040204" pitchFamily="50" charset="-128"/>
              <a:ea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手引きを作成するために必要な検討項目は？</a:t>
            </a:r>
            <a:endParaRPr lang="en-US" altLang="ja-JP" sz="2800" dirty="0" smtClean="0">
              <a:latin typeface="メイリオ" panose="020B0604030504040204" pitchFamily="50" charset="-128"/>
              <a:ea typeface="メイリオ" panose="020B0604030504040204" pitchFamily="50" charset="-128"/>
            </a:endParaRPr>
          </a:p>
          <a:p>
            <a:pPr>
              <a:lnSpc>
                <a:spcPct val="150000"/>
              </a:lnSpc>
            </a:pPr>
            <a:r>
              <a:rPr lang="ja-JP" altLang="en-US" sz="2800" b="1" dirty="0" smtClean="0">
                <a:latin typeface="メイリオ" panose="020B0604030504040204" pitchFamily="50" charset="-128"/>
                <a:ea typeface="メイリオ" panose="020B0604030504040204" pitchFamily="50" charset="-128"/>
              </a:rPr>
              <a:t>４　手引きの作成後</a:t>
            </a:r>
            <a:endParaRPr lang="en-US" altLang="ja-JP" sz="2800" b="1" dirty="0" smtClean="0">
              <a:latin typeface="メイリオ" panose="020B0604030504040204" pitchFamily="50" charset="-128"/>
              <a:ea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手引きを作成した後は？</a:t>
            </a:r>
            <a:endParaRPr lang="en-US" altLang="ja-JP" sz="2800" dirty="0" smtClean="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a:t>
            </a:fld>
            <a:endParaRPr lang="ja-JP" altLang="en-US">
              <a:solidFill>
                <a:prstClr val="black"/>
              </a:solidFill>
            </a:endParaRPr>
          </a:p>
        </p:txBody>
      </p:sp>
      <p:sp>
        <p:nvSpPr>
          <p:cNvPr id="5" name="テキスト ボックス 4"/>
          <p:cNvSpPr txBox="1"/>
          <p:nvPr/>
        </p:nvSpPr>
        <p:spPr>
          <a:xfrm>
            <a:off x="7113240" y="-27385"/>
            <a:ext cx="2792760" cy="461665"/>
          </a:xfrm>
          <a:prstGeom prst="rect">
            <a:avLst/>
          </a:prstGeom>
          <a:solidFill>
            <a:schemeClr val="tx1"/>
          </a:solidFill>
        </p:spPr>
        <p:txBody>
          <a:bodyPr wrap="square" rtlCol="0" anchor="ctr" anchorCtr="0">
            <a:noAutofit/>
          </a:bodyPr>
          <a:lstStyle/>
          <a:p>
            <a:r>
              <a:rPr lang="ja-JP" altLang="en-US" sz="1600" dirty="0" smtClean="0">
                <a:solidFill>
                  <a:schemeClr val="bg1"/>
                </a:solidFill>
              </a:rPr>
              <a:t>進行役用資料（研修時不要）</a:t>
            </a:r>
            <a:endParaRPr lang="en-US" altLang="ja-JP" sz="1600" dirty="0" smtClean="0">
              <a:solidFill>
                <a:schemeClr val="bg1"/>
              </a:solidFill>
            </a:endParaRPr>
          </a:p>
        </p:txBody>
      </p:sp>
    </p:spTree>
    <p:extLst>
      <p:ext uri="{BB962C8B-B14F-4D97-AF65-F5344CB8AC3E}">
        <p14:creationId xmlns:p14="http://schemas.microsoft.com/office/powerpoint/2010/main" val="32095363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避難所の生活ルール</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1015663"/>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避難者</a:t>
            </a:r>
            <a:r>
              <a:rPr lang="ja-JP" altLang="en-US" sz="2000" dirty="0">
                <a:solidFill>
                  <a:prstClr val="black"/>
                </a:solidFill>
                <a:latin typeface="メイリオ" panose="020B0604030504040204" pitchFamily="50" charset="-128"/>
                <a:ea typeface="メイリオ" panose="020B0604030504040204" pitchFamily="50" charset="-128"/>
              </a:rPr>
              <a:t>にとって住みよい環境となるよう、生活ルールを決めましょう</a:t>
            </a: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ルール</a:t>
            </a:r>
            <a:r>
              <a:rPr lang="ja-JP" altLang="en-US" sz="2000" dirty="0">
                <a:solidFill>
                  <a:prstClr val="black"/>
                </a:solidFill>
                <a:latin typeface="メイリオ" panose="020B0604030504040204" pitchFamily="50" charset="-128"/>
                <a:ea typeface="メイリオ" panose="020B0604030504040204" pitchFamily="50" charset="-128"/>
              </a:rPr>
              <a:t>は避難生活の変化に合わせて、見直しましょう</a:t>
            </a: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災害</a:t>
            </a:r>
            <a:r>
              <a:rPr lang="ja-JP" altLang="en-US" sz="2000" dirty="0">
                <a:solidFill>
                  <a:prstClr val="black"/>
                </a:solidFill>
                <a:latin typeface="メイリオ" panose="020B0604030504040204" pitchFamily="50" charset="-128"/>
                <a:ea typeface="メイリオ" panose="020B0604030504040204" pitchFamily="50" charset="-128"/>
              </a:rPr>
              <a:t>時にすぐに掲示できるよう、事前に紙で準備しておきましょう</a:t>
            </a: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29</a:t>
            </a:fld>
            <a:endParaRPr lang="ja-JP" altLang="en-US">
              <a:solidFill>
                <a:prstClr val="black"/>
              </a:solidFill>
            </a:endParaRPr>
          </a:p>
        </p:txBody>
      </p:sp>
      <p:sp>
        <p:nvSpPr>
          <p:cNvPr id="60" name="テキスト ボックス 59"/>
          <p:cNvSpPr txBox="1"/>
          <p:nvPr/>
        </p:nvSpPr>
        <p:spPr>
          <a:xfrm>
            <a:off x="83571" y="1625907"/>
            <a:ext cx="9610394" cy="5309146"/>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■１日の生活時間</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r>
              <a:rPr lang="en-US" altLang="ja-JP" dirty="0" smtClean="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日</a:t>
            </a:r>
            <a:r>
              <a:rPr lang="en-US" altLang="ja-JP" dirty="0">
                <a:latin typeface="メイリオ" panose="020B0604030504040204" pitchFamily="50" charset="-128"/>
                <a:ea typeface="メイリオ" panose="020B0604030504040204" pitchFamily="50" charset="-128"/>
              </a:rPr>
              <a:t>2</a:t>
            </a:r>
            <a:r>
              <a:rPr lang="ja-JP" altLang="en-US" dirty="0">
                <a:latin typeface="メイリオ" panose="020B0604030504040204" pitchFamily="50" charset="-128"/>
                <a:ea typeface="メイリオ" panose="020B0604030504040204" pitchFamily="50" charset="-128"/>
              </a:rPr>
              <a:t>回、午前と午後にラジオ体操を放送します。みなさんぜひご参加ください</a:t>
            </a:r>
          </a:p>
          <a:p>
            <a:r>
              <a:rPr lang="ja-JP" altLang="en-US" dirty="0">
                <a:latin typeface="メイリオ" panose="020B0604030504040204" pitchFamily="50" charset="-128"/>
                <a:ea typeface="メイリオ" panose="020B0604030504040204" pitchFamily="50" charset="-128"/>
              </a:rPr>
              <a:t>　エコノミークラス症候群等を防止するためにも、しっかり体を動かしましょう</a:t>
            </a:r>
            <a:r>
              <a:rPr lang="ja-JP" altLang="en-US" dirty="0" smtClean="0">
                <a:latin typeface="メイリオ" panose="020B0604030504040204" pitchFamily="50" charset="-128"/>
                <a:ea typeface="メイリオ" panose="020B0604030504040204" pitchFamily="50" charset="-128"/>
              </a:rPr>
              <a:t>！</a:t>
            </a:r>
            <a:endParaRPr lang="ja-JP" altLang="ja-JP" sz="1200" kern="100" dirty="0" smtClean="0">
              <a:latin typeface="メイリオ" panose="020B0604030504040204" pitchFamily="50" charset="-128"/>
              <a:ea typeface="メイリオ" panose="020B0604030504040204" pitchFamily="50" charset="-128"/>
              <a:cs typeface="Times New Roman"/>
            </a:endParaRPr>
          </a:p>
          <a:p>
            <a:pPr algn="just">
              <a:lnSpc>
                <a:spcPts val="1800"/>
              </a:lnSpc>
              <a:spcAft>
                <a:spcPts val="0"/>
              </a:spcAft>
            </a:pPr>
            <a:r>
              <a:rPr lang="en-US" altLang="ja-JP" b="1" kern="100" dirty="0" smtClean="0">
                <a:solidFill>
                  <a:srgbClr val="FF0000"/>
                </a:solidFill>
                <a:latin typeface="メイリオ" panose="020B0604030504040204" pitchFamily="50" charset="-128"/>
                <a:ea typeface="メイリオ" panose="020B0604030504040204" pitchFamily="50" charset="-128"/>
                <a:cs typeface="メイリオ"/>
              </a:rPr>
              <a:t> </a:t>
            </a:r>
            <a:r>
              <a:rPr lang="ja-JP" altLang="en-US" b="1" kern="100" dirty="0">
                <a:solidFill>
                  <a:srgbClr val="FF0000"/>
                </a:solidFill>
                <a:latin typeface="メイリオ" panose="020B0604030504040204" pitchFamily="50" charset="-128"/>
                <a:ea typeface="メイリオ" panose="020B0604030504040204" pitchFamily="50" charset="-128"/>
                <a:cs typeface="メイリオ"/>
              </a:rPr>
              <a:t>■生活の基本ルール</a:t>
            </a:r>
            <a:endParaRPr lang="ja-JP" altLang="ja-JP" sz="1200" kern="100" dirty="0" smtClean="0">
              <a:latin typeface="メイリオ" panose="020B0604030504040204" pitchFamily="50" charset="-128"/>
              <a:ea typeface="メイリオ" panose="020B0604030504040204" pitchFamily="50" charset="-128"/>
              <a:cs typeface="Times New Roman"/>
            </a:endParaRP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a:t>
            </a:r>
            <a:r>
              <a:rPr lang="ja-JP" altLang="ja-JP" b="1" dirty="0">
                <a:latin typeface="メイリオ" panose="020B0604030504040204" pitchFamily="50" charset="-128"/>
                <a:ea typeface="メイリオ" panose="020B0604030504040204" pitchFamily="50" charset="-128"/>
              </a:rPr>
              <a:t>所持品</a:t>
            </a:r>
            <a:r>
              <a:rPr lang="ja-JP" altLang="ja-JP" dirty="0">
                <a:latin typeface="メイリオ" panose="020B0604030504040204" pitchFamily="50" charset="-128"/>
                <a:ea typeface="メイリオ" panose="020B0604030504040204" pitchFamily="50" charset="-128"/>
              </a:rPr>
              <a:t>や</a:t>
            </a:r>
            <a:r>
              <a:rPr lang="ja-JP" altLang="ja-JP" b="1" dirty="0">
                <a:latin typeface="メイリオ" panose="020B0604030504040204" pitchFamily="50" charset="-128"/>
                <a:ea typeface="メイリオ" panose="020B0604030504040204" pitchFamily="50" charset="-128"/>
              </a:rPr>
              <a:t>貴重品</a:t>
            </a:r>
            <a:r>
              <a:rPr lang="ja-JP" altLang="ja-JP" dirty="0">
                <a:latin typeface="メイリオ" panose="020B0604030504040204" pitchFamily="50" charset="-128"/>
                <a:ea typeface="メイリオ" panose="020B0604030504040204" pitchFamily="50" charset="-128"/>
              </a:rPr>
              <a:t>は各自で管理して</a:t>
            </a:r>
            <a:r>
              <a:rPr lang="ja-JP" altLang="ja-JP" dirty="0" smtClean="0">
                <a:latin typeface="メイリオ" panose="020B0604030504040204" pitchFamily="50" charset="-128"/>
                <a:ea typeface="メイリオ" panose="020B0604030504040204" pitchFamily="50" charset="-128"/>
              </a:rPr>
              <a:t>ください</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a:t>
            </a:r>
            <a:r>
              <a:rPr lang="ja-JP" altLang="ja-JP" b="1" dirty="0">
                <a:latin typeface="メイリオ" panose="020B0604030504040204" pitchFamily="50" charset="-128"/>
                <a:ea typeface="メイリオ" panose="020B0604030504040204" pitchFamily="50" charset="-128"/>
              </a:rPr>
              <a:t>ゴミ</a:t>
            </a:r>
            <a:r>
              <a:rPr lang="ja-JP" altLang="ja-JP" dirty="0">
                <a:latin typeface="メイリオ" panose="020B0604030504040204" pitchFamily="50" charset="-128"/>
                <a:ea typeface="メイリオ" panose="020B0604030504040204" pitchFamily="50" charset="-128"/>
              </a:rPr>
              <a:t>は分別して、決められた場所に置いて</a:t>
            </a:r>
            <a:r>
              <a:rPr lang="ja-JP" altLang="ja-JP" dirty="0" smtClean="0">
                <a:latin typeface="メイリオ" panose="020B0604030504040204" pitchFamily="50" charset="-128"/>
                <a:ea typeface="メイリオ" panose="020B0604030504040204" pitchFamily="50" charset="-128"/>
              </a:rPr>
              <a:t>ください</a:t>
            </a:r>
            <a:endParaRPr lang="ja-JP"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a:t>
            </a:r>
            <a:r>
              <a:rPr lang="ja-JP" altLang="ja-JP" b="1" dirty="0">
                <a:latin typeface="メイリオ" panose="020B0604030504040204" pitchFamily="50" charset="-128"/>
                <a:ea typeface="メイリオ" panose="020B0604030504040204" pitchFamily="50" charset="-128"/>
              </a:rPr>
              <a:t>個人の電気器具</a:t>
            </a:r>
            <a:r>
              <a:rPr lang="ja-JP" altLang="ja-JP" dirty="0">
                <a:latin typeface="メイリオ" panose="020B0604030504040204" pitchFamily="50" charset="-128"/>
                <a:ea typeface="メイリオ" panose="020B0604030504040204" pitchFamily="50" charset="-128"/>
              </a:rPr>
              <a:t>を使用する場合は、本部に相談してください</a:t>
            </a: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a:t>
            </a:r>
            <a:r>
              <a:rPr lang="ja-JP" altLang="ja-JP" b="1" dirty="0">
                <a:latin typeface="メイリオ" panose="020B0604030504040204" pitchFamily="50" charset="-128"/>
                <a:ea typeface="メイリオ" panose="020B0604030504040204" pitchFamily="50" charset="-128"/>
              </a:rPr>
              <a:t>携帯電話</a:t>
            </a:r>
            <a:r>
              <a:rPr lang="ja-JP" altLang="ja-JP" dirty="0">
                <a:latin typeface="メイリオ" panose="020B0604030504040204" pitchFamily="50" charset="-128"/>
                <a:ea typeface="メイリオ" panose="020B0604030504040204" pitchFamily="50" charset="-128"/>
              </a:rPr>
              <a:t>は、消灯時間には電源</a:t>
            </a:r>
            <a:r>
              <a:rPr lang="en-US" altLang="ja-JP" dirty="0">
                <a:latin typeface="メイリオ" panose="020B0604030504040204" pitchFamily="50" charset="-128"/>
                <a:ea typeface="メイリオ" panose="020B0604030504040204" pitchFamily="50" charset="-128"/>
              </a:rPr>
              <a:t>OFF</a:t>
            </a:r>
            <a:r>
              <a:rPr lang="ja-JP" altLang="ja-JP" dirty="0">
                <a:latin typeface="メイリオ" panose="020B0604030504040204" pitchFamily="50" charset="-128"/>
                <a:ea typeface="メイリオ" panose="020B0604030504040204" pitchFamily="50" charset="-128"/>
              </a:rPr>
              <a:t>かマナーモードにしましょう</a:t>
            </a: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a:t>
            </a:r>
            <a:r>
              <a:rPr lang="ja-JP" altLang="ja-JP" b="1" dirty="0">
                <a:latin typeface="メイリオ" panose="020B0604030504040204" pitchFamily="50" charset="-128"/>
                <a:ea typeface="メイリオ" panose="020B0604030504040204" pitchFamily="50" charset="-128"/>
              </a:rPr>
              <a:t>携帯電話</a:t>
            </a:r>
            <a:r>
              <a:rPr lang="ja-JP" altLang="ja-JP" dirty="0">
                <a:latin typeface="メイリオ" panose="020B0604030504040204" pitchFamily="50" charset="-128"/>
                <a:ea typeface="メイリオ" panose="020B0604030504040204" pitchFamily="50" charset="-128"/>
              </a:rPr>
              <a:t>での通話は、部屋の外で行ってください</a:t>
            </a: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rPr>
              <a:t>大声を出すなど、周りの人に迷惑となる行動はやめましょう</a:t>
            </a: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rPr>
              <a:t>外から帰ってきたら、うがい・手洗・手の消毒をしましょう</a:t>
            </a: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a:t>
            </a:r>
            <a:r>
              <a:rPr lang="ja-JP" altLang="ja-JP" b="1" dirty="0">
                <a:latin typeface="メイリオ" panose="020B0604030504040204" pitchFamily="50" charset="-128"/>
                <a:ea typeface="メイリオ" panose="020B0604030504040204" pitchFamily="50" charset="-128"/>
              </a:rPr>
              <a:t>立ち入り禁止区域には絶対に入らないこと！</a:t>
            </a:r>
            <a:endParaRPr lang="ja-JP"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a:t>
            </a:r>
            <a:r>
              <a:rPr lang="ja-JP" altLang="ja-JP" dirty="0">
                <a:latin typeface="メイリオ" panose="020B0604030504040204" pitchFamily="50" charset="-128"/>
                <a:ea typeface="メイリオ" panose="020B0604030504040204" pitchFamily="50" charset="-128"/>
              </a:rPr>
              <a:t>不審な人や物を見つけたら、本部に連絡して</a:t>
            </a:r>
            <a:r>
              <a:rPr lang="ja-JP" altLang="ja-JP" dirty="0" smtClean="0">
                <a:latin typeface="メイリオ" panose="020B0604030504040204" pitchFamily="50" charset="-128"/>
                <a:ea typeface="メイリオ" panose="020B0604030504040204" pitchFamily="50" charset="-128"/>
              </a:rPr>
              <a:t>ください</a:t>
            </a:r>
            <a:endParaRPr lang="ja-JP" altLang="ja-JP" dirty="0">
              <a:latin typeface="メイリオ" panose="020B0604030504040204" pitchFamily="50" charset="-128"/>
              <a:ea typeface="メイリオ" panose="020B0604030504040204" pitchFamily="50" charset="-128"/>
            </a:endParaRPr>
          </a:p>
        </p:txBody>
      </p:sp>
      <p:grpSp>
        <p:nvGrpSpPr>
          <p:cNvPr id="65" name="グループ化 64"/>
          <p:cNvGrpSpPr/>
          <p:nvPr/>
        </p:nvGrpSpPr>
        <p:grpSpPr>
          <a:xfrm>
            <a:off x="1029098" y="1904400"/>
            <a:ext cx="6732214" cy="1391970"/>
            <a:chOff x="0" y="31897"/>
            <a:chExt cx="5975985" cy="1187450"/>
          </a:xfrm>
        </p:grpSpPr>
        <p:sp>
          <p:nvSpPr>
            <p:cNvPr id="73" name="角丸四角形 72"/>
            <p:cNvSpPr/>
            <p:nvPr/>
          </p:nvSpPr>
          <p:spPr>
            <a:xfrm>
              <a:off x="0" y="31897"/>
              <a:ext cx="5975985" cy="1187450"/>
            </a:xfrm>
            <a:prstGeom prst="roundRect">
              <a:avLst>
                <a:gd name="adj" fmla="val 11737"/>
              </a:avLst>
            </a:prstGeom>
            <a:solidFill>
              <a:srgbClr val="FFFF99"/>
            </a:solidFill>
            <a:ln>
              <a:solidFill>
                <a:srgbClr val="FFFF6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eaVert" wrap="square" lIns="91440" tIns="45720" rIns="91440" bIns="45720" numCol="1" spcCol="0" rtlCol="0" fromWordArt="0" anchor="b" anchorCtr="0" forceAA="0" compatLnSpc="1">
              <a:prstTxWarp prst="textNoShape">
                <a:avLst/>
              </a:prstTxWarp>
              <a:noAutofit/>
            </a:bodyPr>
            <a:lstStyle/>
            <a:p>
              <a:pPr algn="ctr">
                <a:lnSpc>
                  <a:spcPts val="2000"/>
                </a:lnSpc>
                <a:spcAft>
                  <a:spcPts val="0"/>
                </a:spcAft>
              </a:pPr>
              <a:r>
                <a:rPr lang="ja-JP" sz="2000" b="1" kern="100" dirty="0">
                  <a:solidFill>
                    <a:srgbClr val="1F497D"/>
                  </a:solidFill>
                  <a:effectLst/>
                  <a:ea typeface="メイリオ"/>
                  <a:cs typeface="メイリオ"/>
                </a:rPr>
                <a:t>　</a:t>
              </a:r>
              <a:r>
                <a:rPr lang="ja-JP" sz="2000" b="1" kern="100" dirty="0">
                  <a:solidFill>
                    <a:srgbClr val="000000"/>
                  </a:solidFill>
                  <a:effectLst/>
                  <a:ea typeface="メイリオ"/>
                  <a:cs typeface="メイリオ"/>
                </a:rPr>
                <a:t>消灯</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ja-JP" sz="2000" b="1" kern="100" dirty="0">
                  <a:solidFill>
                    <a:srgbClr val="000000"/>
                  </a:solidFill>
                  <a:effectLst/>
                  <a:ea typeface="メイリオ"/>
                  <a:cs typeface="メイリオ"/>
                </a:rPr>
                <a:t>　夕食</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ja-JP" sz="2000" b="1" kern="100" dirty="0">
                  <a:solidFill>
                    <a:srgbClr val="000000"/>
                  </a:solidFill>
                  <a:effectLst/>
                  <a:ea typeface="メイリオ"/>
                  <a:cs typeface="メイリオ"/>
                </a:rPr>
                <a:t>　昼食</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ja-JP" altLang="en-US" sz="2000" b="1" kern="100" dirty="0" smtClean="0">
                  <a:solidFill>
                    <a:srgbClr val="000000"/>
                  </a:solidFill>
                  <a:ea typeface="メイリオ"/>
                  <a:cs typeface="Times New Roman"/>
                </a:rPr>
                <a:t>　掃除</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ja-JP" sz="2000" b="1" kern="100" dirty="0">
                  <a:solidFill>
                    <a:srgbClr val="000000"/>
                  </a:solidFill>
                  <a:effectLst/>
                  <a:ea typeface="メイリオ"/>
                  <a:cs typeface="メイリオ"/>
                </a:rPr>
                <a:t>　朝食</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en-US" sz="2000" b="1" kern="100" dirty="0">
                  <a:solidFill>
                    <a:srgbClr val="000000"/>
                  </a:solidFill>
                  <a:effectLst/>
                  <a:latin typeface="メイリオ"/>
                  <a:ea typeface="ＭＳ 明朝"/>
                  <a:cs typeface="メイリオ"/>
                </a:rPr>
                <a:t> </a:t>
              </a:r>
              <a:endParaRPr lang="ja-JP" sz="1400" kern="100" dirty="0">
                <a:effectLst/>
                <a:ea typeface="ＭＳ 明朝"/>
                <a:cs typeface="Times New Roman"/>
              </a:endParaRPr>
            </a:p>
            <a:p>
              <a:pPr algn="ctr">
                <a:lnSpc>
                  <a:spcPts val="2000"/>
                </a:lnSpc>
                <a:spcAft>
                  <a:spcPts val="0"/>
                </a:spcAft>
              </a:pPr>
              <a:r>
                <a:rPr lang="ja-JP" sz="2000" b="1" kern="100" dirty="0">
                  <a:solidFill>
                    <a:srgbClr val="000000"/>
                  </a:solidFill>
                  <a:effectLst/>
                  <a:ea typeface="メイリオ"/>
                  <a:cs typeface="メイリオ"/>
                </a:rPr>
                <a:t>　起床</a:t>
              </a:r>
              <a:endParaRPr lang="ja-JP" sz="1400" kern="100" dirty="0">
                <a:effectLst/>
                <a:ea typeface="ＭＳ 明朝"/>
                <a:cs typeface="Times New Roman"/>
              </a:endParaRPr>
            </a:p>
            <a:p>
              <a:pPr algn="ctr">
                <a:lnSpc>
                  <a:spcPts val="2000"/>
                </a:lnSpc>
                <a:spcAft>
                  <a:spcPts val="0"/>
                </a:spcAft>
              </a:pPr>
              <a:r>
                <a:rPr lang="en-US" sz="2000" b="1" kern="100" dirty="0">
                  <a:solidFill>
                    <a:srgbClr val="1F497D"/>
                  </a:solidFill>
                  <a:effectLst/>
                  <a:latin typeface="メイリオ"/>
                  <a:ea typeface="ＭＳ 明朝"/>
                  <a:cs typeface="メイリオ"/>
                </a:rPr>
                <a:t> </a:t>
              </a:r>
              <a:endParaRPr lang="ja-JP" sz="1400" kern="100" dirty="0">
                <a:effectLst/>
                <a:ea typeface="ＭＳ 明朝"/>
                <a:cs typeface="Times New Roman"/>
              </a:endParaRPr>
            </a:p>
          </p:txBody>
        </p:sp>
        <p:pic>
          <p:nvPicPr>
            <p:cNvPr id="74" name="図 73"/>
            <p:cNvPicPr>
              <a:picLocks noChangeAspect="1"/>
            </p:cNvPicPr>
            <p:nvPr/>
          </p:nvPicPr>
          <p:blipFill>
            <a:blip r:embed="rId2" cstate="print">
              <a:extLst>
                <a:ext uri="{BEBA8EAE-BF5A-486C-A8C5-ECC9F3942E4B}">
                  <a14:imgProps xmlns:a14="http://schemas.microsoft.com/office/drawing/2010/main">
                    <a14:imgLayer r:embed="rId3">
                      <a14:imgEffect>
                        <a14:backgroundRemoval t="1338" b="96154" l="5000" r="94800"/>
                      </a14:imgEffect>
                    </a14:imgLayer>
                  </a14:imgProps>
                </a:ext>
                <a:ext uri="{28A0092B-C50C-407E-A947-70E740481C1C}">
                  <a14:useLocalDpi xmlns:a14="http://schemas.microsoft.com/office/drawing/2010/main"/>
                </a:ext>
              </a:extLst>
            </a:blip>
            <a:stretch>
              <a:fillRect/>
            </a:stretch>
          </p:blipFill>
          <p:spPr>
            <a:xfrm>
              <a:off x="4635905" y="212909"/>
              <a:ext cx="786809" cy="861237"/>
            </a:xfrm>
            <a:prstGeom prst="rect">
              <a:avLst/>
            </a:prstGeom>
          </p:spPr>
        </p:pic>
        <p:sp>
          <p:nvSpPr>
            <p:cNvPr id="75" name="テキスト ボックス 181"/>
            <p:cNvSpPr txBox="1"/>
            <p:nvPr/>
          </p:nvSpPr>
          <p:spPr>
            <a:xfrm>
              <a:off x="184572" y="42502"/>
              <a:ext cx="574675" cy="3397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0" rIns="91440" bIns="0" numCol="1" spcCol="0" rtlCol="0" fromWordArt="0" anchor="t" anchorCtr="0" forceAA="0" compatLnSpc="1">
              <a:prstTxWarp prst="textNoShape">
                <a:avLst/>
              </a:prstTxWarp>
              <a:noAutofit/>
            </a:bodyPr>
            <a:lstStyle/>
            <a:p>
              <a:pPr algn="just">
                <a:spcAft>
                  <a:spcPts val="0"/>
                </a:spcAft>
              </a:pPr>
              <a:r>
                <a:rPr lang="en-US" sz="1600" b="1" kern="100" dirty="0">
                  <a:effectLst/>
                  <a:latin typeface="メイリオ"/>
                  <a:ea typeface="ＭＳ 明朝"/>
                  <a:cs typeface="メイリオ"/>
                </a:rPr>
                <a:t>6</a:t>
              </a:r>
              <a:r>
                <a:rPr lang="ja-JP" sz="1600" b="1" kern="100" dirty="0">
                  <a:effectLst/>
                  <a:ea typeface="メイリオ"/>
                  <a:cs typeface="メイリオ"/>
                </a:rPr>
                <a:t>：</a:t>
              </a:r>
              <a:r>
                <a:rPr lang="en-US" sz="1600" b="1" kern="100" dirty="0">
                  <a:effectLst/>
                  <a:ea typeface="メイリオ"/>
                  <a:cs typeface="メイリオ"/>
                </a:rPr>
                <a:t>00</a:t>
              </a:r>
              <a:endParaRPr lang="ja-JP" kern="100" dirty="0">
                <a:effectLst/>
                <a:ea typeface="ＭＳ 明朝"/>
                <a:cs typeface="Times New Roman"/>
              </a:endParaRPr>
            </a:p>
          </p:txBody>
        </p:sp>
        <p:sp>
          <p:nvSpPr>
            <p:cNvPr id="76" name="テキスト ボックス 182"/>
            <p:cNvSpPr txBox="1"/>
            <p:nvPr/>
          </p:nvSpPr>
          <p:spPr>
            <a:xfrm>
              <a:off x="854685" y="42503"/>
              <a:ext cx="574675" cy="3397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0" rIns="91440" bIns="0" numCol="1" spcCol="0" rtlCol="0" fromWordArt="0" anchor="t" anchorCtr="0" forceAA="0" compatLnSpc="1">
              <a:prstTxWarp prst="textNoShape">
                <a:avLst/>
              </a:prstTxWarp>
              <a:noAutofit/>
            </a:bodyPr>
            <a:lstStyle/>
            <a:p>
              <a:pPr algn="just">
                <a:spcAft>
                  <a:spcPts val="0"/>
                </a:spcAft>
              </a:pPr>
              <a:r>
                <a:rPr lang="en-US" sz="1600" b="1" kern="100" dirty="0">
                  <a:effectLst/>
                  <a:latin typeface="メイリオ"/>
                  <a:ea typeface="ＭＳ 明朝"/>
                  <a:cs typeface="メイリオ"/>
                </a:rPr>
                <a:t>7</a:t>
              </a:r>
              <a:r>
                <a:rPr lang="ja-JP" sz="1600" b="1" kern="100" dirty="0">
                  <a:effectLst/>
                  <a:ea typeface="メイリオ"/>
                  <a:cs typeface="メイリオ"/>
                </a:rPr>
                <a:t>：</a:t>
              </a:r>
              <a:r>
                <a:rPr lang="en-US" sz="1600" b="1" kern="100" dirty="0">
                  <a:effectLst/>
                  <a:ea typeface="メイリオ"/>
                  <a:cs typeface="メイリオ"/>
                </a:rPr>
                <a:t>00</a:t>
              </a:r>
              <a:endParaRPr lang="ja-JP" kern="100" dirty="0">
                <a:effectLst/>
                <a:ea typeface="ＭＳ 明朝"/>
                <a:cs typeface="Times New Roman"/>
              </a:endParaRPr>
            </a:p>
          </p:txBody>
        </p:sp>
        <p:sp>
          <p:nvSpPr>
            <p:cNvPr id="77" name="テキスト ボックス 183"/>
            <p:cNvSpPr txBox="1"/>
            <p:nvPr/>
          </p:nvSpPr>
          <p:spPr>
            <a:xfrm>
              <a:off x="1534236" y="43047"/>
              <a:ext cx="574675" cy="3397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0" rIns="91440" bIns="0" numCol="1" spcCol="0" rtlCol="0" fromWordArt="0" anchor="t" anchorCtr="0" forceAA="0" compatLnSpc="1">
              <a:prstTxWarp prst="textNoShape">
                <a:avLst/>
              </a:prstTxWarp>
              <a:noAutofit/>
            </a:bodyPr>
            <a:lstStyle/>
            <a:p>
              <a:pPr algn="just">
                <a:spcAft>
                  <a:spcPts val="0"/>
                </a:spcAft>
              </a:pPr>
              <a:r>
                <a:rPr lang="en-US" sz="1600" b="1" kern="100" dirty="0">
                  <a:effectLst/>
                  <a:latin typeface="メイリオ"/>
                  <a:ea typeface="ＭＳ 明朝"/>
                  <a:cs typeface="メイリオ"/>
                </a:rPr>
                <a:t>9</a:t>
              </a:r>
              <a:r>
                <a:rPr lang="ja-JP" sz="1600" b="1" kern="100" dirty="0">
                  <a:effectLst/>
                  <a:ea typeface="メイリオ"/>
                  <a:cs typeface="メイリオ"/>
                </a:rPr>
                <a:t>：</a:t>
              </a:r>
              <a:r>
                <a:rPr lang="en-US" sz="1600" b="1" kern="100" dirty="0">
                  <a:effectLst/>
                  <a:ea typeface="メイリオ"/>
                  <a:cs typeface="メイリオ"/>
                </a:rPr>
                <a:t>00</a:t>
              </a:r>
              <a:endParaRPr lang="ja-JP" kern="100" dirty="0">
                <a:effectLst/>
                <a:ea typeface="ＭＳ 明朝"/>
                <a:cs typeface="Times New Roman"/>
              </a:endParaRPr>
            </a:p>
          </p:txBody>
        </p:sp>
        <p:sp>
          <p:nvSpPr>
            <p:cNvPr id="78" name="テキスト ボックス 184"/>
            <p:cNvSpPr txBox="1"/>
            <p:nvPr/>
          </p:nvSpPr>
          <p:spPr>
            <a:xfrm>
              <a:off x="2175622" y="42502"/>
              <a:ext cx="660400" cy="3397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0" rIns="91440" bIns="0" numCol="1" spcCol="0" rtlCol="0" fromWordArt="0" anchor="t" anchorCtr="0" forceAA="0" compatLnSpc="1">
              <a:prstTxWarp prst="textNoShape">
                <a:avLst/>
              </a:prstTxWarp>
              <a:noAutofit/>
            </a:bodyPr>
            <a:lstStyle/>
            <a:p>
              <a:pPr algn="just">
                <a:spcAft>
                  <a:spcPts val="0"/>
                </a:spcAft>
              </a:pPr>
              <a:r>
                <a:rPr lang="en-US" sz="1600" b="1" kern="100" dirty="0">
                  <a:effectLst/>
                  <a:latin typeface="メイリオ"/>
                  <a:ea typeface="ＭＳ 明朝"/>
                  <a:cs typeface="メイリオ"/>
                </a:rPr>
                <a:t>12</a:t>
              </a:r>
              <a:r>
                <a:rPr lang="ja-JP" sz="1600" b="1" kern="100" dirty="0">
                  <a:effectLst/>
                  <a:ea typeface="メイリオ"/>
                  <a:cs typeface="メイリオ"/>
                </a:rPr>
                <a:t>：</a:t>
              </a:r>
              <a:r>
                <a:rPr lang="en-US" sz="1600" b="1" kern="100" dirty="0">
                  <a:effectLst/>
                  <a:ea typeface="メイリオ"/>
                  <a:cs typeface="メイリオ"/>
                </a:rPr>
                <a:t>00</a:t>
              </a:r>
              <a:endParaRPr lang="ja-JP" kern="100" dirty="0">
                <a:effectLst/>
                <a:ea typeface="ＭＳ 明朝"/>
                <a:cs typeface="Times New Roman"/>
              </a:endParaRPr>
            </a:p>
          </p:txBody>
        </p:sp>
        <p:sp>
          <p:nvSpPr>
            <p:cNvPr id="80" name="テキスト ボックス 185"/>
            <p:cNvSpPr txBox="1"/>
            <p:nvPr/>
          </p:nvSpPr>
          <p:spPr>
            <a:xfrm>
              <a:off x="2822731" y="42502"/>
              <a:ext cx="660400" cy="3397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0" rIns="91440" bIns="0" numCol="1" spcCol="0" rtlCol="0" fromWordArt="0" anchor="t" anchorCtr="0" forceAA="0" compatLnSpc="1">
              <a:prstTxWarp prst="textNoShape">
                <a:avLst/>
              </a:prstTxWarp>
              <a:noAutofit/>
            </a:bodyPr>
            <a:lstStyle/>
            <a:p>
              <a:pPr algn="just">
                <a:spcAft>
                  <a:spcPts val="0"/>
                </a:spcAft>
              </a:pPr>
              <a:r>
                <a:rPr lang="en-US" sz="1600" b="1" kern="100" dirty="0">
                  <a:effectLst/>
                  <a:latin typeface="メイリオ"/>
                  <a:ea typeface="ＭＳ 明朝"/>
                  <a:cs typeface="メイリオ"/>
                </a:rPr>
                <a:t>18</a:t>
              </a:r>
              <a:r>
                <a:rPr lang="ja-JP" sz="1600" b="1" kern="100" dirty="0">
                  <a:effectLst/>
                  <a:ea typeface="メイリオ"/>
                  <a:cs typeface="メイリオ"/>
                </a:rPr>
                <a:t>：</a:t>
              </a:r>
              <a:r>
                <a:rPr lang="en-US" sz="1600" b="1" kern="100" dirty="0">
                  <a:effectLst/>
                  <a:ea typeface="メイリオ"/>
                  <a:cs typeface="メイリオ"/>
                </a:rPr>
                <a:t>00</a:t>
              </a:r>
              <a:endParaRPr lang="ja-JP" kern="100" dirty="0">
                <a:effectLst/>
                <a:ea typeface="ＭＳ 明朝"/>
                <a:cs typeface="Times New Roman"/>
              </a:endParaRPr>
            </a:p>
          </p:txBody>
        </p:sp>
        <p:sp>
          <p:nvSpPr>
            <p:cNvPr id="81" name="テキスト ボックス 186"/>
            <p:cNvSpPr txBox="1"/>
            <p:nvPr/>
          </p:nvSpPr>
          <p:spPr>
            <a:xfrm>
              <a:off x="3520587" y="42502"/>
              <a:ext cx="660400" cy="3397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0" rIns="91440" bIns="0" numCol="1" spcCol="0" rtlCol="0" fromWordArt="0" anchor="t" anchorCtr="0" forceAA="0" compatLnSpc="1">
              <a:prstTxWarp prst="textNoShape">
                <a:avLst/>
              </a:prstTxWarp>
              <a:noAutofit/>
            </a:bodyPr>
            <a:lstStyle/>
            <a:p>
              <a:pPr algn="just">
                <a:spcAft>
                  <a:spcPts val="0"/>
                </a:spcAft>
              </a:pPr>
              <a:r>
                <a:rPr lang="en-US" sz="1600" b="1" kern="100" dirty="0">
                  <a:effectLst/>
                  <a:latin typeface="メイリオ"/>
                  <a:ea typeface="ＭＳ 明朝"/>
                  <a:cs typeface="メイリオ"/>
                </a:rPr>
                <a:t>22</a:t>
              </a:r>
              <a:r>
                <a:rPr lang="ja-JP" sz="1600" b="1" kern="100" dirty="0">
                  <a:effectLst/>
                  <a:ea typeface="メイリオ"/>
                  <a:cs typeface="メイリオ"/>
                </a:rPr>
                <a:t>：</a:t>
              </a:r>
              <a:r>
                <a:rPr lang="en-US" sz="1600" b="1" kern="100" dirty="0">
                  <a:effectLst/>
                  <a:ea typeface="メイリオ"/>
                  <a:cs typeface="メイリオ"/>
                </a:rPr>
                <a:t>00</a:t>
              </a:r>
              <a:endParaRPr lang="ja-JP" kern="100" dirty="0">
                <a:effectLst/>
                <a:ea typeface="ＭＳ 明朝"/>
                <a:cs typeface="Times New Roman"/>
              </a:endParaRPr>
            </a:p>
          </p:txBody>
        </p:sp>
        <p:cxnSp>
          <p:nvCxnSpPr>
            <p:cNvPr id="82" name="直線コネクタ 81"/>
            <p:cNvCxnSpPr/>
            <p:nvPr/>
          </p:nvCxnSpPr>
          <p:spPr>
            <a:xfrm flipV="1">
              <a:off x="329609" y="425302"/>
              <a:ext cx="3991136" cy="11431"/>
            </a:xfrm>
            <a:prstGeom prst="line">
              <a:avLst/>
            </a:prstGeom>
            <a:ln w="19050"/>
          </p:spPr>
          <p:style>
            <a:lnRef idx="1">
              <a:schemeClr val="dk1"/>
            </a:lnRef>
            <a:fillRef idx="0">
              <a:schemeClr val="dk1"/>
            </a:fillRef>
            <a:effectRef idx="0">
              <a:schemeClr val="dk1"/>
            </a:effectRef>
            <a:fontRef idx="minor">
              <a:schemeClr val="tx1"/>
            </a:fontRef>
          </p:style>
        </p:cxnSp>
      </p:grpSp>
      <p:cxnSp>
        <p:nvCxnSpPr>
          <p:cNvPr id="66" name="直線コネクタ 65"/>
          <p:cNvCxnSpPr/>
          <p:nvPr/>
        </p:nvCxnSpPr>
        <p:spPr>
          <a:xfrm flipV="1">
            <a:off x="1560726" y="2303243"/>
            <a:ext cx="0" cy="152596"/>
          </a:xfrm>
          <a:prstGeom prst="line">
            <a:avLst/>
          </a:prstGeom>
          <a:ln w="19050"/>
        </p:spPr>
        <p:style>
          <a:lnRef idx="1">
            <a:schemeClr val="dk1"/>
          </a:lnRef>
          <a:fillRef idx="0">
            <a:schemeClr val="dk1"/>
          </a:fillRef>
          <a:effectRef idx="0">
            <a:schemeClr val="dk1"/>
          </a:effectRef>
          <a:fontRef idx="minor">
            <a:schemeClr val="tx1"/>
          </a:fontRef>
        </p:style>
      </p:cxnSp>
      <p:cxnSp>
        <p:nvCxnSpPr>
          <p:cNvPr id="67" name="直線コネクタ 66"/>
          <p:cNvCxnSpPr/>
          <p:nvPr/>
        </p:nvCxnSpPr>
        <p:spPr>
          <a:xfrm flipV="1">
            <a:off x="2315638" y="2303243"/>
            <a:ext cx="0" cy="152596"/>
          </a:xfrm>
          <a:prstGeom prst="line">
            <a:avLst/>
          </a:prstGeom>
          <a:ln w="19050"/>
        </p:spPr>
        <p:style>
          <a:lnRef idx="1">
            <a:schemeClr val="dk1"/>
          </a:lnRef>
          <a:fillRef idx="0">
            <a:schemeClr val="dk1"/>
          </a:fillRef>
          <a:effectRef idx="0">
            <a:schemeClr val="dk1"/>
          </a:effectRef>
          <a:fontRef idx="minor">
            <a:schemeClr val="tx1"/>
          </a:fontRef>
        </p:style>
      </p:cxnSp>
      <p:cxnSp>
        <p:nvCxnSpPr>
          <p:cNvPr id="68" name="直線コネクタ 67"/>
          <p:cNvCxnSpPr/>
          <p:nvPr/>
        </p:nvCxnSpPr>
        <p:spPr>
          <a:xfrm flipV="1">
            <a:off x="3081182" y="2290780"/>
            <a:ext cx="0" cy="152596"/>
          </a:xfrm>
          <a:prstGeom prst="line">
            <a:avLst/>
          </a:prstGeom>
          <a:ln w="19050"/>
        </p:spPr>
        <p:style>
          <a:lnRef idx="1">
            <a:schemeClr val="dk1"/>
          </a:lnRef>
          <a:fillRef idx="0">
            <a:schemeClr val="dk1"/>
          </a:fillRef>
          <a:effectRef idx="0">
            <a:schemeClr val="dk1"/>
          </a:effectRef>
          <a:fontRef idx="minor">
            <a:schemeClr val="tx1"/>
          </a:fontRef>
        </p:style>
      </p:cxnSp>
      <p:cxnSp>
        <p:nvCxnSpPr>
          <p:cNvPr id="69" name="直線コネクタ 68"/>
          <p:cNvCxnSpPr/>
          <p:nvPr/>
        </p:nvCxnSpPr>
        <p:spPr>
          <a:xfrm flipV="1">
            <a:off x="3836093" y="2290780"/>
            <a:ext cx="0" cy="152596"/>
          </a:xfrm>
          <a:prstGeom prst="line">
            <a:avLst/>
          </a:prstGeom>
          <a:ln w="19050"/>
        </p:spPr>
        <p:style>
          <a:lnRef idx="1">
            <a:schemeClr val="dk1"/>
          </a:lnRef>
          <a:fillRef idx="0">
            <a:schemeClr val="dk1"/>
          </a:fillRef>
          <a:effectRef idx="0">
            <a:schemeClr val="dk1"/>
          </a:effectRef>
          <a:fontRef idx="minor">
            <a:schemeClr val="tx1"/>
          </a:fontRef>
        </p:style>
      </p:cxnSp>
      <p:cxnSp>
        <p:nvCxnSpPr>
          <p:cNvPr id="71" name="直線コネクタ 70"/>
          <p:cNvCxnSpPr/>
          <p:nvPr/>
        </p:nvCxnSpPr>
        <p:spPr>
          <a:xfrm flipV="1">
            <a:off x="4601638" y="2315708"/>
            <a:ext cx="0" cy="152596"/>
          </a:xfrm>
          <a:prstGeom prst="line">
            <a:avLst/>
          </a:prstGeom>
          <a:ln w="19050"/>
        </p:spPr>
        <p:style>
          <a:lnRef idx="1">
            <a:schemeClr val="dk1"/>
          </a:lnRef>
          <a:fillRef idx="0">
            <a:schemeClr val="dk1"/>
          </a:fillRef>
          <a:effectRef idx="0">
            <a:schemeClr val="dk1"/>
          </a:effectRef>
          <a:fontRef idx="minor">
            <a:schemeClr val="tx1"/>
          </a:fontRef>
        </p:style>
      </p:cxnSp>
      <p:cxnSp>
        <p:nvCxnSpPr>
          <p:cNvPr id="72" name="直線コネクタ 71"/>
          <p:cNvCxnSpPr/>
          <p:nvPr/>
        </p:nvCxnSpPr>
        <p:spPr>
          <a:xfrm flipV="1">
            <a:off x="5367182" y="2290780"/>
            <a:ext cx="0" cy="152596"/>
          </a:xfrm>
          <a:prstGeom prst="line">
            <a:avLst/>
          </a:prstGeom>
          <a:ln w="1905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728061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トイレの使い方</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1938992"/>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避難所</a:t>
            </a:r>
            <a:r>
              <a:rPr lang="ja-JP" altLang="en-US" sz="2000" dirty="0">
                <a:solidFill>
                  <a:prstClr val="black"/>
                </a:solidFill>
                <a:latin typeface="メイリオ" panose="020B0604030504040204" pitchFamily="50" charset="-128"/>
                <a:ea typeface="メイリオ" panose="020B0604030504040204" pitchFamily="50" charset="-128"/>
              </a:rPr>
              <a:t>の衛生環境を保つことや、災害関連死を予防するためにも、トイレの使い方をルール化することは非常に大切です</a:t>
            </a: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２階</a:t>
            </a:r>
            <a:r>
              <a:rPr lang="ja-JP" altLang="en-US" sz="2000" dirty="0">
                <a:solidFill>
                  <a:prstClr val="black"/>
                </a:solidFill>
                <a:latin typeface="メイリオ" panose="020B0604030504040204" pitchFamily="50" charset="-128"/>
                <a:ea typeface="メイリオ" panose="020B0604030504040204" pitchFamily="50" charset="-128"/>
              </a:rPr>
              <a:t>以上のトイレは、配管の破損の有無が確認できるまでは使用禁止です</a:t>
            </a: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使って</a:t>
            </a:r>
            <a:r>
              <a:rPr lang="ja-JP" altLang="en-US" sz="2000" dirty="0">
                <a:solidFill>
                  <a:prstClr val="black"/>
                </a:solidFill>
                <a:latin typeface="メイリオ" panose="020B0604030504040204" pitchFamily="50" charset="-128"/>
                <a:ea typeface="メイリオ" panose="020B0604030504040204" pitchFamily="50" charset="-128"/>
              </a:rPr>
              <a:t>良いトイレの箇所を決め、できる限り男女別に確保するとともに、高齢者や要配慮者用に洋式トイレ（多目的トイレ）を確保しましょう</a:t>
            </a:r>
          </a:p>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仮設</a:t>
            </a:r>
            <a:r>
              <a:rPr lang="ja-JP" altLang="en-US" sz="2000" dirty="0">
                <a:solidFill>
                  <a:prstClr val="black"/>
                </a:solidFill>
                <a:latin typeface="メイリオ" panose="020B0604030504040204" pitchFamily="50" charset="-128"/>
                <a:ea typeface="メイリオ" panose="020B0604030504040204" pitchFamily="50" charset="-128"/>
              </a:rPr>
              <a:t>トイレの整備が完了したら、そちらを優先的に使用するよう周知しましょう</a:t>
            </a: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30</a:t>
            </a:fld>
            <a:endParaRPr lang="ja-JP" altLang="en-US">
              <a:solidFill>
                <a:prstClr val="black"/>
              </a:solidFill>
            </a:endParaRPr>
          </a:p>
        </p:txBody>
      </p:sp>
      <p:sp>
        <p:nvSpPr>
          <p:cNvPr id="60" name="テキスト ボックス 59"/>
          <p:cNvSpPr txBox="1"/>
          <p:nvPr/>
        </p:nvSpPr>
        <p:spPr>
          <a:xfrm>
            <a:off x="-51625" y="2601297"/>
            <a:ext cx="9610394" cy="3970318"/>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■使用できるトイレを赤色でマークしましょう</a:t>
            </a:r>
            <a:endParaRPr lang="en-US" altLang="ja-JP" dirty="0" smtClean="0">
              <a:latin typeface="メイリオ" panose="020B0604030504040204" pitchFamily="50" charset="-128"/>
              <a:ea typeface="メイリオ" panose="020B0604030504040204" pitchFamily="50" charset="-128"/>
            </a:endParaRPr>
          </a:p>
          <a:p>
            <a:r>
              <a:rPr lang="ja-JP" altLang="en-US" b="1" dirty="0" smtClean="0">
                <a:latin typeface="メイリオ" panose="020B0604030504040204" pitchFamily="50" charset="-128"/>
                <a:ea typeface="メイリオ" panose="020B0604030504040204" pitchFamily="50" charset="-128"/>
              </a:rPr>
              <a:t>■感染症予防</a:t>
            </a:r>
            <a:endParaRPr lang="en-US" altLang="ja-JP" b="1" dirty="0" smtClean="0">
              <a:latin typeface="メイリオ" panose="020B0604030504040204" pitchFamily="50" charset="-128"/>
              <a:ea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rPr>
              <a:t>　</a:t>
            </a:r>
            <a:r>
              <a:rPr lang="ja-JP" altLang="en-US" b="1" dirty="0" smtClean="0">
                <a:latin typeface="メイリオ" panose="020B0604030504040204" pitchFamily="50" charset="-128"/>
                <a:ea typeface="メイリオ" panose="020B0604030504040204" pitchFamily="50" charset="-128"/>
              </a:rPr>
              <a:t>・</a:t>
            </a:r>
            <a:r>
              <a:rPr lang="ja-JP" altLang="ja-JP" b="1" dirty="0" smtClean="0">
                <a:latin typeface="メイリオ" panose="020B0604030504040204" pitchFamily="50" charset="-128"/>
                <a:ea typeface="メイリオ" panose="020B0604030504040204" pitchFamily="50" charset="-128"/>
              </a:rPr>
              <a:t>必ず</a:t>
            </a:r>
            <a:r>
              <a:rPr lang="ja-JP" altLang="ja-JP" b="1" dirty="0">
                <a:latin typeface="メイリオ" panose="020B0604030504040204" pitchFamily="50" charset="-128"/>
                <a:ea typeface="メイリオ" panose="020B0604030504040204" pitchFamily="50" charset="-128"/>
              </a:rPr>
              <a:t>トイレ用</a:t>
            </a:r>
            <a:r>
              <a:rPr lang="ja-JP" altLang="ja-JP" b="1" dirty="0" smtClean="0">
                <a:latin typeface="メイリオ" panose="020B0604030504040204" pitchFamily="50" charset="-128"/>
                <a:ea typeface="メイリオ" panose="020B0604030504040204" pitchFamily="50" charset="-128"/>
              </a:rPr>
              <a:t>スリッパ</a:t>
            </a:r>
            <a:r>
              <a:rPr lang="ja-JP" altLang="en-US" b="1" dirty="0" smtClean="0">
                <a:latin typeface="メイリオ" panose="020B0604030504040204" pitchFamily="50" charset="-128"/>
                <a:ea typeface="メイリオ" panose="020B0604030504040204" pitchFamily="50" charset="-128"/>
              </a:rPr>
              <a:t>を使用</a:t>
            </a:r>
            <a:endParaRPr lang="en-US" altLang="ja-JP" b="1" dirty="0" smtClean="0">
              <a:latin typeface="メイリオ" panose="020B0604030504040204" pitchFamily="50" charset="-128"/>
              <a:ea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rPr>
              <a:t>　</a:t>
            </a:r>
            <a:r>
              <a:rPr lang="ja-JP" altLang="en-US" b="1" dirty="0" smtClean="0">
                <a:latin typeface="メイリオ" panose="020B0604030504040204" pitchFamily="50" charset="-128"/>
                <a:ea typeface="メイリオ" panose="020B0604030504040204" pitchFamily="50" charset="-128"/>
              </a:rPr>
              <a:t>・</a:t>
            </a:r>
            <a:r>
              <a:rPr lang="ja-JP" altLang="ja-JP" b="1" dirty="0" smtClean="0">
                <a:latin typeface="メイリオ" panose="020B0604030504040204" pitchFamily="50" charset="-128"/>
                <a:ea typeface="メイリオ" panose="020B0604030504040204" pitchFamily="50" charset="-128"/>
              </a:rPr>
              <a:t>必ず</a:t>
            </a:r>
            <a:r>
              <a:rPr lang="ja-JP" altLang="ja-JP" b="1" dirty="0">
                <a:latin typeface="メイリオ" panose="020B0604030504040204" pitchFamily="50" charset="-128"/>
                <a:ea typeface="メイリオ" panose="020B0604030504040204" pitchFamily="50" charset="-128"/>
              </a:rPr>
              <a:t>手を</a:t>
            </a:r>
            <a:r>
              <a:rPr lang="ja-JP" altLang="ja-JP" b="1" dirty="0" smtClean="0">
                <a:latin typeface="メイリオ" panose="020B0604030504040204" pitchFamily="50" charset="-128"/>
                <a:ea typeface="メイリオ" panose="020B0604030504040204" pitchFamily="50" charset="-128"/>
              </a:rPr>
              <a:t>洗</a:t>
            </a:r>
            <a:r>
              <a:rPr lang="ja-JP" altLang="en-US" b="1" dirty="0" smtClean="0">
                <a:latin typeface="メイリオ" panose="020B0604030504040204" pitchFamily="50" charset="-128"/>
                <a:ea typeface="メイリオ" panose="020B0604030504040204" pitchFamily="50" charset="-128"/>
              </a:rPr>
              <a:t>う</a:t>
            </a:r>
            <a:endParaRPr lang="ja-JP" altLang="ja-JP" dirty="0">
              <a:latin typeface="メイリオ" panose="020B0604030504040204" pitchFamily="50" charset="-128"/>
              <a:ea typeface="メイリオ" panose="020B0604030504040204" pitchFamily="50" charset="-128"/>
            </a:endParaRPr>
          </a:p>
          <a:p>
            <a:r>
              <a:rPr lang="ja-JP" altLang="ja-JP" b="1" dirty="0">
                <a:latin typeface="メイリオ" panose="020B0604030504040204" pitchFamily="50" charset="-128"/>
                <a:ea typeface="メイリオ" panose="020B0604030504040204" pitchFamily="50" charset="-128"/>
              </a:rPr>
              <a:t>■多目的トイレは、高齢者の方、車いすの方</a:t>
            </a:r>
            <a:r>
              <a:rPr lang="ja-JP" altLang="ja-JP" b="1" dirty="0" smtClean="0">
                <a:latin typeface="メイリオ" panose="020B0604030504040204" pitchFamily="50" charset="-128"/>
                <a:ea typeface="メイリオ" panose="020B0604030504040204" pitchFamily="50" charset="-128"/>
              </a:rPr>
              <a:t>、</a:t>
            </a:r>
            <a:endParaRPr lang="en-US" altLang="ja-JP" b="1" dirty="0" smtClean="0">
              <a:latin typeface="メイリオ" panose="020B0604030504040204" pitchFamily="50" charset="-128"/>
              <a:ea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rPr>
              <a:t>　</a:t>
            </a:r>
            <a:r>
              <a:rPr lang="ja-JP" altLang="ja-JP" b="1" dirty="0" smtClean="0">
                <a:latin typeface="メイリオ" panose="020B0604030504040204" pitchFamily="50" charset="-128"/>
                <a:ea typeface="メイリオ" panose="020B0604030504040204" pitchFamily="50" charset="-128"/>
              </a:rPr>
              <a:t>体</a:t>
            </a:r>
            <a:r>
              <a:rPr lang="ja-JP" altLang="ja-JP" b="1" dirty="0">
                <a:latin typeface="メイリオ" panose="020B0604030504040204" pitchFamily="50" charset="-128"/>
                <a:ea typeface="メイリオ" panose="020B0604030504040204" pitchFamily="50" charset="-128"/>
              </a:rPr>
              <a:t>が不自由な方などの優先トイレとします</a:t>
            </a:r>
            <a:endParaRPr lang="ja-JP" altLang="ja-JP" dirty="0">
              <a:latin typeface="メイリオ" panose="020B0604030504040204" pitchFamily="50" charset="-128"/>
              <a:ea typeface="メイリオ" panose="020B0604030504040204" pitchFamily="50" charset="-128"/>
            </a:endParaRPr>
          </a:p>
          <a:p>
            <a:r>
              <a:rPr lang="ja-JP" altLang="ja-JP" b="1" dirty="0">
                <a:latin typeface="メイリオ" panose="020B0604030504040204" pitchFamily="50" charset="-128"/>
                <a:ea typeface="メイリオ" panose="020B0604030504040204" pitchFamily="50" charset="-128"/>
              </a:rPr>
              <a:t>■トイレを流すための水は</a:t>
            </a:r>
            <a:r>
              <a:rPr lang="ja-JP" altLang="ja-JP" b="1" dirty="0" smtClean="0">
                <a:latin typeface="メイリオ" panose="020B0604030504040204" pitchFamily="50" charset="-128"/>
                <a:ea typeface="メイリオ" panose="020B0604030504040204" pitchFamily="50" charset="-128"/>
              </a:rPr>
              <a:t>、</a:t>
            </a:r>
            <a:endParaRPr lang="en-US" altLang="ja-JP" b="1" dirty="0" smtClean="0">
              <a:latin typeface="メイリオ" panose="020B0604030504040204" pitchFamily="50" charset="-128"/>
              <a:ea typeface="メイリオ" panose="020B0604030504040204" pitchFamily="50" charset="-128"/>
            </a:endParaRPr>
          </a:p>
          <a:p>
            <a:r>
              <a:rPr lang="ja-JP" altLang="en-US" b="1" dirty="0">
                <a:latin typeface="メイリオ" panose="020B0604030504040204" pitchFamily="50" charset="-128"/>
                <a:ea typeface="メイリオ" panose="020B0604030504040204" pitchFamily="50" charset="-128"/>
              </a:rPr>
              <a:t>　</a:t>
            </a:r>
            <a:r>
              <a:rPr lang="ja-JP" altLang="ja-JP" b="1" dirty="0" smtClean="0">
                <a:latin typeface="メイリオ" panose="020B0604030504040204" pitchFamily="50" charset="-128"/>
                <a:ea typeface="メイリオ" panose="020B0604030504040204" pitchFamily="50" charset="-128"/>
              </a:rPr>
              <a:t>プール</a:t>
            </a:r>
            <a:r>
              <a:rPr lang="ja-JP" altLang="ja-JP" b="1" dirty="0">
                <a:latin typeface="メイリオ" panose="020B0604030504040204" pitchFamily="50" charset="-128"/>
                <a:ea typeface="メイリオ" panose="020B0604030504040204" pitchFamily="50" charset="-128"/>
              </a:rPr>
              <a:t>などから水を汲み出して</a:t>
            </a:r>
            <a:r>
              <a:rPr lang="ja-JP" altLang="ja-JP" b="1" dirty="0" smtClean="0">
                <a:latin typeface="メイリオ" panose="020B0604030504040204" pitchFamily="50" charset="-128"/>
                <a:ea typeface="メイリオ" panose="020B0604030504040204" pitchFamily="50" charset="-128"/>
              </a:rPr>
              <a:t>使用</a:t>
            </a:r>
            <a:r>
              <a:rPr lang="ja-JP" altLang="en-US" b="1" dirty="0" smtClean="0">
                <a:latin typeface="メイリオ" panose="020B0604030504040204" pitchFamily="50" charset="-128"/>
                <a:ea typeface="メイリオ" panose="020B0604030504040204" pitchFamily="50" charset="-128"/>
              </a:rPr>
              <a:t>。</a:t>
            </a:r>
            <a:endParaRPr lang="en-US" altLang="ja-JP" b="1" dirty="0" smtClean="0">
              <a:latin typeface="メイリオ" panose="020B0604030504040204" pitchFamily="50" charset="-128"/>
              <a:ea typeface="メイリオ" panose="020B0604030504040204" pitchFamily="50" charset="-128"/>
            </a:endParaRPr>
          </a:p>
          <a:p>
            <a:r>
              <a:rPr lang="ja-JP" altLang="ja-JP" b="1" dirty="0" smtClean="0">
                <a:latin typeface="メイリオ" panose="020B0604030504040204" pitchFamily="50" charset="-128"/>
                <a:ea typeface="メイリオ" panose="020B0604030504040204" pitchFamily="50" charset="-128"/>
              </a:rPr>
              <a:t>■</a:t>
            </a:r>
            <a:r>
              <a:rPr lang="ja-JP" altLang="ja-JP" b="1" dirty="0">
                <a:latin typeface="メイリオ" panose="020B0604030504040204" pitchFamily="50" charset="-128"/>
                <a:ea typeface="メイリオ" panose="020B0604030504040204" pitchFamily="50" charset="-128"/>
              </a:rPr>
              <a:t>トイレットペーパーは流さないでください！</a:t>
            </a:r>
            <a:endParaRPr lang="ja-JP" altLang="ja-JP" dirty="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たくさん</a:t>
            </a:r>
            <a:r>
              <a:rPr lang="ja-JP" altLang="ja-JP" dirty="0">
                <a:latin typeface="メイリオ" panose="020B0604030504040204" pitchFamily="50" charset="-128"/>
                <a:ea typeface="メイリオ" panose="020B0604030504040204" pitchFamily="50" charset="-128"/>
              </a:rPr>
              <a:t>の水を使う上、紙</a:t>
            </a:r>
            <a:r>
              <a:rPr lang="ja-JP" altLang="ja-JP" dirty="0" err="1">
                <a:latin typeface="メイリオ" panose="020B0604030504040204" pitchFamily="50" charset="-128"/>
                <a:ea typeface="メイリオ" panose="020B0604030504040204" pitchFamily="50" charset="-128"/>
              </a:rPr>
              <a:t>づまりの</a:t>
            </a:r>
            <a:r>
              <a:rPr lang="ja-JP" altLang="ja-JP" dirty="0">
                <a:latin typeface="メイリオ" panose="020B0604030504040204" pitchFamily="50" charset="-128"/>
                <a:ea typeface="メイリオ" panose="020B0604030504040204" pitchFamily="50" charset="-128"/>
              </a:rPr>
              <a:t>原因にもなります</a:t>
            </a:r>
          </a:p>
          <a:p>
            <a:r>
              <a:rPr lang="ja-JP" altLang="en-US" dirty="0" smtClean="0">
                <a:latin typeface="メイリオ" panose="020B0604030504040204" pitchFamily="50" charset="-128"/>
                <a:ea typeface="メイリオ" panose="020B0604030504040204" pitchFamily="50" charset="-128"/>
              </a:rPr>
              <a:t>　・</a:t>
            </a:r>
            <a:r>
              <a:rPr lang="ja-JP" altLang="ja-JP" dirty="0" smtClean="0">
                <a:latin typeface="メイリオ" panose="020B0604030504040204" pitchFamily="50" charset="-128"/>
                <a:ea typeface="メイリオ" panose="020B0604030504040204" pitchFamily="50" charset="-128"/>
              </a:rPr>
              <a:t>使用</a:t>
            </a:r>
            <a:r>
              <a:rPr lang="ja-JP" altLang="ja-JP" dirty="0">
                <a:latin typeface="メイリオ" panose="020B0604030504040204" pitchFamily="50" charset="-128"/>
                <a:ea typeface="メイリオ" panose="020B0604030504040204" pitchFamily="50" charset="-128"/>
              </a:rPr>
              <a:t>したトイレットペーパーはトイレ内の専用ゴミ袋に捨ててください</a:t>
            </a:r>
          </a:p>
          <a:p>
            <a:r>
              <a:rPr lang="ja-JP" altLang="ja-JP" b="1" dirty="0">
                <a:latin typeface="メイリオ" panose="020B0604030504040204" pitchFamily="50" charset="-128"/>
                <a:ea typeface="メイリオ" panose="020B0604030504040204" pitchFamily="50" charset="-128"/>
              </a:rPr>
              <a:t>■掃除当番は順番に！</a:t>
            </a:r>
            <a:endParaRPr lang="ja-JP" altLang="ja-JP" dirty="0">
              <a:latin typeface="メイリオ" panose="020B0604030504040204" pitchFamily="50" charset="-128"/>
              <a:ea typeface="メイリオ" panose="020B0604030504040204" pitchFamily="50" charset="-128"/>
            </a:endParaRPr>
          </a:p>
          <a:p>
            <a:r>
              <a:rPr lang="ja-JP" altLang="ja-JP" dirty="0">
                <a:latin typeface="メイリオ" panose="020B0604030504040204" pitchFamily="50" charset="-128"/>
                <a:ea typeface="メイリオ" panose="020B0604030504040204" pitchFamily="50" charset="-128"/>
              </a:rPr>
              <a:t>　みんなで使うトイレです、掃除にご協力をお願いします！</a:t>
            </a:r>
          </a:p>
          <a:p>
            <a:r>
              <a:rPr lang="ja-JP" altLang="ja-JP" dirty="0">
                <a:latin typeface="メイリオ" panose="020B0604030504040204" pitchFamily="50" charset="-128"/>
                <a:ea typeface="メイリオ" panose="020B0604030504040204" pitchFamily="50" charset="-128"/>
              </a:rPr>
              <a:t>　特に、床が水浸しだと転倒の恐れがあるため、なるべく拭き取りましょう</a:t>
            </a:r>
            <a:r>
              <a:rPr lang="ja-JP" altLang="ja-JP" dirty="0" smtClean="0">
                <a:latin typeface="メイリオ" panose="020B0604030504040204" pitchFamily="50" charset="-128"/>
                <a:ea typeface="メイリオ" panose="020B0604030504040204" pitchFamily="50" charset="-128"/>
              </a:rPr>
              <a:t>！</a:t>
            </a:r>
            <a:endParaRPr lang="ja-JP" altLang="ja-JP" dirty="0">
              <a:latin typeface="メイリオ" panose="020B0604030504040204" pitchFamily="50" charset="-128"/>
              <a:ea typeface="メイリオ" panose="020B0604030504040204" pitchFamily="50" charset="-12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9024" y="2538522"/>
            <a:ext cx="4181475"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84499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a:solidFill>
                  <a:prstClr val="white"/>
                </a:solidFill>
                <a:latin typeface="メイリオ" panose="020B0604030504040204" pitchFamily="50" charset="-128"/>
                <a:ea typeface="メイリオ" panose="020B0604030504040204" pitchFamily="50" charset="-128"/>
              </a:rPr>
              <a:t>電話・</a:t>
            </a:r>
            <a:r>
              <a:rPr lang="en-US" altLang="ja-JP" sz="2400" b="1" dirty="0">
                <a:solidFill>
                  <a:prstClr val="white"/>
                </a:solidFill>
                <a:latin typeface="メイリオ" panose="020B0604030504040204" pitchFamily="50" charset="-128"/>
                <a:ea typeface="メイリオ" panose="020B0604030504040204" pitchFamily="50" charset="-128"/>
              </a:rPr>
              <a:t>FAX</a:t>
            </a:r>
            <a:r>
              <a:rPr lang="ja-JP" altLang="en-US" sz="2400" b="1" dirty="0">
                <a:solidFill>
                  <a:prstClr val="white"/>
                </a:solidFill>
                <a:latin typeface="メイリオ" panose="020B0604030504040204" pitchFamily="50" charset="-128"/>
                <a:ea typeface="メイリオ" panose="020B0604030504040204" pitchFamily="50" charset="-128"/>
              </a:rPr>
              <a:t>番号リスト</a:t>
            </a:r>
          </a:p>
        </p:txBody>
      </p:sp>
      <p:sp>
        <p:nvSpPr>
          <p:cNvPr id="97" name="テキスト ボックス 96"/>
          <p:cNvSpPr txBox="1"/>
          <p:nvPr/>
        </p:nvSpPr>
        <p:spPr>
          <a:xfrm>
            <a:off x="0" y="516205"/>
            <a:ext cx="9777536" cy="707886"/>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災害</a:t>
            </a:r>
            <a:r>
              <a:rPr lang="ja-JP" altLang="en-US" sz="2000" dirty="0">
                <a:solidFill>
                  <a:prstClr val="black"/>
                </a:solidFill>
                <a:latin typeface="メイリオ" panose="020B0604030504040204" pitchFamily="50" charset="-128"/>
                <a:ea typeface="メイリオ" panose="020B0604030504040204" pitchFamily="50" charset="-128"/>
              </a:rPr>
              <a:t>時に、仮設トイレ等の資機材を貸し出してくれる地域の企業などの</a:t>
            </a:r>
            <a:r>
              <a:rPr lang="ja-JP" altLang="en-US" sz="2000" dirty="0" smtClean="0">
                <a:solidFill>
                  <a:prstClr val="black"/>
                </a:solidFill>
                <a:latin typeface="メイリオ" panose="020B0604030504040204" pitchFamily="50" charset="-128"/>
                <a:ea typeface="メイリオ" panose="020B0604030504040204" pitchFamily="50" charset="-128"/>
              </a:rPr>
              <a:t>連絡先</a:t>
            </a:r>
            <a:r>
              <a:rPr lang="ja-JP" altLang="en-US" sz="2000" dirty="0">
                <a:solidFill>
                  <a:prstClr val="black"/>
                </a:solidFill>
                <a:latin typeface="メイリオ" panose="020B0604030504040204" pitchFamily="50" charset="-128"/>
                <a:ea typeface="メイリオ" panose="020B0604030504040204" pitchFamily="50" charset="-128"/>
              </a:rPr>
              <a:t>を記載しておくのも良いでしょう</a:t>
            </a: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31</a:t>
            </a:fld>
            <a:endParaRPr lang="ja-JP" altLang="en-US">
              <a:solidFill>
                <a:prstClr val="black"/>
              </a:solidFill>
            </a:endParaRPr>
          </a:p>
        </p:txBody>
      </p:sp>
      <p:graphicFrame>
        <p:nvGraphicFramePr>
          <p:cNvPr id="4" name="表 3"/>
          <p:cNvGraphicFramePr>
            <a:graphicFrameLocks noGrp="1"/>
          </p:cNvGraphicFramePr>
          <p:nvPr>
            <p:extLst>
              <p:ext uri="{D42A27DB-BD31-4B8C-83A1-F6EECF244321}">
                <p14:modId xmlns:p14="http://schemas.microsoft.com/office/powerpoint/2010/main" val="2575728038"/>
              </p:ext>
            </p:extLst>
          </p:nvPr>
        </p:nvGraphicFramePr>
        <p:xfrm>
          <a:off x="128463" y="1472596"/>
          <a:ext cx="9289033" cy="4926730"/>
        </p:xfrm>
        <a:graphic>
          <a:graphicData uri="http://schemas.openxmlformats.org/drawingml/2006/table">
            <a:tbl>
              <a:tblPr firstRow="1" firstCol="1" bandRow="1"/>
              <a:tblGrid>
                <a:gridCol w="3740645"/>
                <a:gridCol w="2774194"/>
                <a:gridCol w="2774194"/>
              </a:tblGrid>
              <a:tr h="407763">
                <a:tc>
                  <a:txBody>
                    <a:bodyPr/>
                    <a:lstStyle/>
                    <a:p>
                      <a:pPr algn="ctr">
                        <a:spcAft>
                          <a:spcPts val="0"/>
                        </a:spcAft>
                      </a:pPr>
                      <a:r>
                        <a:rPr lang="ja-JP" sz="2000" b="1" kern="100" dirty="0">
                          <a:effectLst/>
                          <a:latin typeface="Century"/>
                          <a:ea typeface="メイリオ"/>
                          <a:cs typeface="メイリオ"/>
                        </a:rPr>
                        <a:t>名　称</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ja-JP" sz="2000" b="1" kern="100">
                          <a:effectLst/>
                          <a:latin typeface="Century"/>
                          <a:ea typeface="メイリオ"/>
                          <a:cs typeface="メイリオ"/>
                        </a:rPr>
                        <a:t>電話番号</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C000"/>
                    </a:solidFill>
                  </a:tcPr>
                </a:tc>
                <a:tc>
                  <a:txBody>
                    <a:bodyPr/>
                    <a:lstStyle/>
                    <a:p>
                      <a:pPr algn="ctr">
                        <a:spcAft>
                          <a:spcPts val="0"/>
                        </a:spcAft>
                      </a:pPr>
                      <a:r>
                        <a:rPr lang="en-US" sz="2000" b="1" kern="100">
                          <a:effectLst/>
                          <a:latin typeface="メイリオ"/>
                          <a:ea typeface="ＭＳ 明朝"/>
                          <a:cs typeface="メイリオ"/>
                        </a:rPr>
                        <a:t>FAX</a:t>
                      </a:r>
                      <a:r>
                        <a:rPr lang="ja-JP" sz="2000" b="1" kern="100">
                          <a:effectLst/>
                          <a:latin typeface="Century"/>
                          <a:ea typeface="メイリオ"/>
                          <a:cs typeface="メイリオ"/>
                        </a:rPr>
                        <a:t>番号</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C000"/>
                    </a:solidFill>
                  </a:tcPr>
                </a:tc>
              </a:tr>
              <a:tr h="568759">
                <a:tc>
                  <a:txBody>
                    <a:bodyPr/>
                    <a:lstStyle/>
                    <a:p>
                      <a:pPr indent="88900" algn="l">
                        <a:spcAft>
                          <a:spcPts val="0"/>
                        </a:spcAft>
                      </a:pPr>
                      <a:r>
                        <a:rPr lang="ja-JP" sz="1800" kern="100" dirty="0">
                          <a:effectLst/>
                          <a:latin typeface="Century"/>
                          <a:ea typeface="メイリオ"/>
                          <a:cs typeface="メイリオ"/>
                        </a:rPr>
                        <a:t>○○市役所・町役場（代表）</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dirty="0">
                          <a:effectLst/>
                          <a:latin typeface="Century"/>
                          <a:ea typeface="メイリオ"/>
                          <a:cs typeface="メイリオ"/>
                        </a:rPr>
                        <a:t>………</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dirty="0">
                          <a:effectLst/>
                          <a:latin typeface="Century"/>
                          <a:ea typeface="メイリオ"/>
                          <a:cs typeface="メイリオ"/>
                        </a:rPr>
                        <a:t>………</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indent="88900" algn="l">
                        <a:spcAft>
                          <a:spcPts val="0"/>
                        </a:spcAft>
                      </a:pPr>
                      <a:r>
                        <a:rPr lang="ja-JP" sz="1800" kern="100" dirty="0">
                          <a:effectLst/>
                          <a:latin typeface="Century"/>
                          <a:ea typeface="メイリオ"/>
                          <a:cs typeface="メイリオ"/>
                        </a:rPr>
                        <a:t>○○市・町防災危機管理課</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a:effectLst/>
                          <a:latin typeface="Century"/>
                          <a:ea typeface="メイリオ"/>
                          <a:cs typeface="メイリオ"/>
                        </a:rPr>
                        <a:t>………</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dirty="0">
                          <a:effectLst/>
                          <a:latin typeface="Century"/>
                          <a:ea typeface="メイリオ"/>
                          <a:cs typeface="メイリオ"/>
                        </a:rPr>
                        <a:t>………</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82278">
                <a:tc>
                  <a:txBody>
                    <a:bodyPr/>
                    <a:lstStyle/>
                    <a:p>
                      <a:pPr indent="88900" algn="just">
                        <a:lnSpc>
                          <a:spcPts val="1800"/>
                        </a:lnSpc>
                        <a:spcAft>
                          <a:spcPts val="0"/>
                        </a:spcAft>
                      </a:pPr>
                      <a:r>
                        <a:rPr lang="ja-JP" sz="1800" kern="100" dirty="0">
                          <a:effectLst/>
                          <a:latin typeface="Century"/>
                          <a:ea typeface="メイリオ"/>
                          <a:cs typeface="メイリオ"/>
                        </a:rPr>
                        <a:t>○○市・町保健センター</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a:effectLst/>
                          <a:latin typeface="Century"/>
                          <a:ea typeface="メイリオ"/>
                          <a:cs typeface="メイリオ"/>
                        </a:rPr>
                        <a:t>………</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dirty="0">
                          <a:effectLst/>
                          <a:latin typeface="Century"/>
                          <a:ea typeface="メイリオ"/>
                          <a:cs typeface="メイリオ"/>
                        </a:rPr>
                        <a:t>………</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indent="88900" algn="l">
                        <a:spcAft>
                          <a:spcPts val="0"/>
                        </a:spcAft>
                      </a:pPr>
                      <a:r>
                        <a:rPr lang="ja-JP" sz="1800" kern="100">
                          <a:effectLst/>
                          <a:latin typeface="Century"/>
                          <a:ea typeface="メイリオ"/>
                          <a:cs typeface="メイリオ"/>
                        </a:rPr>
                        <a:t>○○市・町社会福祉協議会</a:t>
                      </a:r>
                      <a:endParaRPr lang="ja-JP" sz="1200" kern="10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a:effectLst/>
                          <a:latin typeface="Century"/>
                          <a:ea typeface="メイリオ"/>
                          <a:cs typeface="メイリオ"/>
                        </a:rPr>
                        <a:t>………</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dirty="0">
                          <a:effectLst/>
                          <a:latin typeface="Century"/>
                          <a:ea typeface="メイリオ"/>
                          <a:cs typeface="メイリオ"/>
                        </a:rPr>
                        <a:t>………</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indent="88900" algn="l">
                        <a:spcAft>
                          <a:spcPts val="0"/>
                        </a:spcAft>
                      </a:pPr>
                      <a:r>
                        <a:rPr lang="ja-JP" sz="1800" kern="100">
                          <a:effectLst/>
                          <a:latin typeface="Century"/>
                          <a:ea typeface="メイリオ"/>
                          <a:cs typeface="メイリオ"/>
                        </a:rPr>
                        <a:t>○○市・町上下水道局</a:t>
                      </a:r>
                      <a:endParaRPr lang="ja-JP" sz="1200" kern="10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a:effectLst/>
                          <a:latin typeface="Century"/>
                          <a:ea typeface="メイリオ"/>
                          <a:cs typeface="メイリオ"/>
                        </a:rPr>
                        <a:t>………</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dirty="0">
                          <a:effectLst/>
                          <a:latin typeface="Century"/>
                          <a:ea typeface="メイリオ"/>
                          <a:cs typeface="メイリオ"/>
                        </a:rPr>
                        <a:t>………</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indent="88900" algn="l">
                        <a:spcAft>
                          <a:spcPts val="0"/>
                        </a:spcAft>
                      </a:pPr>
                      <a:r>
                        <a:rPr lang="ja-JP" sz="1800" kern="100" dirty="0">
                          <a:effectLst/>
                          <a:latin typeface="Century"/>
                          <a:ea typeface="メイリオ"/>
                          <a:cs typeface="メイリオ"/>
                        </a:rPr>
                        <a:t>電力会社</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a:effectLst/>
                          <a:latin typeface="Century"/>
                          <a:ea typeface="メイリオ"/>
                          <a:cs typeface="メイリオ"/>
                        </a:rPr>
                        <a:t>………</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dirty="0">
                          <a:effectLst/>
                          <a:latin typeface="Century"/>
                          <a:ea typeface="メイリオ"/>
                          <a:cs typeface="メイリオ"/>
                        </a:rPr>
                        <a:t>………</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indent="88900" algn="l">
                        <a:spcAft>
                          <a:spcPts val="0"/>
                        </a:spcAft>
                      </a:pPr>
                      <a:r>
                        <a:rPr lang="ja-JP" sz="1800" kern="100">
                          <a:effectLst/>
                          <a:latin typeface="Century"/>
                          <a:ea typeface="メイリオ"/>
                          <a:cs typeface="メイリオ"/>
                        </a:rPr>
                        <a:t>ガス会社</a:t>
                      </a:r>
                      <a:endParaRPr lang="ja-JP" sz="1200" kern="10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a:effectLst/>
                          <a:latin typeface="Century"/>
                          <a:ea typeface="メイリオ"/>
                          <a:cs typeface="メイリオ"/>
                        </a:rPr>
                        <a:t>………</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dirty="0">
                          <a:effectLst/>
                          <a:latin typeface="Century"/>
                          <a:ea typeface="メイリオ"/>
                          <a:cs typeface="メイリオ"/>
                        </a:rPr>
                        <a:t>………</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indent="88900" algn="l">
                        <a:spcAft>
                          <a:spcPts val="0"/>
                        </a:spcAft>
                      </a:pPr>
                      <a:r>
                        <a:rPr lang="ja-JP" sz="1800" kern="100" dirty="0">
                          <a:effectLst/>
                          <a:latin typeface="Century"/>
                          <a:ea typeface="メイリオ"/>
                          <a:cs typeface="メイリオ"/>
                        </a:rPr>
                        <a:t>通信会社</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a:effectLst/>
                          <a:latin typeface="Century"/>
                          <a:ea typeface="メイリオ"/>
                          <a:cs typeface="メイリオ"/>
                        </a:rPr>
                        <a:t>………</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800" kern="100" dirty="0">
                          <a:effectLst/>
                          <a:latin typeface="Century"/>
                          <a:ea typeface="メイリオ"/>
                          <a:cs typeface="メイリオ"/>
                        </a:rPr>
                        <a:t>………</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indent="88900" algn="l">
                        <a:spcAft>
                          <a:spcPts val="0"/>
                        </a:spcAft>
                      </a:pPr>
                      <a:r>
                        <a:rPr lang="ja-JP" sz="1800" kern="100" dirty="0">
                          <a:effectLst/>
                          <a:latin typeface="Century"/>
                          <a:ea typeface="メイリオ"/>
                          <a:cs typeface="メイリオ"/>
                        </a:rPr>
                        <a:t>災害・緊急時</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kern="100">
                          <a:effectLst/>
                          <a:latin typeface="メイリオ"/>
                          <a:ea typeface="ＭＳ 明朝"/>
                          <a:cs typeface="メイリオ"/>
                        </a:rPr>
                        <a:t>119</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kern="100" dirty="0">
                          <a:effectLst/>
                          <a:latin typeface="メイリオ"/>
                          <a:ea typeface="ＭＳ 明朝"/>
                          <a:cs typeface="メイリオ"/>
                        </a:rPr>
                        <a:t> </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indent="88900" algn="l">
                        <a:spcAft>
                          <a:spcPts val="0"/>
                        </a:spcAft>
                      </a:pPr>
                      <a:r>
                        <a:rPr lang="ja-JP" sz="1800" kern="100" dirty="0">
                          <a:effectLst/>
                          <a:latin typeface="Century"/>
                          <a:ea typeface="メイリオ"/>
                          <a:cs typeface="メイリオ"/>
                        </a:rPr>
                        <a:t>犯罪・事故時</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kern="100">
                          <a:effectLst/>
                          <a:latin typeface="メイリオ"/>
                          <a:ea typeface="ＭＳ 明朝"/>
                          <a:cs typeface="メイリオ"/>
                        </a:rPr>
                        <a:t>110</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kern="100" dirty="0">
                          <a:effectLst/>
                          <a:latin typeface="メイリオ"/>
                          <a:ea typeface="ＭＳ 明朝"/>
                          <a:cs typeface="メイリオ"/>
                        </a:rPr>
                        <a:t> </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algn="l">
                        <a:spcAft>
                          <a:spcPts val="0"/>
                        </a:spcAft>
                      </a:pPr>
                      <a:r>
                        <a:rPr lang="en-US" sz="1800" kern="100" dirty="0">
                          <a:effectLst/>
                          <a:latin typeface="メイリオ"/>
                          <a:ea typeface="ＭＳ 明朝"/>
                          <a:cs typeface="メイリオ"/>
                        </a:rPr>
                        <a:t> </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kern="100">
                          <a:effectLst/>
                          <a:latin typeface="メイリオ"/>
                          <a:ea typeface="ＭＳ 明朝"/>
                          <a:cs typeface="メイリオ"/>
                        </a:rPr>
                        <a:t> </a:t>
                      </a:r>
                      <a:endParaRPr lang="ja-JP" sz="1200" kern="10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kern="100" dirty="0">
                          <a:effectLst/>
                          <a:latin typeface="メイリオ"/>
                          <a:ea typeface="ＭＳ 明朝"/>
                          <a:cs typeface="メイリオ"/>
                        </a:rPr>
                        <a:t> </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793">
                <a:tc>
                  <a:txBody>
                    <a:bodyPr/>
                    <a:lstStyle/>
                    <a:p>
                      <a:pPr algn="l">
                        <a:spcAft>
                          <a:spcPts val="0"/>
                        </a:spcAft>
                      </a:pPr>
                      <a:r>
                        <a:rPr lang="en-US" sz="1800" kern="100" dirty="0">
                          <a:effectLst/>
                          <a:latin typeface="メイリオ"/>
                          <a:ea typeface="ＭＳ 明朝"/>
                          <a:cs typeface="メイリオ"/>
                        </a:rPr>
                        <a:t> </a:t>
                      </a:r>
                      <a:endParaRPr lang="ja-JP" sz="1200" kern="100" dirty="0">
                        <a:effectLst/>
                        <a:latin typeface="Century"/>
                        <a:ea typeface="ＭＳ 明朝"/>
                        <a:cs typeface="Times New Roman"/>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kern="100" dirty="0">
                          <a:effectLst/>
                          <a:latin typeface="メイリオ"/>
                          <a:ea typeface="ＭＳ 明朝"/>
                          <a:cs typeface="メイリオ"/>
                        </a:rPr>
                        <a:t> </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800" kern="100" dirty="0">
                          <a:effectLst/>
                          <a:latin typeface="メイリオ"/>
                          <a:ea typeface="ＭＳ 明朝"/>
                          <a:cs typeface="メイリオ"/>
                        </a:rPr>
                        <a:t> </a:t>
                      </a:r>
                      <a:endParaRPr lang="ja-JP" sz="1200" kern="100" dirty="0">
                        <a:effectLst/>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8813138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避難者カード・避難者名簿</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707886"/>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市町から避難者カードや避難者名簿の様式を入手しましょう（以下の例は、県防災危機管理課</a:t>
            </a:r>
            <a:r>
              <a:rPr lang="en-US" altLang="ja-JP" sz="2000" dirty="0" smtClean="0">
                <a:solidFill>
                  <a:prstClr val="black"/>
                </a:solidFill>
                <a:latin typeface="メイリオ" panose="020B0604030504040204" pitchFamily="50" charset="-128"/>
                <a:ea typeface="メイリオ" panose="020B0604030504040204" pitchFamily="50" charset="-128"/>
              </a:rPr>
              <a:t>HP</a:t>
            </a:r>
            <a:r>
              <a:rPr lang="ja-JP" altLang="en-US" sz="2000" dirty="0" smtClean="0">
                <a:solidFill>
                  <a:prstClr val="black"/>
                </a:solidFill>
                <a:latin typeface="メイリオ" panose="020B0604030504040204" pitchFamily="50" charset="-128"/>
                <a:ea typeface="メイリオ" panose="020B0604030504040204" pitchFamily="50" charset="-128"/>
              </a:rPr>
              <a:t>からダウンロードできます）</a:t>
            </a:r>
            <a:endParaRPr lang="en-US" altLang="ja-JP" sz="2000" dirty="0" smtClean="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32</a:t>
            </a:fld>
            <a:endParaRPr lang="ja-JP" altLang="en-US">
              <a:solidFill>
                <a:prstClr val="black"/>
              </a:solidFill>
            </a:endParaRPr>
          </a:p>
        </p:txBody>
      </p:sp>
      <p:pic>
        <p:nvPicPr>
          <p:cNvPr id="60" name="図 5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115" y="1288052"/>
            <a:ext cx="4308028" cy="5381308"/>
          </a:xfrm>
          <a:prstGeom prst="rect">
            <a:avLst/>
          </a:prstGeom>
          <a:noFill/>
          <a:ln>
            <a:noFill/>
          </a:ln>
          <a:effectLst>
            <a:outerShdw blurRad="50800" dist="38100" dir="2700000" algn="tl" rotWithShape="0">
              <a:prstClr val="black">
                <a:alpha val="40000"/>
              </a:prstClr>
            </a:outerShdw>
          </a:effectLst>
        </p:spPr>
      </p:pic>
      <p:pic>
        <p:nvPicPr>
          <p:cNvPr id="61" name="図 60"/>
          <p:cNvPicPr/>
          <p:nvPr/>
        </p:nvPicPr>
        <p:blipFill rotWithShape="1">
          <a:blip r:embed="rId3">
            <a:extLst>
              <a:ext uri="{28A0092B-C50C-407E-A947-70E740481C1C}">
                <a14:useLocalDpi xmlns:a14="http://schemas.microsoft.com/office/drawing/2010/main" val="0"/>
              </a:ext>
            </a:extLst>
          </a:blip>
          <a:srcRect b="34720"/>
          <a:stretch/>
        </p:blipFill>
        <p:spPr bwMode="auto">
          <a:xfrm>
            <a:off x="4460143" y="2132856"/>
            <a:ext cx="5313916" cy="2692400"/>
          </a:xfrm>
          <a:prstGeom prst="rect">
            <a:avLst/>
          </a:prstGeom>
          <a:noFill/>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5203924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まとめ</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64232" y="1844824"/>
            <a:ext cx="9777536" cy="2912795"/>
          </a:xfrm>
          <a:prstGeom prst="rect">
            <a:avLst/>
          </a:prstGeom>
          <a:solidFill>
            <a:srgbClr val="FFFFCC"/>
          </a:solidFill>
          <a:ln w="28575">
            <a:solidFill>
              <a:schemeClr val="accent4"/>
            </a:solidFill>
          </a:ln>
        </p:spPr>
        <p:txBody>
          <a:bodyPr wrap="square" rtlCol="0" anchor="ctr" anchorCtr="0">
            <a:noAutofit/>
          </a:bodyPr>
          <a:lstStyle/>
          <a:p>
            <a:pPr marL="342900" indent="-342900">
              <a:buFont typeface="Wingdings" panose="05000000000000000000" pitchFamily="2" charset="2"/>
              <a:buChar char="Ø"/>
            </a:pPr>
            <a:r>
              <a:rPr lang="ja-JP" altLang="en-US" sz="2800" dirty="0" smtClean="0">
                <a:solidFill>
                  <a:prstClr val="black"/>
                </a:solidFill>
                <a:latin typeface="メイリオ" panose="020B0604030504040204" pitchFamily="50" charset="-128"/>
                <a:ea typeface="メイリオ" panose="020B0604030504040204" pitchFamily="50" charset="-128"/>
              </a:rPr>
              <a:t>本日の検討結果をまとめましょう。</a:t>
            </a:r>
            <a:endParaRPr lang="en-US" altLang="ja-JP" sz="2800" dirty="0" smtClean="0">
              <a:solidFill>
                <a:prstClr val="black"/>
              </a:solidFill>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Ø"/>
            </a:pPr>
            <a:endParaRPr lang="en-US" altLang="ja-JP" sz="2800" dirty="0" smtClean="0">
              <a:solidFill>
                <a:prstClr val="black"/>
              </a:solidFill>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Ø"/>
            </a:pPr>
            <a:r>
              <a:rPr lang="ja-JP" altLang="en-US" sz="2800" dirty="0" smtClean="0">
                <a:solidFill>
                  <a:prstClr val="black"/>
                </a:solidFill>
                <a:latin typeface="メイリオ" panose="020B0604030504040204" pitchFamily="50" charset="-128"/>
                <a:ea typeface="メイリオ" panose="020B0604030504040204" pitchFamily="50" charset="-128"/>
              </a:rPr>
              <a:t>複数班で検討した場合は、お互いに結果を共有したうえで、結果をまとめましょう。</a:t>
            </a:r>
            <a:endParaRPr lang="ja-JP" altLang="en-US" sz="2800" dirty="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33</a:t>
            </a:fld>
            <a:endParaRPr lang="ja-JP" altLang="en-US">
              <a:solidFill>
                <a:prstClr val="black"/>
              </a:solidFill>
            </a:endParaRPr>
          </a:p>
        </p:txBody>
      </p:sp>
    </p:spTree>
    <p:extLst>
      <p:ext uri="{BB962C8B-B14F-4D97-AF65-F5344CB8AC3E}">
        <p14:creationId xmlns:p14="http://schemas.microsoft.com/office/powerpoint/2010/main" val="5578114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手引き作成後</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0" y="516205"/>
            <a:ext cx="9777536" cy="1323439"/>
          </a:xfrm>
          <a:prstGeom prst="rect">
            <a:avLst/>
          </a:prstGeom>
          <a:solidFill>
            <a:srgbClr val="FFFFCC"/>
          </a:solidFill>
          <a:ln w="28575">
            <a:solidFill>
              <a:schemeClr val="accent4"/>
            </a:solidFill>
          </a:ln>
        </p:spPr>
        <p:txBody>
          <a:bodyPr wrap="square" rtlCol="0">
            <a:spAutoFit/>
          </a:bodyPr>
          <a:lstStyle/>
          <a:p>
            <a:pPr marL="342900" indent="-342900">
              <a:buFont typeface="Wingdings" panose="05000000000000000000" pitchFamily="2" charset="2"/>
              <a:buChar char="Ø"/>
            </a:pPr>
            <a:r>
              <a:rPr lang="ja-JP" altLang="en-US" sz="2000" dirty="0" smtClean="0">
                <a:solidFill>
                  <a:prstClr val="black"/>
                </a:solidFill>
                <a:latin typeface="メイリオ" panose="020B0604030504040204" pitchFamily="50" charset="-128"/>
                <a:ea typeface="メイリオ" panose="020B0604030504040204" pitchFamily="50" charset="-128"/>
              </a:rPr>
              <a:t>本日の検討結果を手引きにまとめ、地域で共有するとともに、避難所に備え付けましょう</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marL="342900" indent="-342900">
              <a:buFont typeface="Wingdings" panose="05000000000000000000" pitchFamily="2" charset="2"/>
              <a:buChar char="Ø"/>
            </a:pPr>
            <a:r>
              <a:rPr lang="ja-JP" altLang="en-US" sz="2000" dirty="0">
                <a:solidFill>
                  <a:prstClr val="black"/>
                </a:solidFill>
                <a:latin typeface="メイリオ" panose="020B0604030504040204" pitchFamily="50" charset="-128"/>
                <a:ea typeface="メイリオ" panose="020B0604030504040204" pitchFamily="50" charset="-128"/>
              </a:rPr>
              <a:t>手引き</a:t>
            </a:r>
            <a:r>
              <a:rPr lang="ja-JP" altLang="en-US" sz="2000" dirty="0" smtClean="0">
                <a:solidFill>
                  <a:prstClr val="black"/>
                </a:solidFill>
                <a:latin typeface="メイリオ" panose="020B0604030504040204" pitchFamily="50" charset="-128"/>
                <a:ea typeface="メイリオ" panose="020B0604030504040204" pitchFamily="50" charset="-128"/>
              </a:rPr>
              <a:t>に基づき、実際に避難所運営訓練を行い、気づきや課題等があれば、手引きの内容を見直しましょう</a:t>
            </a:r>
            <a:endParaRPr lang="ja-JP" altLang="en-US" sz="2000" dirty="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34</a:t>
            </a:fld>
            <a:endParaRPr lang="ja-JP" altLang="en-US">
              <a:solidFill>
                <a:prstClr val="black"/>
              </a:solidFill>
            </a:endParaRPr>
          </a:p>
        </p:txBody>
      </p:sp>
      <p:graphicFrame>
        <p:nvGraphicFramePr>
          <p:cNvPr id="7" name="図表 6"/>
          <p:cNvGraphicFramePr/>
          <p:nvPr>
            <p:extLst>
              <p:ext uri="{D42A27DB-BD31-4B8C-83A1-F6EECF244321}">
                <p14:modId xmlns:p14="http://schemas.microsoft.com/office/powerpoint/2010/main" val="2787256839"/>
              </p:ext>
            </p:extLst>
          </p:nvPr>
        </p:nvGraphicFramePr>
        <p:xfrm>
          <a:off x="3619356" y="2492896"/>
          <a:ext cx="5980787" cy="43439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0" name="グループ化 59"/>
          <p:cNvGrpSpPr/>
          <p:nvPr/>
        </p:nvGrpSpPr>
        <p:grpSpPr>
          <a:xfrm rot="2651318">
            <a:off x="3819965" y="4512137"/>
            <a:ext cx="386228" cy="469405"/>
            <a:chOff x="2160988" y="1355126"/>
            <a:chExt cx="413862" cy="527005"/>
          </a:xfrm>
          <a:scene3d>
            <a:camera prst="orthographicFront"/>
            <a:lightRig rig="threePt" dir="t">
              <a:rot lat="0" lon="0" rev="7500000"/>
            </a:lightRig>
          </a:scene3d>
        </p:grpSpPr>
        <p:sp>
          <p:nvSpPr>
            <p:cNvPr id="61" name="右矢印 60"/>
            <p:cNvSpPr/>
            <p:nvPr/>
          </p:nvSpPr>
          <p:spPr>
            <a:xfrm rot="18900000">
              <a:off x="2160988" y="1355126"/>
              <a:ext cx="413862" cy="527005"/>
            </a:xfrm>
            <a:prstGeom prst="rightArrow">
              <a:avLst>
                <a:gd name="adj1" fmla="val 60000"/>
                <a:gd name="adj2" fmla="val 50000"/>
              </a:avLst>
            </a:prstGeom>
            <a:sp3d z="-70000" extrusionH="63500" prstMaterial="matte">
              <a:bevelT w="25400" h="6350" prst="relaxedInset"/>
              <a:contourClr>
                <a:schemeClr val="bg1"/>
              </a:contourClr>
            </a:sp3d>
          </p:spPr>
          <p:style>
            <a:lnRef idx="0">
              <a:schemeClr val="accent1">
                <a:tint val="60000"/>
                <a:hueOff val="0"/>
                <a:satOff val="0"/>
                <a:lumOff val="0"/>
                <a:alphaOff val="0"/>
              </a:schemeClr>
            </a:lnRef>
            <a:fillRef idx="1">
              <a:schemeClr val="accent1">
                <a:tint val="60000"/>
                <a:hueOff val="0"/>
                <a:satOff val="0"/>
                <a:lumOff val="0"/>
                <a:alphaOff val="0"/>
              </a:schemeClr>
            </a:fillRef>
            <a:effectRef idx="2">
              <a:schemeClr val="accent1">
                <a:tint val="60000"/>
                <a:hueOff val="0"/>
                <a:satOff val="0"/>
                <a:lumOff val="0"/>
                <a:alphaOff val="0"/>
              </a:schemeClr>
            </a:effectRef>
            <a:fontRef idx="minor">
              <a:schemeClr val="lt1"/>
            </a:fontRef>
          </p:style>
        </p:sp>
        <p:sp>
          <p:nvSpPr>
            <p:cNvPr id="64" name="右矢印 4"/>
            <p:cNvSpPr/>
            <p:nvPr/>
          </p:nvSpPr>
          <p:spPr>
            <a:xfrm rot="18900000">
              <a:off x="2179171" y="1504424"/>
              <a:ext cx="289703" cy="316203"/>
            </a:xfrm>
            <a:prstGeom prst="rect">
              <a:avLst/>
            </a:prstGeom>
            <a:sp3d z="-70000"/>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kumimoji="1" lang="ja-JP" altLang="en-US" sz="2200" kern="1200"/>
            </a:p>
          </p:txBody>
        </p:sp>
      </p:grpSp>
      <p:grpSp>
        <p:nvGrpSpPr>
          <p:cNvPr id="71" name="グループ化 70"/>
          <p:cNvGrpSpPr/>
          <p:nvPr/>
        </p:nvGrpSpPr>
        <p:grpSpPr>
          <a:xfrm>
            <a:off x="2162125" y="3985940"/>
            <a:ext cx="1457232" cy="1390828"/>
            <a:chOff x="2446911" y="1444"/>
            <a:chExt cx="1561497" cy="1561497"/>
          </a:xfrm>
          <a:scene3d>
            <a:camera prst="orthographicFront"/>
            <a:lightRig rig="threePt" dir="t">
              <a:rot lat="0" lon="0" rev="7500000"/>
            </a:lightRig>
          </a:scene3d>
        </p:grpSpPr>
        <p:sp>
          <p:nvSpPr>
            <p:cNvPr id="72" name="円/楕円 71"/>
            <p:cNvSpPr/>
            <p:nvPr/>
          </p:nvSpPr>
          <p:spPr>
            <a:xfrm>
              <a:off x="2446911" y="1444"/>
              <a:ext cx="1561497" cy="1561497"/>
            </a:xfrm>
            <a:prstGeom prst="ellipse">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3" name="円/楕円 4"/>
            <p:cNvSpPr/>
            <p:nvPr/>
          </p:nvSpPr>
          <p:spPr>
            <a:xfrm>
              <a:off x="2652283" y="230121"/>
              <a:ext cx="1104145" cy="1104145"/>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kumimoji="1" lang="ja-JP" altLang="en-US" sz="2300" kern="1200" dirty="0" smtClean="0"/>
                <a:t>研修会</a:t>
              </a:r>
              <a:endParaRPr kumimoji="1" lang="en-US" altLang="ja-JP" sz="2300" kern="1200" dirty="0" smtClean="0"/>
            </a:p>
            <a:p>
              <a:pPr lvl="0" algn="ctr" defTabSz="1022350">
                <a:lnSpc>
                  <a:spcPct val="90000"/>
                </a:lnSpc>
                <a:spcBef>
                  <a:spcPct val="0"/>
                </a:spcBef>
                <a:spcAft>
                  <a:spcPct val="35000"/>
                </a:spcAft>
              </a:pPr>
              <a:r>
                <a:rPr lang="ja-JP" altLang="en-US" sz="2300" dirty="0" smtClean="0"/>
                <a:t>（本日）</a:t>
              </a:r>
              <a:endParaRPr kumimoji="1" lang="ja-JP" altLang="en-US" sz="2300" kern="1200" dirty="0"/>
            </a:p>
          </p:txBody>
        </p:sp>
      </p:grpSp>
      <p:grpSp>
        <p:nvGrpSpPr>
          <p:cNvPr id="11" name="グループ化 10"/>
          <p:cNvGrpSpPr/>
          <p:nvPr/>
        </p:nvGrpSpPr>
        <p:grpSpPr>
          <a:xfrm>
            <a:off x="696479" y="3515399"/>
            <a:ext cx="2998725" cy="432048"/>
            <a:chOff x="696479" y="3515399"/>
            <a:chExt cx="2998725" cy="432048"/>
          </a:xfrm>
        </p:grpSpPr>
        <p:sp>
          <p:nvSpPr>
            <p:cNvPr id="4" name="角丸四角形 3"/>
            <p:cNvSpPr/>
            <p:nvPr/>
          </p:nvSpPr>
          <p:spPr>
            <a:xfrm>
              <a:off x="782085" y="3545004"/>
              <a:ext cx="2913119" cy="39604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kumimoji="1" lang="ja-JP" altLang="en-US" dirty="0" smtClean="0">
                  <a:latin typeface="メイリオ" panose="020B0604030504040204" pitchFamily="50" charset="-128"/>
                  <a:ea typeface="メイリオ" panose="020B0604030504040204" pitchFamily="50" charset="-128"/>
                </a:rPr>
                <a:t>１ まずは、手引き作成</a:t>
              </a:r>
              <a:endParaRPr kumimoji="1" lang="ja-JP" altLang="en-US" dirty="0">
                <a:latin typeface="メイリオ" panose="020B0604030504040204" pitchFamily="50" charset="-128"/>
                <a:ea typeface="メイリオ" panose="020B0604030504040204" pitchFamily="50" charset="-128"/>
              </a:endParaRPr>
            </a:p>
          </p:txBody>
        </p:sp>
        <p:grpSp>
          <p:nvGrpSpPr>
            <p:cNvPr id="16" name="グループ化 15"/>
            <p:cNvGrpSpPr/>
            <p:nvPr/>
          </p:nvGrpSpPr>
          <p:grpSpPr>
            <a:xfrm>
              <a:off x="696479" y="3515399"/>
              <a:ext cx="432048" cy="432048"/>
              <a:chOff x="11083401" y="984176"/>
              <a:chExt cx="432048" cy="432048"/>
            </a:xfrm>
          </p:grpSpPr>
          <p:sp>
            <p:nvSpPr>
              <p:cNvPr id="17" name="円/楕円 16"/>
              <p:cNvSpPr/>
              <p:nvPr/>
            </p:nvSpPr>
            <p:spPr>
              <a:xfrm>
                <a:off x="11083401" y="984176"/>
                <a:ext cx="432048" cy="43204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b="1">
                  <a:solidFill>
                    <a:schemeClr val="bg1"/>
                  </a:solidFill>
                </a:endParaRPr>
              </a:p>
            </p:txBody>
          </p:sp>
          <p:sp>
            <p:nvSpPr>
              <p:cNvPr id="18" name="テキスト ボックス 17"/>
              <p:cNvSpPr txBox="1"/>
              <p:nvPr/>
            </p:nvSpPr>
            <p:spPr>
              <a:xfrm>
                <a:off x="11117324" y="1046312"/>
                <a:ext cx="319318" cy="307777"/>
              </a:xfrm>
              <a:prstGeom prst="rect">
                <a:avLst/>
              </a:prstGeom>
              <a:noFill/>
            </p:spPr>
            <p:txBody>
              <a:bodyPr wrap="none" rtlCol="0">
                <a:spAutoFit/>
              </a:bodyPr>
              <a:lstStyle/>
              <a:p>
                <a:r>
                  <a:rPr kumimoji="1" lang="en-US" altLang="ja-JP" sz="1400" b="1" dirty="0" smtClean="0">
                    <a:solidFill>
                      <a:schemeClr val="bg1"/>
                    </a:solidFill>
                    <a:latin typeface="HG丸ｺﾞｼｯｸM-PRO" pitchFamily="50" charset="-128"/>
                    <a:ea typeface="HG丸ｺﾞｼｯｸM-PRO" pitchFamily="50" charset="-128"/>
                  </a:rPr>
                  <a:t>1</a:t>
                </a:r>
              </a:p>
            </p:txBody>
          </p:sp>
        </p:grpSp>
      </p:grpSp>
      <p:grpSp>
        <p:nvGrpSpPr>
          <p:cNvPr id="10" name="グループ化 9"/>
          <p:cNvGrpSpPr/>
          <p:nvPr/>
        </p:nvGrpSpPr>
        <p:grpSpPr>
          <a:xfrm>
            <a:off x="4881969" y="2026406"/>
            <a:ext cx="3828044" cy="585356"/>
            <a:chOff x="4881969" y="2026406"/>
            <a:chExt cx="3828044" cy="585356"/>
          </a:xfrm>
        </p:grpSpPr>
        <p:sp>
          <p:nvSpPr>
            <p:cNvPr id="19" name="角丸四角形 18"/>
            <p:cNvSpPr/>
            <p:nvPr/>
          </p:nvSpPr>
          <p:spPr>
            <a:xfrm>
              <a:off x="5097993" y="2044408"/>
              <a:ext cx="3612020" cy="39604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kumimoji="1" lang="ja-JP" altLang="en-US" dirty="0" smtClean="0">
                  <a:latin typeface="メイリオ" panose="020B0604030504040204" pitchFamily="50" charset="-128"/>
                  <a:ea typeface="メイリオ" panose="020B0604030504040204" pitchFamily="50" charset="-128"/>
                </a:rPr>
                <a:t>　手引きを共有・訓練を実施</a:t>
              </a:r>
              <a:endParaRPr kumimoji="1" lang="ja-JP" altLang="en-US" dirty="0">
                <a:latin typeface="メイリオ" panose="020B0604030504040204" pitchFamily="50" charset="-128"/>
                <a:ea typeface="メイリオ" panose="020B0604030504040204" pitchFamily="50" charset="-128"/>
              </a:endParaRPr>
            </a:p>
          </p:txBody>
        </p:sp>
        <p:grpSp>
          <p:nvGrpSpPr>
            <p:cNvPr id="20" name="グループ化 19"/>
            <p:cNvGrpSpPr/>
            <p:nvPr/>
          </p:nvGrpSpPr>
          <p:grpSpPr>
            <a:xfrm>
              <a:off x="4881969" y="2026406"/>
              <a:ext cx="432048" cy="585356"/>
              <a:chOff x="11083401" y="984176"/>
              <a:chExt cx="432048" cy="585356"/>
            </a:xfrm>
          </p:grpSpPr>
          <p:sp>
            <p:nvSpPr>
              <p:cNvPr id="21" name="円/楕円 20"/>
              <p:cNvSpPr/>
              <p:nvPr/>
            </p:nvSpPr>
            <p:spPr>
              <a:xfrm>
                <a:off x="11083401" y="984176"/>
                <a:ext cx="432048" cy="43204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b="1">
                  <a:solidFill>
                    <a:schemeClr val="bg1"/>
                  </a:solidFill>
                </a:endParaRPr>
              </a:p>
            </p:txBody>
          </p:sp>
          <p:sp>
            <p:nvSpPr>
              <p:cNvPr id="22" name="テキスト ボックス 21"/>
              <p:cNvSpPr txBox="1"/>
              <p:nvPr/>
            </p:nvSpPr>
            <p:spPr>
              <a:xfrm>
                <a:off x="11117324" y="1046312"/>
                <a:ext cx="319318" cy="523220"/>
              </a:xfrm>
              <a:prstGeom prst="rect">
                <a:avLst/>
              </a:prstGeom>
              <a:noFill/>
            </p:spPr>
            <p:txBody>
              <a:bodyPr wrap="none" rtlCol="0">
                <a:spAutoFit/>
              </a:bodyPr>
              <a:lstStyle/>
              <a:p>
                <a:r>
                  <a:rPr lang="en-US" altLang="ja-JP" sz="1400" b="1" dirty="0" smtClean="0">
                    <a:solidFill>
                      <a:schemeClr val="bg1"/>
                    </a:solidFill>
                    <a:latin typeface="HG丸ｺﾞｼｯｸM-PRO" pitchFamily="50" charset="-128"/>
                    <a:ea typeface="HG丸ｺﾞｼｯｸM-PRO" pitchFamily="50" charset="-128"/>
                  </a:rPr>
                  <a:t>2</a:t>
                </a:r>
              </a:p>
              <a:p>
                <a:endParaRPr kumimoji="1" lang="en-US" altLang="ja-JP" sz="1400" b="1" dirty="0" smtClean="0">
                  <a:solidFill>
                    <a:schemeClr val="bg1"/>
                  </a:solidFill>
                  <a:latin typeface="HG丸ｺﾞｼｯｸM-PRO" pitchFamily="50" charset="-128"/>
                  <a:ea typeface="HG丸ｺﾞｼｯｸM-PRO" pitchFamily="50" charset="-128"/>
                </a:endParaRPr>
              </a:p>
            </p:txBody>
          </p:sp>
        </p:grpSp>
      </p:grpSp>
      <p:grpSp>
        <p:nvGrpSpPr>
          <p:cNvPr id="12" name="グループ化 11"/>
          <p:cNvGrpSpPr/>
          <p:nvPr/>
        </p:nvGrpSpPr>
        <p:grpSpPr>
          <a:xfrm>
            <a:off x="1893940" y="6054652"/>
            <a:ext cx="3707132" cy="585356"/>
            <a:chOff x="1208584" y="5805264"/>
            <a:chExt cx="3707132" cy="585356"/>
          </a:xfrm>
        </p:grpSpPr>
        <p:sp>
          <p:nvSpPr>
            <p:cNvPr id="23" name="角丸四角形 22"/>
            <p:cNvSpPr/>
            <p:nvPr/>
          </p:nvSpPr>
          <p:spPr>
            <a:xfrm>
              <a:off x="1287222" y="5841268"/>
              <a:ext cx="3628494" cy="396044"/>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課題や改善点があれば、修正</a:t>
              </a:r>
              <a:endParaRPr kumimoji="1" lang="ja-JP" altLang="en-US" dirty="0">
                <a:latin typeface="メイリオ" panose="020B0604030504040204" pitchFamily="50" charset="-128"/>
                <a:ea typeface="メイリオ" panose="020B0604030504040204" pitchFamily="50" charset="-128"/>
              </a:endParaRPr>
            </a:p>
          </p:txBody>
        </p:sp>
        <p:grpSp>
          <p:nvGrpSpPr>
            <p:cNvPr id="24" name="グループ化 23"/>
            <p:cNvGrpSpPr/>
            <p:nvPr/>
          </p:nvGrpSpPr>
          <p:grpSpPr>
            <a:xfrm>
              <a:off x="1208584" y="5805264"/>
              <a:ext cx="432048" cy="585356"/>
              <a:chOff x="11083401" y="984176"/>
              <a:chExt cx="432048" cy="585356"/>
            </a:xfrm>
          </p:grpSpPr>
          <p:sp>
            <p:nvSpPr>
              <p:cNvPr id="25" name="円/楕円 24"/>
              <p:cNvSpPr/>
              <p:nvPr/>
            </p:nvSpPr>
            <p:spPr>
              <a:xfrm>
                <a:off x="11083401" y="984176"/>
                <a:ext cx="432048" cy="43204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b="1">
                  <a:solidFill>
                    <a:schemeClr val="bg1"/>
                  </a:solidFill>
                </a:endParaRPr>
              </a:p>
            </p:txBody>
          </p:sp>
          <p:sp>
            <p:nvSpPr>
              <p:cNvPr id="26" name="テキスト ボックス 25"/>
              <p:cNvSpPr txBox="1"/>
              <p:nvPr/>
            </p:nvSpPr>
            <p:spPr>
              <a:xfrm>
                <a:off x="11117324" y="1046312"/>
                <a:ext cx="364202" cy="523220"/>
              </a:xfrm>
              <a:prstGeom prst="rect">
                <a:avLst/>
              </a:prstGeom>
              <a:noFill/>
            </p:spPr>
            <p:txBody>
              <a:bodyPr wrap="none" rtlCol="0">
                <a:spAutoFit/>
              </a:bodyPr>
              <a:lstStyle/>
              <a:p>
                <a:r>
                  <a:rPr lang="ja-JP" altLang="en-US" sz="1400" b="1" dirty="0">
                    <a:solidFill>
                      <a:schemeClr val="bg1"/>
                    </a:solidFill>
                    <a:latin typeface="HG丸ｺﾞｼｯｸM-PRO" pitchFamily="50" charset="-128"/>
                    <a:ea typeface="HG丸ｺﾞｼｯｸM-PRO" pitchFamily="50" charset="-128"/>
                  </a:rPr>
                  <a:t>３</a:t>
                </a:r>
                <a:endParaRPr lang="en-US" altLang="ja-JP" sz="1400" b="1" dirty="0" smtClean="0">
                  <a:solidFill>
                    <a:schemeClr val="bg1"/>
                  </a:solidFill>
                  <a:latin typeface="HG丸ｺﾞｼｯｸM-PRO" pitchFamily="50" charset="-128"/>
                  <a:ea typeface="HG丸ｺﾞｼｯｸM-PRO" pitchFamily="50" charset="-128"/>
                </a:endParaRPr>
              </a:p>
              <a:p>
                <a:endParaRPr kumimoji="1" lang="en-US" altLang="ja-JP" sz="1400" b="1" dirty="0" smtClean="0">
                  <a:solidFill>
                    <a:schemeClr val="bg1"/>
                  </a:solidFill>
                  <a:latin typeface="HG丸ｺﾞｼｯｸM-PRO" pitchFamily="50" charset="-128"/>
                  <a:ea typeface="HG丸ｺﾞｼｯｸM-PRO" pitchFamily="50" charset="-128"/>
                </a:endParaRPr>
              </a:p>
            </p:txBody>
          </p:sp>
        </p:grpSp>
      </p:grpSp>
    </p:spTree>
    <p:extLst>
      <p:ext uri="{BB962C8B-B14F-4D97-AF65-F5344CB8AC3E}">
        <p14:creationId xmlns:p14="http://schemas.microsoft.com/office/powerpoint/2010/main" val="17437992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本資料の使い方</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147803" y="548680"/>
            <a:ext cx="9610394" cy="5093702"/>
          </a:xfrm>
          <a:prstGeom prst="rect">
            <a:avLst/>
          </a:prstGeom>
          <a:noFill/>
        </p:spPr>
        <p:txBody>
          <a:bodyPr wrap="square" rtlCol="0">
            <a:spAutoFit/>
          </a:bodyPr>
          <a:lstStyle/>
          <a:p>
            <a:pPr>
              <a:lnSpc>
                <a:spcPts val="3900"/>
              </a:lnSpc>
            </a:pPr>
            <a:r>
              <a:rPr lang="ja-JP" altLang="en-US" sz="2400" b="1" dirty="0" smtClean="0">
                <a:latin typeface="メイリオ" panose="020B0604030504040204" pitchFamily="50" charset="-128"/>
                <a:ea typeface="メイリオ" panose="020B0604030504040204" pitchFamily="50" charset="-128"/>
              </a:rPr>
              <a:t>１　避難所運営手引き作成の研修会で</a:t>
            </a:r>
            <a:endParaRPr lang="en-US" altLang="ja-JP" sz="2400" b="1" dirty="0" smtClean="0">
              <a:latin typeface="メイリオ" panose="020B0604030504040204" pitchFamily="50" charset="-128"/>
              <a:ea typeface="メイリオ" panose="020B0604030504040204" pitchFamily="50" charset="-128"/>
            </a:endParaRPr>
          </a:p>
          <a:p>
            <a:pPr>
              <a:lnSpc>
                <a:spcPts val="39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○本資料を</a:t>
            </a:r>
            <a:r>
              <a:rPr lang="ja-JP" altLang="en-US" sz="2400" dirty="0" smtClean="0">
                <a:solidFill>
                  <a:srgbClr val="FF0000"/>
                </a:solidFill>
                <a:latin typeface="メイリオ" panose="020B0604030504040204" pitchFamily="50" charset="-128"/>
                <a:ea typeface="メイリオ" panose="020B0604030504040204" pitchFamily="50" charset="-128"/>
              </a:rPr>
              <a:t>スクリーンに</a:t>
            </a:r>
            <a:r>
              <a:rPr lang="ja-JP" altLang="en-US" sz="2400" dirty="0">
                <a:solidFill>
                  <a:srgbClr val="FF0000"/>
                </a:solidFill>
                <a:latin typeface="メイリオ" panose="020B0604030504040204" pitchFamily="50" charset="-128"/>
                <a:ea typeface="メイリオ" panose="020B0604030504040204" pitchFamily="50" charset="-128"/>
              </a:rPr>
              <a:t>表示</a:t>
            </a:r>
            <a:r>
              <a:rPr lang="ja-JP" altLang="en-US" sz="2400" dirty="0" smtClean="0">
                <a:solidFill>
                  <a:srgbClr val="FF0000"/>
                </a:solidFill>
                <a:latin typeface="メイリオ" panose="020B0604030504040204" pitchFamily="50" charset="-128"/>
                <a:ea typeface="メイリオ" panose="020B0604030504040204" pitchFamily="50" charset="-128"/>
              </a:rPr>
              <a:t>し、議論や検討を進行</a:t>
            </a:r>
            <a:endParaRPr lang="en-US" altLang="ja-JP" sz="2400" dirty="0" smtClean="0">
              <a:solidFill>
                <a:srgbClr val="FF0000"/>
              </a:solidFill>
              <a:latin typeface="メイリオ" panose="020B0604030504040204" pitchFamily="50" charset="-128"/>
              <a:ea typeface="メイリオ" panose="020B0604030504040204" pitchFamily="50" charset="-128"/>
            </a:endParaRPr>
          </a:p>
          <a:p>
            <a:pPr>
              <a:lnSpc>
                <a:spcPts val="39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○本資料を</a:t>
            </a:r>
            <a:r>
              <a:rPr lang="ja-JP" altLang="en-US" sz="2400" dirty="0" smtClean="0">
                <a:solidFill>
                  <a:srgbClr val="FF0000"/>
                </a:solidFill>
                <a:latin typeface="メイリオ" panose="020B0604030504040204" pitchFamily="50" charset="-128"/>
                <a:ea typeface="メイリオ" panose="020B0604030504040204" pitchFamily="50" charset="-128"/>
              </a:rPr>
              <a:t>参加者に配布</a:t>
            </a:r>
            <a:r>
              <a:rPr lang="ja-JP" altLang="en-US" sz="2400" dirty="0" smtClean="0">
                <a:latin typeface="メイリオ" panose="020B0604030504040204" pitchFamily="50" charset="-128"/>
                <a:ea typeface="メイリオ" panose="020B0604030504040204" pitchFamily="50" charset="-128"/>
              </a:rPr>
              <a:t>し、検討事項を書き込みながら、手引き</a:t>
            </a:r>
            <a:endParaRPr lang="en-US" altLang="ja-JP" sz="2400" dirty="0" smtClean="0">
              <a:latin typeface="メイリオ" panose="020B0604030504040204" pitchFamily="50" charset="-128"/>
              <a:ea typeface="メイリオ" panose="020B0604030504040204" pitchFamily="50" charset="-128"/>
            </a:endParaRPr>
          </a:p>
          <a:p>
            <a:pPr>
              <a:lnSpc>
                <a:spcPts val="39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作成を実施</a:t>
            </a:r>
            <a:endParaRPr lang="en-US" altLang="ja-JP" sz="2400" dirty="0" smtClean="0">
              <a:latin typeface="メイリオ" panose="020B0604030504040204" pitchFamily="50" charset="-128"/>
              <a:ea typeface="メイリオ" panose="020B0604030504040204" pitchFamily="50" charset="-128"/>
            </a:endParaRPr>
          </a:p>
          <a:p>
            <a:pPr>
              <a:lnSpc>
                <a:spcPts val="3900"/>
              </a:lnSpc>
            </a:pPr>
            <a:r>
              <a:rPr lang="ja-JP" altLang="en-US" sz="2400" dirty="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資料として配布せず</a:t>
            </a:r>
            <a:r>
              <a:rPr lang="ja-JP" altLang="en-US" sz="2400" dirty="0" smtClean="0">
                <a:latin typeface="メイリオ" panose="020B0604030504040204" pitchFamily="50" charset="-128"/>
                <a:ea typeface="メイリオ" panose="020B0604030504040204" pitchFamily="50" charset="-128"/>
              </a:rPr>
              <a:t>に（スクリーンのみに表示）、自由に議</a:t>
            </a:r>
            <a:endParaRPr lang="en-US" altLang="ja-JP" sz="2400" dirty="0" smtClean="0">
              <a:latin typeface="メイリオ" panose="020B0604030504040204" pitchFamily="50" charset="-128"/>
              <a:ea typeface="メイリオ" panose="020B0604030504040204" pitchFamily="50" charset="-128"/>
            </a:endParaRPr>
          </a:p>
          <a:p>
            <a:pPr>
              <a:lnSpc>
                <a:spcPts val="39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a:t>
            </a:r>
            <a:r>
              <a:rPr lang="ja-JP" altLang="en-US" sz="2400" dirty="0" err="1" smtClean="0">
                <a:latin typeface="メイリオ" panose="020B0604030504040204" pitchFamily="50" charset="-128"/>
                <a:ea typeface="メイリオ" panose="020B0604030504040204" pitchFamily="50" charset="-128"/>
              </a:rPr>
              <a:t>論</a:t>
            </a:r>
            <a:r>
              <a:rPr lang="ja-JP" altLang="en-US" sz="2400" dirty="0" err="1">
                <a:latin typeface="メイリオ" panose="020B0604030504040204" pitchFamily="50" charset="-128"/>
                <a:ea typeface="メイリオ" panose="020B0604030504040204" pitchFamily="50" charset="-128"/>
              </a:rPr>
              <a:t>する</a:t>
            </a:r>
            <a:r>
              <a:rPr lang="ja-JP" altLang="en-US" sz="2400" dirty="0">
                <a:latin typeface="メイリオ" panose="020B0604030504040204" pitchFamily="50" charset="-128"/>
                <a:ea typeface="メイリオ" panose="020B0604030504040204" pitchFamily="50" charset="-128"/>
              </a:rPr>
              <a:t>方法も検討</a:t>
            </a:r>
            <a:r>
              <a:rPr lang="ja-JP" altLang="en-US" sz="2400" dirty="0" smtClean="0">
                <a:latin typeface="メイリオ" panose="020B0604030504040204" pitchFamily="50" charset="-128"/>
                <a:ea typeface="メイリオ" panose="020B0604030504040204" pitchFamily="50" charset="-128"/>
              </a:rPr>
              <a:t>できます</a:t>
            </a:r>
            <a:endParaRPr lang="en-US" altLang="ja-JP" sz="2400" dirty="0" smtClean="0">
              <a:latin typeface="メイリオ" panose="020B0604030504040204" pitchFamily="50" charset="-128"/>
              <a:ea typeface="メイリオ" panose="020B0604030504040204" pitchFamily="50" charset="-128"/>
            </a:endParaRPr>
          </a:p>
          <a:p>
            <a:pPr>
              <a:lnSpc>
                <a:spcPts val="39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資料として配布することで、検討例に沿って議論することで、</a:t>
            </a:r>
            <a:endParaRPr lang="en-US" altLang="ja-JP" sz="2400" dirty="0" smtClean="0">
              <a:latin typeface="メイリオ" panose="020B0604030504040204" pitchFamily="50" charset="-128"/>
              <a:ea typeface="メイリオ" panose="020B0604030504040204" pitchFamily="50" charset="-128"/>
            </a:endParaRPr>
          </a:p>
          <a:p>
            <a:pPr>
              <a:lnSpc>
                <a:spcPts val="39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ポイントを押さえた進行</a:t>
            </a:r>
            <a:r>
              <a:rPr lang="ja-JP" altLang="en-US" sz="2400" dirty="0">
                <a:latin typeface="メイリオ" panose="020B0604030504040204" pitchFamily="50" charset="-128"/>
                <a:ea typeface="メイリオ" panose="020B0604030504040204" pitchFamily="50" charset="-128"/>
              </a:rPr>
              <a:t>も</a:t>
            </a:r>
            <a:r>
              <a:rPr lang="ja-JP" altLang="en-US" sz="2400" dirty="0" smtClean="0">
                <a:latin typeface="メイリオ" panose="020B0604030504040204" pitchFamily="50" charset="-128"/>
                <a:ea typeface="メイリオ" panose="020B0604030504040204" pitchFamily="50" charset="-128"/>
              </a:rPr>
              <a:t>できます</a:t>
            </a:r>
            <a:r>
              <a:rPr lang="ja-JP" altLang="en-US" sz="2400" b="1" dirty="0" smtClean="0">
                <a:latin typeface="メイリオ" panose="020B0604030504040204" pitchFamily="50" charset="-128"/>
                <a:ea typeface="メイリオ" panose="020B0604030504040204" pitchFamily="50" charset="-128"/>
              </a:rPr>
              <a:t>　</a:t>
            </a:r>
            <a:endParaRPr lang="en-US" altLang="ja-JP" sz="2400" b="1" dirty="0" smtClean="0">
              <a:latin typeface="メイリオ" panose="020B0604030504040204" pitchFamily="50" charset="-128"/>
              <a:ea typeface="メイリオ" panose="020B0604030504040204" pitchFamily="50" charset="-128"/>
            </a:endParaRPr>
          </a:p>
          <a:p>
            <a:pPr>
              <a:lnSpc>
                <a:spcPts val="3900"/>
              </a:lnSpc>
            </a:pPr>
            <a:r>
              <a:rPr lang="ja-JP" altLang="en-US" sz="2400" b="1" dirty="0" smtClean="0">
                <a:latin typeface="メイリオ" panose="020B0604030504040204" pitchFamily="50" charset="-128"/>
                <a:ea typeface="メイリオ" panose="020B0604030504040204" pitchFamily="50" charset="-128"/>
              </a:rPr>
              <a:t>２</a:t>
            </a: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地域で避難所運営を考える学習会で</a:t>
            </a:r>
            <a:r>
              <a:rPr lang="ja-JP" altLang="en-US" sz="2400" dirty="0">
                <a:latin typeface="メイリオ" panose="020B0604030504040204" pitchFamily="50" charset="-128"/>
                <a:ea typeface="メイリオ" panose="020B0604030504040204" pitchFamily="50" charset="-128"/>
              </a:rPr>
              <a:t>　</a:t>
            </a:r>
            <a:endParaRPr lang="en-US" altLang="ja-JP" sz="2400" dirty="0" smtClean="0">
              <a:latin typeface="メイリオ" panose="020B0604030504040204" pitchFamily="50" charset="-128"/>
              <a:ea typeface="メイリオ" panose="020B0604030504040204" pitchFamily="50" charset="-128"/>
            </a:endParaRPr>
          </a:p>
          <a:p>
            <a:pPr>
              <a:lnSpc>
                <a:spcPts val="39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○本資料を使用し、</a:t>
            </a:r>
            <a:r>
              <a:rPr lang="ja-JP" altLang="en-US" sz="2400" dirty="0" smtClean="0">
                <a:solidFill>
                  <a:srgbClr val="FF0000"/>
                </a:solidFill>
                <a:latin typeface="メイリオ" panose="020B0604030504040204" pitchFamily="50" charset="-128"/>
                <a:ea typeface="メイリオ" panose="020B0604030504040204" pitchFamily="50" charset="-128"/>
              </a:rPr>
              <a:t>避難所運営の必要性や概要について学習</a:t>
            </a:r>
            <a:endParaRPr lang="en-US" altLang="ja-JP" sz="2400" dirty="0">
              <a:solidFill>
                <a:srgbClr val="FF0000"/>
              </a:solidFill>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3</a:t>
            </a:fld>
            <a:endParaRPr lang="ja-JP" altLang="en-US">
              <a:solidFill>
                <a:prstClr val="black"/>
              </a:solidFill>
            </a:endParaRPr>
          </a:p>
        </p:txBody>
      </p:sp>
      <p:sp>
        <p:nvSpPr>
          <p:cNvPr id="5" name="二等辺三角形 4"/>
          <p:cNvSpPr/>
          <p:nvPr/>
        </p:nvSpPr>
        <p:spPr>
          <a:xfrm rot="10800000">
            <a:off x="3161798" y="5806408"/>
            <a:ext cx="3528392" cy="319970"/>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397602" y="6189144"/>
            <a:ext cx="7056784" cy="541174"/>
          </a:xfrm>
          <a:prstGeom prst="rect">
            <a:avLst/>
          </a:prstGeom>
          <a:noFill/>
        </p:spPr>
        <p:txBody>
          <a:bodyPr wrap="square" rtlCol="0">
            <a:spAutoFit/>
          </a:bodyPr>
          <a:lstStyle/>
          <a:p>
            <a:pPr>
              <a:lnSpc>
                <a:spcPts val="3500"/>
              </a:lnSpc>
            </a:pPr>
            <a:r>
              <a:rPr lang="ja-JP" altLang="en-US" sz="2400" dirty="0">
                <a:latin typeface="メイリオ" panose="020B0604030504040204" pitchFamily="50" charset="-128"/>
                <a:ea typeface="メイリオ" panose="020B0604030504040204" pitchFamily="50" charset="-128"/>
              </a:rPr>
              <a:t>避難所運営</a:t>
            </a:r>
            <a:r>
              <a:rPr lang="ja-JP" altLang="en-US" sz="2400" dirty="0" smtClean="0">
                <a:latin typeface="メイリオ" panose="020B0604030504040204" pitchFamily="50" charset="-128"/>
                <a:ea typeface="メイリオ" panose="020B0604030504040204" pitchFamily="50" charset="-128"/>
              </a:rPr>
              <a:t>の手引き作成の参考としてください。</a:t>
            </a:r>
            <a:endParaRPr lang="en-US" altLang="ja-JP" sz="2400" dirty="0" smtClean="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7185248" y="-27385"/>
            <a:ext cx="2720752" cy="461665"/>
          </a:xfrm>
          <a:prstGeom prst="rect">
            <a:avLst/>
          </a:prstGeom>
          <a:solidFill>
            <a:schemeClr val="tx1"/>
          </a:solidFill>
        </p:spPr>
        <p:txBody>
          <a:bodyPr wrap="square" rtlCol="0" anchor="ctr" anchorCtr="0">
            <a:noAutofit/>
          </a:bodyPr>
          <a:lstStyle/>
          <a:p>
            <a:r>
              <a:rPr lang="ja-JP" altLang="en-US" sz="1600" dirty="0" smtClean="0">
                <a:solidFill>
                  <a:schemeClr val="bg1"/>
                </a:solidFill>
              </a:rPr>
              <a:t>進行役用資料（研修時不要）</a:t>
            </a:r>
            <a:endParaRPr lang="en-US" altLang="ja-JP" sz="1600" dirty="0" smtClean="0">
              <a:solidFill>
                <a:schemeClr val="bg1"/>
              </a:solidFill>
            </a:endParaRPr>
          </a:p>
        </p:txBody>
      </p:sp>
    </p:spTree>
    <p:extLst>
      <p:ext uri="{BB962C8B-B14F-4D97-AF65-F5344CB8AC3E}">
        <p14:creationId xmlns:p14="http://schemas.microsoft.com/office/powerpoint/2010/main" val="1757402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正方形/長方形 14"/>
          <p:cNvSpPr/>
          <p:nvPr/>
        </p:nvSpPr>
        <p:spPr>
          <a:xfrm>
            <a:off x="147803" y="1964755"/>
            <a:ext cx="9645565" cy="142603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a:solidFill>
                  <a:prstClr val="white"/>
                </a:solidFill>
                <a:latin typeface="メイリオ" panose="020B0604030504040204" pitchFamily="50" charset="-128"/>
                <a:ea typeface="メイリオ" panose="020B0604030504040204" pitchFamily="50" charset="-128"/>
              </a:rPr>
              <a:t>避難所運営の</a:t>
            </a:r>
            <a:r>
              <a:rPr lang="ja-JP" altLang="en-US" sz="2400" b="1" dirty="0" smtClean="0">
                <a:solidFill>
                  <a:prstClr val="white"/>
                </a:solidFill>
                <a:latin typeface="メイリオ" panose="020B0604030504040204" pitchFamily="50" charset="-128"/>
                <a:ea typeface="メイリオ" panose="020B0604030504040204" pitchFamily="50" charset="-128"/>
              </a:rPr>
              <a:t>手引き作成の流れ</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147803" y="476672"/>
            <a:ext cx="9610394" cy="1426031"/>
          </a:xfrm>
          <a:prstGeom prst="rect">
            <a:avLst/>
          </a:prstGeom>
          <a:noFill/>
        </p:spPr>
        <p:txBody>
          <a:bodyPr wrap="square" rtlCol="0">
            <a:spAutoFit/>
          </a:bodyPr>
          <a:lstStyle/>
          <a:p>
            <a:pPr>
              <a:lnSpc>
                <a:spcPts val="2600"/>
              </a:lnSpc>
            </a:pPr>
            <a:r>
              <a:rPr lang="ja-JP" altLang="en-US" b="1" dirty="0" smtClean="0">
                <a:latin typeface="メイリオ" panose="020B0604030504040204" pitchFamily="50" charset="-128"/>
                <a:ea typeface="メイリオ" panose="020B0604030504040204" pitchFamily="50" charset="-128"/>
              </a:rPr>
              <a:t>１　事前打ち合わせ</a:t>
            </a:r>
            <a:endParaRPr lang="en-US" altLang="ja-JP" b="1"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○地域の自主防災組織（又は自治会の役員など）、避難所の施設管理者、市町の避難所担</a:t>
            </a:r>
            <a:endParaRPr lang="en-US" altLang="ja-JP"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当の職員などのメンバーで避難所運営の手引き作成研修会の日程や進め方などを打ち合</a:t>
            </a:r>
            <a:endParaRPr lang="en-US" altLang="ja-JP"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わせます。</a:t>
            </a:r>
            <a:endParaRPr lang="en-US" altLang="ja-JP" dirty="0" smtClean="0">
              <a:latin typeface="メイリオ" panose="020B0604030504040204" pitchFamily="50" charset="-128"/>
              <a:ea typeface="メイリオ" panose="020B0604030504040204" pitchFamily="50" charset="-128"/>
            </a:endParaRPr>
          </a:p>
        </p:txBody>
      </p:sp>
      <p:sp>
        <p:nvSpPr>
          <p:cNvPr id="27" name="下矢印 26"/>
          <p:cNvSpPr/>
          <p:nvPr/>
        </p:nvSpPr>
        <p:spPr>
          <a:xfrm>
            <a:off x="4162752" y="1561346"/>
            <a:ext cx="1580496" cy="403408"/>
          </a:xfrm>
          <a:prstGeom prst="downArrow">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9" name="テキスト ボックス 8"/>
          <p:cNvSpPr txBox="1"/>
          <p:nvPr/>
        </p:nvSpPr>
        <p:spPr>
          <a:xfrm>
            <a:off x="112632" y="1964754"/>
            <a:ext cx="9610394" cy="1426031"/>
          </a:xfrm>
          <a:prstGeom prst="rect">
            <a:avLst/>
          </a:prstGeom>
          <a:noFill/>
        </p:spPr>
        <p:txBody>
          <a:bodyPr wrap="square" rtlCol="0">
            <a:spAutoFit/>
          </a:bodyPr>
          <a:lstStyle/>
          <a:p>
            <a:pPr>
              <a:lnSpc>
                <a:spcPts val="2600"/>
              </a:lnSpc>
            </a:pPr>
            <a:r>
              <a:rPr lang="ja-JP" altLang="en-US" b="1" dirty="0" smtClean="0">
                <a:latin typeface="メイリオ" panose="020B0604030504040204" pitchFamily="50" charset="-128"/>
                <a:ea typeface="メイリオ" panose="020B0604030504040204" pitchFamily="50" charset="-128"/>
              </a:rPr>
              <a:t>２　避難所運営の手引き作成研修会（勉強会）</a:t>
            </a:r>
            <a:endParaRPr lang="en-US" altLang="ja-JP" b="1"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○地域の自主防災組織（又は自治会の役員など）、避難所の施設管理者、市町の避難所担</a:t>
            </a:r>
            <a:endParaRPr lang="en-US" altLang="ja-JP"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当の職員などのメンバーで、避難所の使い方や運営について考える研修会を開催します。</a:t>
            </a:r>
            <a:endParaRPr lang="en-US" altLang="ja-JP"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・時間：３時間３０分程度　</a:t>
            </a: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・場所：避難所　　・人数：約１０名</a:t>
            </a:r>
            <a:endParaRPr lang="en-US" altLang="ja-JP" dirty="0" smtClean="0">
              <a:latin typeface="メイリオ" panose="020B0604030504040204" pitchFamily="50" charset="-128"/>
              <a:ea typeface="メイリオ" panose="020B0604030504040204" pitchFamily="50" charset="-128"/>
            </a:endParaRPr>
          </a:p>
        </p:txBody>
      </p:sp>
      <p:sp>
        <p:nvSpPr>
          <p:cNvPr id="10" name="下矢印 9"/>
          <p:cNvSpPr/>
          <p:nvPr/>
        </p:nvSpPr>
        <p:spPr>
          <a:xfrm>
            <a:off x="4162752" y="3390162"/>
            <a:ext cx="1580496" cy="403408"/>
          </a:xfrm>
          <a:prstGeom prst="downArrow">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1" name="テキスト ボックス 10"/>
          <p:cNvSpPr txBox="1"/>
          <p:nvPr/>
        </p:nvSpPr>
        <p:spPr>
          <a:xfrm>
            <a:off x="112632" y="3793570"/>
            <a:ext cx="9610394" cy="1092607"/>
          </a:xfrm>
          <a:prstGeom prst="rect">
            <a:avLst/>
          </a:prstGeom>
          <a:noFill/>
        </p:spPr>
        <p:txBody>
          <a:bodyPr wrap="square" rtlCol="0">
            <a:spAutoFit/>
          </a:bodyPr>
          <a:lstStyle/>
          <a:p>
            <a:pPr>
              <a:lnSpc>
                <a:spcPts val="2600"/>
              </a:lnSpc>
            </a:pPr>
            <a:r>
              <a:rPr lang="ja-JP" altLang="en-US" b="1" dirty="0" smtClean="0">
                <a:latin typeface="メイリオ" panose="020B0604030504040204" pitchFamily="50" charset="-128"/>
                <a:ea typeface="メイリオ" panose="020B0604030504040204" pitchFamily="50" charset="-128"/>
              </a:rPr>
              <a:t>３　研修会の検討結果を手引きとして整理（まとめ）</a:t>
            </a:r>
            <a:endParaRPr lang="en-US" altLang="ja-JP" b="1"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○「地域住民による自主的な避難所運営ガイドライン」に書き込み、整理します。</a:t>
            </a:r>
            <a:endParaRPr lang="en-US" altLang="ja-JP"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○この手引きは、地域住民に周知するとともに、避難所に備え付けます。</a:t>
            </a:r>
            <a:endParaRPr lang="en-US" altLang="ja-JP" dirty="0" smtClean="0">
              <a:latin typeface="メイリオ" panose="020B0604030504040204" pitchFamily="50" charset="-128"/>
              <a:ea typeface="メイリオ" panose="020B0604030504040204" pitchFamily="50" charset="-128"/>
            </a:endParaRPr>
          </a:p>
        </p:txBody>
      </p:sp>
      <p:sp>
        <p:nvSpPr>
          <p:cNvPr id="12" name="下矢印 11"/>
          <p:cNvSpPr/>
          <p:nvPr/>
        </p:nvSpPr>
        <p:spPr>
          <a:xfrm>
            <a:off x="4197923" y="4901959"/>
            <a:ext cx="1580496" cy="403408"/>
          </a:xfrm>
          <a:prstGeom prst="downArrow">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3" name="テキスト ボックス 12"/>
          <p:cNvSpPr txBox="1"/>
          <p:nvPr/>
        </p:nvSpPr>
        <p:spPr>
          <a:xfrm>
            <a:off x="147803" y="5305367"/>
            <a:ext cx="9610394" cy="1092607"/>
          </a:xfrm>
          <a:prstGeom prst="rect">
            <a:avLst/>
          </a:prstGeom>
          <a:noFill/>
        </p:spPr>
        <p:txBody>
          <a:bodyPr wrap="square" rtlCol="0">
            <a:spAutoFit/>
          </a:bodyPr>
          <a:lstStyle/>
          <a:p>
            <a:pPr>
              <a:lnSpc>
                <a:spcPts val="2600"/>
              </a:lnSpc>
            </a:pPr>
            <a:r>
              <a:rPr lang="ja-JP" altLang="en-US" b="1" dirty="0" smtClean="0">
                <a:latin typeface="メイリオ" panose="020B0604030504040204" pitchFamily="50" charset="-128"/>
                <a:ea typeface="メイリオ" panose="020B0604030504040204" pitchFamily="50" charset="-128"/>
              </a:rPr>
              <a:t>４　避難所運営の訓練の実施と手引きの見直し</a:t>
            </a:r>
            <a:endParaRPr lang="en-US" altLang="ja-JP" b="1"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○避難訓練を行った後、避難所で避難所運営の訓練を実施します。</a:t>
            </a:r>
            <a:endParaRPr lang="en-US" altLang="ja-JP" dirty="0" smtClean="0">
              <a:latin typeface="メイリオ" panose="020B0604030504040204" pitchFamily="50" charset="-128"/>
              <a:ea typeface="メイリオ" panose="020B0604030504040204" pitchFamily="50" charset="-128"/>
            </a:endParaRPr>
          </a:p>
          <a:p>
            <a:pPr>
              <a:lnSpc>
                <a:spcPts val="2600"/>
              </a:lnSpc>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○気づきや課題を踏まえ、手引きの内容を見直します。</a:t>
            </a:r>
            <a:endParaRPr lang="en-US" altLang="ja-JP" dirty="0" smtClean="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4</a:t>
            </a:fld>
            <a:endParaRPr lang="ja-JP" altLang="en-US">
              <a:solidFill>
                <a:prstClr val="black"/>
              </a:solidFill>
            </a:endParaRPr>
          </a:p>
        </p:txBody>
      </p:sp>
      <p:sp>
        <p:nvSpPr>
          <p:cNvPr id="14" name="テキスト ボックス 13"/>
          <p:cNvSpPr txBox="1"/>
          <p:nvPr/>
        </p:nvSpPr>
        <p:spPr>
          <a:xfrm>
            <a:off x="7257256" y="-27385"/>
            <a:ext cx="2648744" cy="461665"/>
          </a:xfrm>
          <a:prstGeom prst="rect">
            <a:avLst/>
          </a:prstGeom>
          <a:solidFill>
            <a:schemeClr val="tx1"/>
          </a:solidFill>
        </p:spPr>
        <p:txBody>
          <a:bodyPr wrap="square" rtlCol="0" anchor="ctr" anchorCtr="0">
            <a:noAutofit/>
          </a:bodyPr>
          <a:lstStyle/>
          <a:p>
            <a:r>
              <a:rPr lang="ja-JP" altLang="en-US" sz="1600" dirty="0" smtClean="0">
                <a:solidFill>
                  <a:schemeClr val="bg1"/>
                </a:solidFill>
              </a:rPr>
              <a:t>進行役用資料（研修時不要）</a:t>
            </a:r>
            <a:endParaRPr lang="en-US" altLang="ja-JP" sz="1600" dirty="0" smtClean="0">
              <a:solidFill>
                <a:schemeClr val="bg1"/>
              </a:solidFill>
            </a:endParaRPr>
          </a:p>
        </p:txBody>
      </p:sp>
    </p:spTree>
    <p:extLst>
      <p:ext uri="{BB962C8B-B14F-4D97-AF65-F5344CB8AC3E}">
        <p14:creationId xmlns:p14="http://schemas.microsoft.com/office/powerpoint/2010/main" val="20546965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a:solidFill>
                  <a:prstClr val="white"/>
                </a:solidFill>
                <a:latin typeface="メイリオ" panose="020B0604030504040204" pitchFamily="50" charset="-128"/>
                <a:ea typeface="メイリオ" panose="020B0604030504040204" pitchFamily="50" charset="-128"/>
              </a:rPr>
              <a:t>研修会</a:t>
            </a:r>
            <a:r>
              <a:rPr lang="ja-JP" altLang="en-US" sz="2400" b="1" dirty="0" smtClean="0">
                <a:solidFill>
                  <a:prstClr val="white"/>
                </a:solidFill>
                <a:latin typeface="メイリオ" panose="020B0604030504040204" pitchFamily="50" charset="-128"/>
                <a:ea typeface="メイリオ" panose="020B0604030504040204" pitchFamily="50" charset="-128"/>
              </a:rPr>
              <a:t>の開催方法</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102058" y="573823"/>
            <a:ext cx="9803941" cy="6376104"/>
          </a:xfrm>
          <a:prstGeom prst="rect">
            <a:avLst/>
          </a:prstGeom>
          <a:noFill/>
        </p:spPr>
        <p:txBody>
          <a:bodyPr wrap="square" rtlCol="0">
            <a:spAutoFit/>
          </a:bodyPr>
          <a:lstStyle/>
          <a:p>
            <a:pPr>
              <a:lnSpc>
                <a:spcPts val="3500"/>
              </a:lnSpc>
            </a:pPr>
            <a:r>
              <a:rPr lang="ja-JP" altLang="en-US" sz="2400" dirty="0">
                <a:latin typeface="メイリオ" panose="020B0604030504040204" pitchFamily="50" charset="-128"/>
                <a:ea typeface="メイリオ" panose="020B0604030504040204" pitchFamily="50" charset="-128"/>
              </a:rPr>
              <a:t>参加者や施設の状況等を踏まえ、開催方法を検討してください</a:t>
            </a:r>
            <a:r>
              <a:rPr lang="ja-JP" altLang="en-US" sz="2400" dirty="0" smtClean="0">
                <a:latin typeface="メイリオ" panose="020B0604030504040204" pitchFamily="50" charset="-128"/>
                <a:ea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rPr>
              <a:t>　</a:t>
            </a:r>
            <a:endParaRPr lang="en-US" altLang="ja-JP" sz="2400" b="1" dirty="0" smtClean="0">
              <a:latin typeface="メイリオ" panose="020B0604030504040204" pitchFamily="50" charset="-128"/>
              <a:ea typeface="メイリオ" panose="020B0604030504040204" pitchFamily="50" charset="-128"/>
            </a:endParaRPr>
          </a:p>
          <a:p>
            <a:pPr>
              <a:lnSpc>
                <a:spcPts val="3500"/>
              </a:lnSpc>
            </a:pPr>
            <a:r>
              <a:rPr lang="ja-JP" altLang="en-US" sz="2400" b="1" dirty="0" smtClean="0">
                <a:latin typeface="メイリオ" panose="020B0604030504040204" pitchFamily="50" charset="-128"/>
                <a:ea typeface="メイリオ" panose="020B0604030504040204" pitchFamily="50" charset="-128"/>
              </a:rPr>
              <a:t>  ○時間</a:t>
            </a:r>
            <a:r>
              <a:rPr lang="ja-JP" altLang="en-US" sz="2400" dirty="0" smtClean="0">
                <a:latin typeface="メイリオ" panose="020B0604030504040204" pitchFamily="50" charset="-128"/>
                <a:ea typeface="メイリオ" panose="020B0604030504040204" pitchFamily="50" charset="-128"/>
              </a:rPr>
              <a:t>　</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３時間３０分程度　　　</a:t>
            </a:r>
            <a:endParaRPr lang="en-US" altLang="ja-JP" sz="2400" dirty="0" smtClean="0">
              <a:latin typeface="メイリオ" panose="020B0604030504040204" pitchFamily="50" charset="-128"/>
              <a:ea typeface="メイリオ" panose="020B0604030504040204" pitchFamily="50" charset="-128"/>
            </a:endParaRPr>
          </a:p>
          <a:p>
            <a:pPr algn="ctr">
              <a:lnSpc>
                <a:spcPts val="3500"/>
              </a:lnSpc>
            </a:pPr>
            <a:endParaRPr lang="en-US" altLang="ja-JP" sz="2400" b="1" dirty="0" smtClean="0">
              <a:latin typeface="メイリオ" panose="020B0604030504040204" pitchFamily="50" charset="-128"/>
              <a:ea typeface="メイリオ" panose="020B0604030504040204" pitchFamily="50" charset="-128"/>
            </a:endParaRPr>
          </a:p>
          <a:p>
            <a:pPr algn="ctr">
              <a:lnSpc>
                <a:spcPts val="3500"/>
              </a:lnSpc>
            </a:pPr>
            <a:endParaRPr lang="en-US" altLang="ja-JP" sz="2400" b="1" dirty="0" smtClean="0">
              <a:latin typeface="メイリオ" panose="020B0604030504040204" pitchFamily="50" charset="-128"/>
              <a:ea typeface="メイリオ" panose="020B0604030504040204" pitchFamily="50" charset="-128"/>
            </a:endParaRPr>
          </a:p>
          <a:p>
            <a:pPr>
              <a:lnSpc>
                <a:spcPts val="3500"/>
              </a:lnSpc>
            </a:pP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○場所</a:t>
            </a:r>
            <a:r>
              <a:rPr lang="ja-JP" altLang="en-US" sz="2400" b="1" dirty="0">
                <a:latin typeface="メイリオ" panose="020B0604030504040204" pitchFamily="50" charset="-128"/>
                <a:ea typeface="メイリオ" panose="020B0604030504040204" pitchFamily="50" charset="-128"/>
              </a:rPr>
              <a:t>　</a:t>
            </a:r>
            <a:endParaRPr lang="en-US" altLang="ja-JP" sz="2400" b="1"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避難所となる施設</a:t>
            </a:r>
            <a:endParaRPr lang="en-US" altLang="ja-JP" sz="2400" dirty="0" smtClean="0">
              <a:latin typeface="メイリオ" panose="020B0604030504040204" pitchFamily="50" charset="-128"/>
              <a:ea typeface="メイリオ" panose="020B0604030504040204" pitchFamily="50" charset="-128"/>
            </a:endParaRPr>
          </a:p>
          <a:p>
            <a:pPr>
              <a:lnSpc>
                <a:spcPts val="3500"/>
              </a:lnSpc>
            </a:pPr>
            <a:endParaRPr lang="en-US" altLang="ja-JP" sz="2400" b="1" dirty="0" smtClean="0">
              <a:latin typeface="メイリオ" panose="020B0604030504040204" pitchFamily="50" charset="-128"/>
              <a:ea typeface="メイリオ" panose="020B0604030504040204" pitchFamily="50" charset="-128"/>
            </a:endParaRPr>
          </a:p>
          <a:p>
            <a:pPr>
              <a:lnSpc>
                <a:spcPts val="3500"/>
              </a:lnSpc>
            </a:pPr>
            <a:r>
              <a:rPr lang="ja-JP" altLang="en-US" sz="2400" b="1" dirty="0">
                <a:latin typeface="メイリオ" panose="020B0604030504040204" pitchFamily="50" charset="-128"/>
                <a:ea typeface="メイリオ" panose="020B0604030504040204" pitchFamily="50" charset="-128"/>
              </a:rPr>
              <a:t>　</a:t>
            </a:r>
            <a:r>
              <a:rPr lang="ja-JP" altLang="en-US" sz="2400" b="1" dirty="0" smtClean="0">
                <a:latin typeface="メイリオ" panose="020B0604030504040204" pitchFamily="50" charset="-128"/>
                <a:ea typeface="メイリオ" panose="020B0604030504040204" pitchFamily="50" charset="-128"/>
              </a:rPr>
              <a:t>○参加者（１班）</a:t>
            </a:r>
            <a:endParaRPr lang="en-US" altLang="ja-JP" sz="2400" b="1" dirty="0">
              <a:latin typeface="メイリオ" panose="020B0604030504040204" pitchFamily="50" charset="-128"/>
              <a:ea typeface="メイリオ" panose="020B0604030504040204" pitchFamily="50" charset="-128"/>
            </a:endParaRPr>
          </a:p>
          <a:p>
            <a:pPr>
              <a:lnSpc>
                <a:spcPts val="3500"/>
              </a:lnSpc>
            </a:pPr>
            <a:r>
              <a:rPr lang="ja-JP" altLang="en-US" sz="2400" dirty="0" smtClean="0">
                <a:latin typeface="メイリオ" panose="020B0604030504040204" pitchFamily="50" charset="-128"/>
                <a:ea typeface="メイリオ" panose="020B0604030504040204" pitchFamily="50" charset="-128"/>
              </a:rPr>
              <a:t>　　地域住民約５名、施設管理者１～２名、市町避難所担当者１～２</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名、研修進行役１名　　　</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グループワークができるよう机・椅子を配置して実施します。</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（１班７～１０名）</a:t>
            </a:r>
            <a:endParaRPr lang="en-US" altLang="ja-JP" sz="2400" dirty="0" smtClean="0">
              <a:latin typeface="メイリオ" panose="020B0604030504040204" pitchFamily="50" charset="-128"/>
              <a:ea typeface="メイリオ" panose="020B0604030504040204" pitchFamily="50" charset="-128"/>
            </a:endParaRPr>
          </a:p>
          <a:p>
            <a:pPr>
              <a:lnSpc>
                <a:spcPts val="3500"/>
              </a:lnSpc>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人数が多い場合は、２班にするなどしてご対応ください。</a:t>
            </a:r>
            <a:endParaRPr lang="en-US" altLang="ja-JP" sz="2400" dirty="0" smtClean="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5</a:t>
            </a:fld>
            <a:endParaRPr lang="ja-JP" altLang="en-US" dirty="0">
              <a:solidFill>
                <a:prstClr val="black"/>
              </a:solidFill>
            </a:endParaRPr>
          </a:p>
        </p:txBody>
      </p:sp>
      <p:pic>
        <p:nvPicPr>
          <p:cNvPr id="6" name="図 5" descr="\\NT-SV3\share\01防災企画班\★020指定緊急避難場所・指定避難所\H29\20　自主的な避難所運営ガイドライン\08-3　研修２回目（Ｈ29.11.28）\写真\研修２（家庭科室②）.JPG"/>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24299" t="24371" r="3140"/>
          <a:stretch/>
        </p:blipFill>
        <p:spPr bwMode="auto">
          <a:xfrm>
            <a:off x="6766231" y="2487409"/>
            <a:ext cx="2884813" cy="1985965"/>
          </a:xfrm>
          <a:prstGeom prst="rect">
            <a:avLst/>
          </a:prstGeom>
          <a:noFill/>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pic>
        <p:nvPicPr>
          <p:cNvPr id="7" name="図 6" descr="\\NT-SV3\share\01防災企画班\★020指定緊急避難場所・指定避難所\H29\20　自主的な避難所運営ガイドライン\08-3　研修２回目（Ｈ29.11.28）\写真\研修２（ＷＳ②）.JPG"/>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21037" t="19404" r="10128" b="6365"/>
          <a:stretch/>
        </p:blipFill>
        <p:spPr bwMode="auto">
          <a:xfrm>
            <a:off x="3703287" y="2420888"/>
            <a:ext cx="2877455" cy="2052486"/>
          </a:xfrm>
          <a:prstGeom prst="rect">
            <a:avLst/>
          </a:prstGeom>
          <a:noFill/>
          <a:ln>
            <a:noFill/>
          </a:ln>
          <a:effectLst>
            <a:outerShdw blurRad="50800" dist="38100" dir="2700000" algn="tl" rotWithShape="0">
              <a:prstClr val="black">
                <a:alpha val="40000"/>
              </a:prstClr>
            </a:outerShdw>
          </a:effectLst>
          <a:extLst>
            <a:ext uri="{53640926-AAD7-44D8-BBD7-CCE9431645EC}">
              <a14:shadowObscured xmlns:a14="http://schemas.microsoft.com/office/drawing/2010/main"/>
            </a:ext>
          </a:extLst>
        </p:spPr>
      </p:pic>
      <p:sp>
        <p:nvSpPr>
          <p:cNvPr id="5" name="角丸四角形吹き出し 4"/>
          <p:cNvSpPr/>
          <p:nvPr/>
        </p:nvSpPr>
        <p:spPr>
          <a:xfrm>
            <a:off x="3740461" y="1119256"/>
            <a:ext cx="6051540" cy="792088"/>
          </a:xfrm>
          <a:prstGeom prst="wedgeRoundRectCallout">
            <a:avLst>
              <a:gd name="adj1" fmla="val -53587"/>
              <a:gd name="adj2" fmla="val 37260"/>
              <a:gd name="adj3" fmla="val 16667"/>
            </a:avLst>
          </a:prstGeom>
        </p:spPr>
        <p:style>
          <a:lnRef idx="2">
            <a:schemeClr val="accent1"/>
          </a:lnRef>
          <a:fillRef idx="1">
            <a:schemeClr val="lt1"/>
          </a:fillRef>
          <a:effectRef idx="0">
            <a:schemeClr val="accent1"/>
          </a:effectRef>
          <a:fontRef idx="minor">
            <a:schemeClr val="dk1"/>
          </a:fontRef>
        </p:style>
        <p:txBody>
          <a:bodyPr rtlCol="0" anchor="ctr"/>
          <a:lstStyle/>
          <a:p>
            <a:r>
              <a:rPr kumimoji="1" lang="ja-JP" altLang="en-US" sz="1600" dirty="0" smtClean="0">
                <a:latin typeface="メイリオ" panose="020B0604030504040204" pitchFamily="50" charset="-128"/>
                <a:ea typeface="メイリオ" panose="020B0604030504040204" pitchFamily="50" charset="-128"/>
              </a:rPr>
              <a:t>検討の一部（避難所の注意事項やルール等）を事前学習にすることで、短縮できます。</a:t>
            </a:r>
            <a:endParaRPr kumimoji="1" lang="ja-JP" altLang="en-US" sz="16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7113240" y="-27385"/>
            <a:ext cx="2792760" cy="461665"/>
          </a:xfrm>
          <a:prstGeom prst="rect">
            <a:avLst/>
          </a:prstGeom>
          <a:solidFill>
            <a:schemeClr val="tx1"/>
          </a:solidFill>
        </p:spPr>
        <p:txBody>
          <a:bodyPr wrap="square" rtlCol="0" anchor="ctr" anchorCtr="0">
            <a:noAutofit/>
          </a:bodyPr>
          <a:lstStyle/>
          <a:p>
            <a:r>
              <a:rPr lang="ja-JP" altLang="en-US" sz="1600" dirty="0" smtClean="0">
                <a:solidFill>
                  <a:schemeClr val="bg1"/>
                </a:solidFill>
              </a:rPr>
              <a:t>進行役用資料（研修時不要）</a:t>
            </a:r>
            <a:endParaRPr lang="en-US" altLang="ja-JP" sz="1600" dirty="0" smtClean="0">
              <a:solidFill>
                <a:schemeClr val="bg1"/>
              </a:solidFill>
            </a:endParaRPr>
          </a:p>
        </p:txBody>
      </p:sp>
    </p:spTree>
    <p:extLst>
      <p:ext uri="{BB962C8B-B14F-4D97-AF65-F5344CB8AC3E}">
        <p14:creationId xmlns:p14="http://schemas.microsoft.com/office/powerpoint/2010/main" val="38216787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研修会のタイムスケジュール（例）</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102059" y="573823"/>
            <a:ext cx="9610394" cy="759182"/>
          </a:xfrm>
          <a:prstGeom prst="rect">
            <a:avLst/>
          </a:prstGeom>
          <a:noFill/>
        </p:spPr>
        <p:txBody>
          <a:bodyPr wrap="square" rtlCol="0">
            <a:spAutoFit/>
          </a:bodyPr>
          <a:lstStyle/>
          <a:p>
            <a:pPr>
              <a:lnSpc>
                <a:spcPts val="2600"/>
              </a:lnSpc>
            </a:pPr>
            <a:r>
              <a:rPr lang="ja-JP" altLang="en-US" b="1" dirty="0" smtClean="0">
                <a:latin typeface="メイリオ" panose="020B0604030504040204" pitchFamily="50" charset="-128"/>
                <a:ea typeface="メイリオ" panose="020B0604030504040204" pitchFamily="50" charset="-128"/>
              </a:rPr>
              <a:t>参加者や施設の状況等により、時間を変更して実施してください。</a:t>
            </a:r>
            <a:endParaRPr lang="en-US" altLang="ja-JP" b="1" dirty="0" smtClean="0">
              <a:latin typeface="メイリオ" panose="020B0604030504040204" pitchFamily="50" charset="-128"/>
              <a:ea typeface="メイリオ" panose="020B0604030504040204" pitchFamily="50" charset="-128"/>
            </a:endParaRPr>
          </a:p>
          <a:p>
            <a:pPr>
              <a:lnSpc>
                <a:spcPts val="2600"/>
              </a:lnSpc>
            </a:pPr>
            <a:r>
              <a:rPr lang="ja-JP" altLang="en-US" b="1" dirty="0" smtClean="0">
                <a:latin typeface="メイリオ" panose="020B0604030504040204" pitchFamily="50" charset="-128"/>
                <a:ea typeface="メイリオ" panose="020B0604030504040204" pitchFamily="50" charset="-128"/>
              </a:rPr>
              <a:t>２日に分けて実施する方法や、参加者の事前学習をしたうえで実施する方法も検討できます。</a:t>
            </a:r>
            <a:endParaRPr lang="en-US" altLang="ja-JP" b="1" dirty="0" smtClean="0">
              <a:latin typeface="メイリオ" panose="020B0604030504040204" pitchFamily="50" charset="-128"/>
              <a:ea typeface="メイリオ" panose="020B0604030504040204"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579409164"/>
              </p:ext>
            </p:extLst>
          </p:nvPr>
        </p:nvGraphicFramePr>
        <p:xfrm>
          <a:off x="416497" y="1272332"/>
          <a:ext cx="9001000" cy="5391289"/>
        </p:xfrm>
        <a:graphic>
          <a:graphicData uri="http://schemas.openxmlformats.org/drawingml/2006/table">
            <a:tbl>
              <a:tblPr firstRow="1" bandRow="1">
                <a:tableStyleId>{5C22544A-7EE6-4342-B048-85BDC9FD1C3A}</a:tableStyleId>
              </a:tblPr>
              <a:tblGrid>
                <a:gridCol w="857238"/>
                <a:gridCol w="4975409"/>
                <a:gridCol w="3168353"/>
              </a:tblGrid>
              <a:tr h="409465">
                <a:tc>
                  <a:txBody>
                    <a:bodyPr/>
                    <a:lstStyle/>
                    <a:p>
                      <a:pPr algn="ctr"/>
                      <a:r>
                        <a:rPr kumimoji="1" lang="ja-JP" altLang="en-US" sz="1800" b="0" dirty="0" smtClean="0">
                          <a:latin typeface="メイリオ" panose="020B0604030504040204" pitchFamily="50" charset="-128"/>
                          <a:ea typeface="メイリオ" panose="020B0604030504040204" pitchFamily="50" charset="-128"/>
                        </a:rPr>
                        <a:t>時間</a:t>
                      </a:r>
                      <a:endParaRPr kumimoji="1" lang="ja-JP" altLang="en-US" sz="1800" b="0"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sz="1800" b="0" dirty="0" smtClean="0">
                          <a:latin typeface="メイリオ" panose="020B0604030504040204" pitchFamily="50" charset="-128"/>
                          <a:ea typeface="メイリオ" panose="020B0604030504040204" pitchFamily="50" charset="-128"/>
                        </a:rPr>
                        <a:t>次第</a:t>
                      </a:r>
                      <a:endParaRPr kumimoji="1" lang="ja-JP" altLang="en-US" sz="1800" b="0" dirty="0">
                        <a:latin typeface="メイリオ" panose="020B0604030504040204" pitchFamily="50" charset="-128"/>
                        <a:ea typeface="メイリオ" panose="020B0604030504040204" pitchFamily="50" charset="-128"/>
                      </a:endParaRPr>
                    </a:p>
                  </a:txBody>
                  <a:tcPr/>
                </a:tc>
                <a:tc>
                  <a:txBody>
                    <a:bodyPr/>
                    <a:lstStyle/>
                    <a:p>
                      <a:pPr algn="ctr"/>
                      <a:r>
                        <a:rPr kumimoji="1" lang="ja-JP" altLang="en-US" sz="1800" b="0" dirty="0" smtClean="0">
                          <a:latin typeface="メイリオ" panose="020B0604030504040204" pitchFamily="50" charset="-128"/>
                          <a:ea typeface="メイリオ" panose="020B0604030504040204" pitchFamily="50" charset="-128"/>
                        </a:rPr>
                        <a:t>対応者等</a:t>
                      </a:r>
                      <a:endParaRPr kumimoji="1" lang="ja-JP" altLang="en-US" sz="1800" b="0" dirty="0">
                        <a:latin typeface="メイリオ" panose="020B0604030504040204" pitchFamily="50" charset="-128"/>
                        <a:ea typeface="メイリオ" panose="020B0604030504040204" pitchFamily="50" charset="-128"/>
                      </a:endParaRPr>
                    </a:p>
                  </a:txBody>
                  <a:tcPr/>
                </a:tc>
              </a:tr>
              <a:tr h="409465">
                <a:tc>
                  <a:txBody>
                    <a:bodyPr/>
                    <a:lstStyle/>
                    <a:p>
                      <a:pPr algn="ctr"/>
                      <a:r>
                        <a:rPr kumimoji="1" lang="en-US" altLang="ja-JP" sz="1800" dirty="0" smtClean="0">
                          <a:latin typeface="メイリオ" panose="020B0604030504040204" pitchFamily="50" charset="-128"/>
                          <a:ea typeface="メイリオ" panose="020B0604030504040204" pitchFamily="50" charset="-128"/>
                        </a:rPr>
                        <a:t>5</a:t>
                      </a:r>
                      <a:r>
                        <a:rPr kumimoji="1" lang="ja-JP" altLang="en-US" sz="1800" dirty="0" smtClean="0">
                          <a:latin typeface="メイリオ" panose="020B0604030504040204" pitchFamily="50" charset="-128"/>
                          <a:ea typeface="メイリオ" panose="020B0604030504040204" pitchFamily="50" charset="-128"/>
                        </a:rPr>
                        <a:t>分</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頭の体操</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進行役</a:t>
                      </a:r>
                      <a:endParaRPr kumimoji="1" lang="ja-JP" altLang="en-US" sz="1800" dirty="0">
                        <a:latin typeface="メイリオ" panose="020B0604030504040204" pitchFamily="50" charset="-128"/>
                        <a:ea typeface="メイリオ" panose="020B0604030504040204" pitchFamily="50" charset="-128"/>
                      </a:endParaRPr>
                    </a:p>
                  </a:txBody>
                  <a:tcPr anchor="ctr"/>
                </a:tc>
              </a:tr>
              <a:tr h="409465">
                <a:tc>
                  <a:txBody>
                    <a:bodyPr/>
                    <a:lstStyle/>
                    <a:p>
                      <a:pPr algn="ctr"/>
                      <a:r>
                        <a:rPr kumimoji="1" lang="en-US" altLang="ja-JP" sz="1800" dirty="0" smtClean="0">
                          <a:latin typeface="メイリオ" panose="020B0604030504040204" pitchFamily="50" charset="-128"/>
                          <a:ea typeface="メイリオ" panose="020B0604030504040204" pitchFamily="50" charset="-128"/>
                        </a:rPr>
                        <a:t>10</a:t>
                      </a:r>
                      <a:r>
                        <a:rPr kumimoji="1" lang="ja-JP" altLang="en-US" sz="1800" dirty="0" smtClean="0">
                          <a:latin typeface="メイリオ" panose="020B0604030504040204" pitchFamily="50" charset="-128"/>
                          <a:ea typeface="メイリオ" panose="020B0604030504040204" pitchFamily="50" charset="-128"/>
                        </a:rPr>
                        <a:t>分</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避難所運営の必要性　</a:t>
                      </a:r>
                      <a:r>
                        <a:rPr kumimoji="1" lang="ja-JP" altLang="en-US" sz="1800" dirty="0" smtClean="0">
                          <a:solidFill>
                            <a:srgbClr val="FF0000"/>
                          </a:solidFill>
                          <a:latin typeface="メイリオ" panose="020B0604030504040204" pitchFamily="50" charset="-128"/>
                          <a:ea typeface="メイリオ" panose="020B0604030504040204" pitchFamily="50" charset="-128"/>
                        </a:rPr>
                        <a:t>←　ポイント</a:t>
                      </a:r>
                      <a:endParaRPr kumimoji="1" lang="ja-JP" altLang="en-US" sz="1800" dirty="0">
                        <a:solidFill>
                          <a:srgbClr val="FF0000"/>
                        </a:solidFill>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進行役</a:t>
                      </a:r>
                      <a:endParaRPr kumimoji="1" lang="ja-JP" altLang="en-US" sz="1800" dirty="0">
                        <a:latin typeface="メイリオ" panose="020B0604030504040204" pitchFamily="50" charset="-128"/>
                        <a:ea typeface="メイリオ" panose="020B0604030504040204" pitchFamily="50" charset="-128"/>
                      </a:endParaRPr>
                    </a:p>
                  </a:txBody>
                  <a:tcPr anchor="ctr"/>
                </a:tc>
              </a:tr>
              <a:tr h="409465">
                <a:tc>
                  <a:txBody>
                    <a:bodyPr/>
                    <a:lstStyle/>
                    <a:p>
                      <a:pPr algn="ctr"/>
                      <a:r>
                        <a:rPr kumimoji="1" lang="en-US" altLang="ja-JP" sz="1800" dirty="0" smtClean="0">
                          <a:latin typeface="メイリオ" panose="020B0604030504040204" pitchFamily="50" charset="-128"/>
                          <a:ea typeface="メイリオ" panose="020B0604030504040204" pitchFamily="50" charset="-128"/>
                        </a:rPr>
                        <a:t>15</a:t>
                      </a:r>
                      <a:r>
                        <a:rPr kumimoji="1" lang="ja-JP" altLang="en-US" sz="1800" dirty="0" smtClean="0">
                          <a:latin typeface="メイリオ" panose="020B0604030504040204" pitchFamily="50" charset="-128"/>
                          <a:ea typeface="メイリオ" panose="020B0604030504040204" pitchFamily="50" charset="-128"/>
                        </a:rPr>
                        <a:t>分</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避難所開設の手順の確認</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進行役・参加者</a:t>
                      </a:r>
                      <a:endParaRPr kumimoji="1" lang="ja-JP" altLang="en-US" sz="1800" dirty="0">
                        <a:latin typeface="メイリオ" panose="020B0604030504040204" pitchFamily="50" charset="-128"/>
                        <a:ea typeface="メイリオ" panose="020B0604030504040204" pitchFamily="50" charset="-128"/>
                      </a:endParaRPr>
                    </a:p>
                  </a:txBody>
                  <a:tcPr anchor="ctr"/>
                </a:tc>
              </a:tr>
              <a:tr h="409465">
                <a:tc>
                  <a:txBody>
                    <a:bodyPr/>
                    <a:lstStyle/>
                    <a:p>
                      <a:pPr algn="ctr"/>
                      <a:r>
                        <a:rPr lang="en-US" altLang="ja-JP" sz="1800" dirty="0" smtClean="0">
                          <a:latin typeface="メイリオ" panose="020B0604030504040204" pitchFamily="50" charset="-128"/>
                          <a:ea typeface="メイリオ" panose="020B0604030504040204" pitchFamily="50" charset="-128"/>
                        </a:rPr>
                        <a:t>15</a:t>
                      </a:r>
                      <a:r>
                        <a:rPr lang="ja-JP" altLang="en-US" sz="1800" dirty="0" smtClean="0">
                          <a:latin typeface="メイリオ" panose="020B0604030504040204" pitchFamily="50" charset="-128"/>
                          <a:ea typeface="メイリオ" panose="020B0604030504040204" pitchFamily="50" charset="-128"/>
                        </a:rPr>
                        <a:t>分</a:t>
                      </a:r>
                      <a:endParaRPr lang="ja-JP" altLang="en-US" sz="1800" dirty="0">
                        <a:latin typeface="メイリオ" panose="020B0604030504040204" pitchFamily="50" charset="-128"/>
                        <a:ea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smtClean="0">
                          <a:latin typeface="メイリオ" panose="020B0604030504040204" pitchFamily="50" charset="-128"/>
                          <a:ea typeface="メイリオ" panose="020B0604030504040204" pitchFamily="50" charset="-128"/>
                        </a:rPr>
                        <a:t>避難所運営本部の体制　</a:t>
                      </a:r>
                      <a:r>
                        <a:rPr kumimoji="1" lang="ja-JP" altLang="en-US" sz="1800" dirty="0" smtClean="0">
                          <a:solidFill>
                            <a:srgbClr val="FF0000"/>
                          </a:solidFill>
                          <a:latin typeface="メイリオ" panose="020B0604030504040204" pitchFamily="50" charset="-128"/>
                          <a:ea typeface="メイリオ" panose="020B0604030504040204" pitchFamily="50" charset="-128"/>
                        </a:rPr>
                        <a:t>←　ポイント</a:t>
                      </a:r>
                      <a:endParaRPr kumimoji="1" lang="ja-JP" altLang="en-US" sz="1800" dirty="0" smtClean="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進行役・参加者</a:t>
                      </a:r>
                      <a:endParaRPr kumimoji="1" lang="ja-JP" altLang="en-US" sz="1800" dirty="0">
                        <a:latin typeface="メイリオ" panose="020B0604030504040204" pitchFamily="50" charset="-128"/>
                        <a:ea typeface="メイリオ" panose="020B0604030504040204" pitchFamily="50" charset="-128"/>
                      </a:endParaRPr>
                    </a:p>
                  </a:txBody>
                  <a:tcPr anchor="ctr"/>
                </a:tc>
              </a:tr>
              <a:tr h="409465">
                <a:tc>
                  <a:txBody>
                    <a:bodyPr/>
                    <a:lstStyle/>
                    <a:p>
                      <a:pPr algn="ctr"/>
                      <a:r>
                        <a:rPr kumimoji="1" lang="en-US" altLang="ja-JP" sz="1800" dirty="0" smtClean="0">
                          <a:latin typeface="メイリオ" panose="020B0604030504040204" pitchFamily="50" charset="-128"/>
                          <a:ea typeface="メイリオ" panose="020B0604030504040204" pitchFamily="50" charset="-128"/>
                        </a:rPr>
                        <a:t>30</a:t>
                      </a:r>
                      <a:r>
                        <a:rPr kumimoji="1" lang="ja-JP" altLang="en-US" sz="1800" dirty="0" smtClean="0">
                          <a:latin typeface="メイリオ" panose="020B0604030504040204" pitchFamily="50" charset="-128"/>
                          <a:ea typeface="メイリオ" panose="020B0604030504040204" pitchFamily="50" charset="-128"/>
                        </a:rPr>
                        <a:t>分</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レイアウトの検討　</a:t>
                      </a:r>
                      <a:r>
                        <a:rPr kumimoji="1" lang="ja-JP" altLang="en-US" sz="1800" dirty="0" smtClean="0">
                          <a:solidFill>
                            <a:srgbClr val="FF0000"/>
                          </a:solidFill>
                          <a:latin typeface="メイリオ" panose="020B0604030504040204" pitchFamily="50" charset="-128"/>
                          <a:ea typeface="メイリオ" panose="020B0604030504040204" pitchFamily="50" charset="-128"/>
                        </a:rPr>
                        <a:t>←　ポイント</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smtClean="0">
                          <a:latin typeface="メイリオ" panose="020B0604030504040204" pitchFamily="50" charset="-128"/>
                          <a:ea typeface="メイリオ" panose="020B0604030504040204" pitchFamily="50" charset="-128"/>
                        </a:rPr>
                        <a:t>進行役・参加者</a:t>
                      </a:r>
                    </a:p>
                  </a:txBody>
                  <a:tcPr anchor="ctr"/>
                </a:tc>
              </a:tr>
              <a:tr h="409465">
                <a:tc>
                  <a:txBody>
                    <a:bodyPr/>
                    <a:lstStyle/>
                    <a:p>
                      <a:pPr algn="ctr"/>
                      <a:r>
                        <a:rPr kumimoji="1" lang="en-US" altLang="ja-JP" sz="1800" dirty="0" smtClean="0">
                          <a:latin typeface="メイリオ" panose="020B0604030504040204" pitchFamily="50" charset="-128"/>
                          <a:ea typeface="メイリオ" panose="020B0604030504040204" pitchFamily="50" charset="-128"/>
                        </a:rPr>
                        <a:t>15</a:t>
                      </a:r>
                      <a:r>
                        <a:rPr kumimoji="1" lang="ja-JP" altLang="en-US" sz="1800" dirty="0" smtClean="0">
                          <a:latin typeface="メイリオ" panose="020B0604030504040204" pitchFamily="50" charset="-128"/>
                          <a:ea typeface="メイリオ" panose="020B0604030504040204" pitchFamily="50" charset="-128"/>
                        </a:rPr>
                        <a:t>分</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休憩</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dirty="0" smtClean="0">
                        <a:latin typeface="メイリオ" panose="020B0604030504040204" pitchFamily="50" charset="-128"/>
                        <a:ea typeface="メイリオ" panose="020B0604030504040204" pitchFamily="50" charset="-128"/>
                      </a:endParaRPr>
                    </a:p>
                  </a:txBody>
                  <a:tcPr anchor="ctr"/>
                </a:tc>
              </a:tr>
              <a:tr h="409465">
                <a:tc>
                  <a:txBody>
                    <a:bodyPr/>
                    <a:lstStyle/>
                    <a:p>
                      <a:pPr algn="ctr"/>
                      <a:r>
                        <a:rPr kumimoji="1" lang="en-US" altLang="ja-JP" sz="1800" dirty="0" smtClean="0">
                          <a:latin typeface="メイリオ" panose="020B0604030504040204" pitchFamily="50" charset="-128"/>
                          <a:ea typeface="メイリオ" panose="020B0604030504040204" pitchFamily="50" charset="-128"/>
                        </a:rPr>
                        <a:t>35</a:t>
                      </a:r>
                      <a:r>
                        <a:rPr kumimoji="1" lang="ja-JP" altLang="en-US" sz="1800" dirty="0" smtClean="0">
                          <a:latin typeface="メイリオ" panose="020B0604030504040204" pitchFamily="50" charset="-128"/>
                          <a:ea typeface="メイリオ" panose="020B0604030504040204" pitchFamily="50" charset="-128"/>
                        </a:rPr>
                        <a:t>分</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施設見学</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施設管理者が誘導</a:t>
                      </a:r>
                      <a:endParaRPr kumimoji="1" lang="ja-JP" altLang="en-US" sz="1800" dirty="0">
                        <a:latin typeface="メイリオ" panose="020B0604030504040204" pitchFamily="50" charset="-128"/>
                        <a:ea typeface="メイリオ" panose="020B0604030504040204" pitchFamily="50" charset="-128"/>
                      </a:endParaRPr>
                    </a:p>
                  </a:txBody>
                  <a:tcPr anchor="ctr"/>
                </a:tc>
              </a:tr>
              <a:tr h="40946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800" dirty="0" smtClean="0">
                          <a:latin typeface="メイリオ" panose="020B0604030504040204" pitchFamily="50" charset="-128"/>
                          <a:ea typeface="メイリオ" panose="020B0604030504040204" pitchFamily="50" charset="-128"/>
                        </a:rPr>
                        <a:t>15</a:t>
                      </a:r>
                      <a:r>
                        <a:rPr lang="ja-JP" altLang="en-US" sz="1800" dirty="0" smtClean="0">
                          <a:latin typeface="メイリオ" panose="020B0604030504040204" pitchFamily="50" charset="-128"/>
                          <a:ea typeface="メイリオ" panose="020B0604030504040204" pitchFamily="50" charset="-128"/>
                        </a:rPr>
                        <a:t>分</a:t>
                      </a:r>
                    </a:p>
                  </a:txBody>
                  <a:tcPr anchor="ctr"/>
                </a:tc>
                <a:tc>
                  <a:txBody>
                    <a:bodyPr/>
                    <a:lstStyle/>
                    <a:p>
                      <a:r>
                        <a:rPr lang="ja-JP" altLang="en-US" sz="1800" dirty="0" smtClean="0">
                          <a:latin typeface="メイリオ" panose="020B0604030504040204" pitchFamily="50" charset="-128"/>
                          <a:ea typeface="メイリオ" panose="020B0604030504040204" pitchFamily="50" charset="-128"/>
                        </a:rPr>
                        <a:t>避難所に入所するときの注意事項</a:t>
                      </a:r>
                      <a:endParaRPr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進行役・参加者</a:t>
                      </a:r>
                      <a:endParaRPr kumimoji="1" lang="ja-JP" altLang="en-US" sz="1800" dirty="0">
                        <a:latin typeface="メイリオ" panose="020B0604030504040204" pitchFamily="50" charset="-128"/>
                        <a:ea typeface="メイリオ" panose="020B0604030504040204" pitchFamily="50" charset="-128"/>
                      </a:endParaRPr>
                    </a:p>
                  </a:txBody>
                  <a:tcPr anchor="ctr"/>
                </a:tc>
              </a:tr>
              <a:tr h="40946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800" dirty="0" smtClean="0">
                          <a:latin typeface="メイリオ" panose="020B0604030504040204" pitchFamily="50" charset="-128"/>
                          <a:ea typeface="メイリオ" panose="020B0604030504040204" pitchFamily="50" charset="-128"/>
                        </a:rPr>
                        <a:t>15</a:t>
                      </a:r>
                      <a:r>
                        <a:rPr lang="ja-JP" altLang="en-US" sz="1800" dirty="0" smtClean="0">
                          <a:latin typeface="メイリオ" panose="020B0604030504040204" pitchFamily="50" charset="-128"/>
                          <a:ea typeface="メイリオ" panose="020B0604030504040204" pitchFamily="50" charset="-128"/>
                        </a:rPr>
                        <a:t>分</a:t>
                      </a: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避難所の生活ルール</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進行役・参加者</a:t>
                      </a:r>
                      <a:endParaRPr kumimoji="1" lang="ja-JP" altLang="en-US" sz="1800" dirty="0">
                        <a:latin typeface="メイリオ" panose="020B0604030504040204" pitchFamily="50" charset="-128"/>
                        <a:ea typeface="メイリオ" panose="020B0604030504040204" pitchFamily="50" charset="-128"/>
                      </a:endParaRPr>
                    </a:p>
                  </a:txBody>
                  <a:tcPr anchor="ctr"/>
                </a:tc>
              </a:tr>
              <a:tr h="40946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800" dirty="0" smtClean="0">
                          <a:latin typeface="メイリオ" panose="020B0604030504040204" pitchFamily="50" charset="-128"/>
                          <a:ea typeface="メイリオ" panose="020B0604030504040204" pitchFamily="50" charset="-128"/>
                        </a:rPr>
                        <a:t>15</a:t>
                      </a:r>
                      <a:r>
                        <a:rPr lang="ja-JP" altLang="en-US" sz="1800" dirty="0" smtClean="0">
                          <a:latin typeface="メイリオ" panose="020B0604030504040204" pitchFamily="50" charset="-128"/>
                          <a:ea typeface="メイリオ" panose="020B0604030504040204" pitchFamily="50" charset="-128"/>
                        </a:rPr>
                        <a:t>分</a:t>
                      </a: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トイレの使い方　</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進行役・参加者</a:t>
                      </a:r>
                      <a:endParaRPr kumimoji="1" lang="ja-JP" altLang="en-US" sz="1800" dirty="0">
                        <a:latin typeface="メイリオ" panose="020B0604030504040204" pitchFamily="50" charset="-128"/>
                        <a:ea typeface="メイリオ" panose="020B0604030504040204" pitchFamily="50" charset="-128"/>
                      </a:endParaRPr>
                    </a:p>
                  </a:txBody>
                  <a:tcPr anchor="ctr"/>
                </a:tc>
              </a:tr>
              <a:tr h="443587">
                <a:tc>
                  <a:txBody>
                    <a:bodyPr/>
                    <a:lstStyle/>
                    <a:p>
                      <a:pPr algn="ctr"/>
                      <a:r>
                        <a:rPr kumimoji="1" lang="en-US" altLang="ja-JP" sz="1800" dirty="0" smtClean="0">
                          <a:latin typeface="メイリオ" panose="020B0604030504040204" pitchFamily="50" charset="-128"/>
                          <a:ea typeface="メイリオ" panose="020B0604030504040204" pitchFamily="50" charset="-128"/>
                        </a:rPr>
                        <a:t>10</a:t>
                      </a:r>
                      <a:r>
                        <a:rPr kumimoji="1" lang="ja-JP" altLang="en-US" sz="1800" dirty="0" smtClean="0">
                          <a:latin typeface="メイリオ" panose="020B0604030504040204" pitchFamily="50" charset="-128"/>
                          <a:ea typeface="メイリオ" panose="020B0604030504040204" pitchFamily="50" charset="-128"/>
                        </a:rPr>
                        <a:t>分</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電話・</a:t>
                      </a:r>
                      <a:r>
                        <a:rPr kumimoji="1" lang="en-US" altLang="ja-JP" sz="1800" dirty="0" smtClean="0">
                          <a:latin typeface="メイリオ" panose="020B0604030504040204" pitchFamily="50" charset="-128"/>
                          <a:ea typeface="メイリオ" panose="020B0604030504040204" pitchFamily="50" charset="-128"/>
                        </a:rPr>
                        <a:t>FAX</a:t>
                      </a:r>
                      <a:r>
                        <a:rPr kumimoji="1" lang="ja-JP" altLang="en-US" sz="1800" dirty="0" smtClean="0">
                          <a:latin typeface="メイリオ" panose="020B0604030504040204" pitchFamily="50" charset="-128"/>
                          <a:ea typeface="メイリオ" panose="020B0604030504040204" pitchFamily="50" charset="-128"/>
                        </a:rPr>
                        <a:t>番号リスト</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進行役・参加者</a:t>
                      </a:r>
                      <a:endParaRPr kumimoji="1" lang="ja-JP" altLang="en-US" sz="1800" dirty="0">
                        <a:latin typeface="メイリオ" panose="020B0604030504040204" pitchFamily="50" charset="-128"/>
                        <a:ea typeface="メイリオ" panose="020B0604030504040204" pitchFamily="50" charset="-128"/>
                      </a:endParaRPr>
                    </a:p>
                  </a:txBody>
                  <a:tcPr anchor="ctr"/>
                </a:tc>
              </a:tr>
              <a:tr h="443587">
                <a:tc>
                  <a:txBody>
                    <a:bodyPr/>
                    <a:lstStyle/>
                    <a:p>
                      <a:pPr algn="ctr"/>
                      <a:r>
                        <a:rPr kumimoji="1" lang="en-US" altLang="ja-JP" sz="1800" dirty="0" smtClean="0">
                          <a:latin typeface="メイリオ" panose="020B0604030504040204" pitchFamily="50" charset="-128"/>
                          <a:ea typeface="メイリオ" panose="020B0604030504040204" pitchFamily="50" charset="-128"/>
                        </a:rPr>
                        <a:t>30</a:t>
                      </a:r>
                      <a:r>
                        <a:rPr kumimoji="1" lang="ja-JP" altLang="en-US" sz="1800" dirty="0" smtClean="0">
                          <a:latin typeface="メイリオ" panose="020B0604030504040204" pitchFamily="50" charset="-128"/>
                          <a:ea typeface="メイリオ" panose="020B0604030504040204" pitchFamily="50" charset="-128"/>
                        </a:rPr>
                        <a:t>分</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まとめ</a:t>
                      </a:r>
                      <a:endParaRPr kumimoji="1" lang="ja-JP" altLang="en-US" sz="1800"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800" dirty="0" smtClean="0">
                          <a:latin typeface="メイリオ" panose="020B0604030504040204" pitchFamily="50" charset="-128"/>
                          <a:ea typeface="メイリオ" panose="020B0604030504040204" pitchFamily="50" charset="-128"/>
                        </a:rPr>
                        <a:t>進行役・参加者</a:t>
                      </a:r>
                      <a:endParaRPr kumimoji="1" lang="ja-JP" altLang="en-US" sz="1800" dirty="0">
                        <a:latin typeface="メイリオ" panose="020B0604030504040204" pitchFamily="50" charset="-128"/>
                        <a:ea typeface="メイリオ" panose="020B0604030504040204" pitchFamily="50" charset="-128"/>
                      </a:endParaRPr>
                    </a:p>
                  </a:txBody>
                  <a:tcPr anchor="ctr"/>
                </a:tc>
              </a:tr>
            </a:tbl>
          </a:graphicData>
        </a:graphic>
      </p:graphicFrame>
      <p:sp>
        <p:nvSpPr>
          <p:cNvPr id="4" name="スライド番号プレースホルダー 3"/>
          <p:cNvSpPr>
            <a:spLocks noGrp="1"/>
          </p:cNvSpPr>
          <p:nvPr>
            <p:ph type="sldNum" sz="quarter" idx="12"/>
          </p:nvPr>
        </p:nvSpPr>
        <p:spPr/>
        <p:txBody>
          <a:bodyPr/>
          <a:lstStyle/>
          <a:p>
            <a:fld id="{886B7CE1-7474-42F9-A3A3-B16D69111079}" type="slidenum">
              <a:rPr lang="ja-JP" altLang="en-US" smtClean="0">
                <a:solidFill>
                  <a:prstClr val="black"/>
                </a:solidFill>
              </a:rPr>
              <a:pPr/>
              <a:t>6</a:t>
            </a:fld>
            <a:endParaRPr lang="ja-JP" altLang="en-US">
              <a:solidFill>
                <a:prstClr val="black"/>
              </a:solidFill>
            </a:endParaRPr>
          </a:p>
        </p:txBody>
      </p:sp>
      <p:sp>
        <p:nvSpPr>
          <p:cNvPr id="6" name="テキスト ボックス 5"/>
          <p:cNvSpPr txBox="1"/>
          <p:nvPr/>
        </p:nvSpPr>
        <p:spPr>
          <a:xfrm>
            <a:off x="7113240" y="-27385"/>
            <a:ext cx="2792760" cy="461665"/>
          </a:xfrm>
          <a:prstGeom prst="rect">
            <a:avLst/>
          </a:prstGeom>
          <a:solidFill>
            <a:schemeClr val="tx1"/>
          </a:solidFill>
        </p:spPr>
        <p:txBody>
          <a:bodyPr wrap="square" rtlCol="0" anchor="ctr" anchorCtr="0">
            <a:noAutofit/>
          </a:bodyPr>
          <a:lstStyle/>
          <a:p>
            <a:r>
              <a:rPr lang="ja-JP" altLang="en-US" sz="1600" dirty="0" smtClean="0">
                <a:solidFill>
                  <a:schemeClr val="bg1"/>
                </a:solidFill>
              </a:rPr>
              <a:t>進行役用資料（研修時不要）</a:t>
            </a:r>
            <a:endParaRPr lang="en-US" altLang="ja-JP" sz="1600" dirty="0" smtClean="0">
              <a:solidFill>
                <a:schemeClr val="bg1"/>
              </a:solidFill>
            </a:endParaRPr>
          </a:p>
        </p:txBody>
      </p:sp>
    </p:spTree>
    <p:extLst>
      <p:ext uri="{BB962C8B-B14F-4D97-AF65-F5344CB8AC3E}">
        <p14:creationId xmlns:p14="http://schemas.microsoft.com/office/powerpoint/2010/main" val="28654943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a:solidFill>
                  <a:prstClr val="white"/>
                </a:solidFill>
                <a:latin typeface="メイリオ" panose="020B0604030504040204" pitchFamily="50" charset="-128"/>
                <a:ea typeface="メイリオ" panose="020B0604030504040204" pitchFamily="50" charset="-128"/>
              </a:rPr>
              <a:t>研修</a:t>
            </a:r>
            <a:r>
              <a:rPr lang="ja-JP" altLang="en-US" sz="2400" b="1" dirty="0" smtClean="0">
                <a:solidFill>
                  <a:prstClr val="white"/>
                </a:solidFill>
                <a:latin typeface="メイリオ" panose="020B0604030504040204" pitchFamily="50" charset="-128"/>
                <a:ea typeface="メイリオ" panose="020B0604030504040204" pitchFamily="50" charset="-128"/>
              </a:rPr>
              <a:t>用資料</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64232" y="1844825"/>
            <a:ext cx="9777536" cy="2160240"/>
          </a:xfrm>
          <a:prstGeom prst="rect">
            <a:avLst/>
          </a:prstGeom>
          <a:solidFill>
            <a:srgbClr val="FFFFCC"/>
          </a:solidFill>
          <a:ln w="28575">
            <a:solidFill>
              <a:schemeClr val="accent4"/>
            </a:solidFill>
          </a:ln>
        </p:spPr>
        <p:txBody>
          <a:bodyPr wrap="square" rtlCol="0" anchor="ctr" anchorCtr="0">
            <a:noAutofit/>
          </a:bodyPr>
          <a:lstStyle/>
          <a:p>
            <a:pPr algn="ctr">
              <a:lnSpc>
                <a:spcPct val="150000"/>
              </a:lnSpc>
            </a:pPr>
            <a:r>
              <a:rPr lang="ja-JP" altLang="en-US" sz="6000" dirty="0">
                <a:solidFill>
                  <a:prstClr val="black"/>
                </a:solidFill>
                <a:latin typeface="メイリオ" panose="020B0604030504040204" pitchFamily="50" charset="-128"/>
                <a:ea typeface="メイリオ" panose="020B0604030504040204" pitchFamily="50" charset="-128"/>
              </a:rPr>
              <a:t>研修用資料</a:t>
            </a:r>
            <a:endParaRPr lang="en-US" altLang="ja-JP" sz="6000" dirty="0" smtClean="0">
              <a:solidFill>
                <a:prstClr val="black"/>
              </a:solidFill>
              <a:latin typeface="メイリオ" panose="020B0604030504040204" pitchFamily="50" charset="-128"/>
              <a:ea typeface="メイリオ" panose="020B0604030504040204" pitchFamily="50" charset="-128"/>
            </a:endParaRPr>
          </a:p>
        </p:txBody>
      </p:sp>
      <p:cxnSp>
        <p:nvCxnSpPr>
          <p:cNvPr id="79" name="直線コネクタ 78"/>
          <p:cNvCxnSpPr/>
          <p:nvPr/>
        </p:nvCxnSpPr>
        <p:spPr>
          <a:xfrm>
            <a:off x="3120390" y="8611870"/>
            <a:ext cx="2776220" cy="0"/>
          </a:xfrm>
          <a:prstGeom prst="line">
            <a:avLst/>
          </a:prstGeom>
          <a:ln w="38100">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2" name="Rectangle 141"/>
          <p:cNvSpPr>
            <a:spLocks noChangeArrowheads="1"/>
          </p:cNvSpPr>
          <p:nvPr/>
        </p:nvSpPr>
        <p:spPr bwMode="auto">
          <a:xfrm>
            <a:off x="0" y="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63" name="Rectangle 180"/>
          <p:cNvSpPr>
            <a:spLocks noChangeArrowheads="1"/>
          </p:cNvSpPr>
          <p:nvPr/>
        </p:nvSpPr>
        <p:spPr bwMode="auto">
          <a:xfrm>
            <a:off x="0" y="457200"/>
            <a:ext cx="990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7</a:t>
            </a:fld>
            <a:endParaRPr lang="ja-JP" altLang="en-US">
              <a:solidFill>
                <a:prstClr val="black"/>
              </a:solidFill>
            </a:endParaRPr>
          </a:p>
        </p:txBody>
      </p:sp>
      <p:sp>
        <p:nvSpPr>
          <p:cNvPr id="8" name="テキスト ボックス 7"/>
          <p:cNvSpPr txBox="1"/>
          <p:nvPr/>
        </p:nvSpPr>
        <p:spPr>
          <a:xfrm>
            <a:off x="416496" y="4365104"/>
            <a:ext cx="9385500" cy="1872208"/>
          </a:xfrm>
          <a:prstGeom prst="rect">
            <a:avLst/>
          </a:prstGeom>
          <a:noFill/>
        </p:spPr>
        <p:txBody>
          <a:bodyPr wrap="square" rtlCol="0">
            <a:noAutofit/>
          </a:bodyPr>
          <a:lstStyle/>
          <a:p>
            <a:pPr>
              <a:lnSpc>
                <a:spcPts val="2800"/>
              </a:lnSpc>
            </a:pPr>
            <a:r>
              <a:rPr lang="ja-JP" altLang="en-US" dirty="0" smtClean="0">
                <a:latin typeface="メイリオ" panose="020B0604030504040204" pitchFamily="50" charset="-128"/>
                <a:ea typeface="メイリオ" panose="020B0604030504040204" pitchFamily="50" charset="-128"/>
              </a:rPr>
              <a:t>以後は研修会で使用する資料です。</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76399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27384"/>
            <a:ext cx="9906000" cy="461665"/>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ja-JP" altLang="en-US" sz="2400" b="1" dirty="0" smtClean="0">
                <a:solidFill>
                  <a:prstClr val="white"/>
                </a:solidFill>
                <a:latin typeface="メイリオ" panose="020B0604030504040204" pitchFamily="50" charset="-128"/>
                <a:ea typeface="メイリオ" panose="020B0604030504040204" pitchFamily="50" charset="-128"/>
              </a:rPr>
              <a:t>避難所運営の必要性</a:t>
            </a:r>
            <a:endParaRPr lang="ja-JP" altLang="en-US" sz="2400" b="1" dirty="0">
              <a:solidFill>
                <a:prstClr val="white"/>
              </a:solidFill>
              <a:latin typeface="メイリオ" panose="020B0604030504040204" pitchFamily="50" charset="-128"/>
              <a:ea typeface="メイリオ" panose="020B0604030504040204" pitchFamily="50" charset="-128"/>
            </a:endParaRPr>
          </a:p>
        </p:txBody>
      </p:sp>
      <p:sp>
        <p:nvSpPr>
          <p:cNvPr id="97" name="テキスト ボックス 96"/>
          <p:cNvSpPr txBox="1"/>
          <p:nvPr/>
        </p:nvSpPr>
        <p:spPr>
          <a:xfrm>
            <a:off x="122084" y="592374"/>
            <a:ext cx="8575332" cy="461665"/>
          </a:xfrm>
          <a:prstGeom prst="rect">
            <a:avLst/>
          </a:prstGeom>
          <a:noFill/>
          <a:ln w="28575">
            <a:noFill/>
          </a:ln>
        </p:spPr>
        <p:txBody>
          <a:bodyPr wrap="square" rtlCol="0">
            <a:spAutoFit/>
          </a:bodyPr>
          <a:lstStyle/>
          <a:p>
            <a:r>
              <a:rPr lang="ja-JP" altLang="en-US" sz="2400" dirty="0" smtClean="0">
                <a:solidFill>
                  <a:prstClr val="black"/>
                </a:solidFill>
                <a:latin typeface="メイリオ" panose="020B0604030504040204" pitchFamily="50" charset="-128"/>
                <a:ea typeface="メイリオ" panose="020B0604030504040204" pitchFamily="50" charset="-128"/>
              </a:rPr>
              <a:t>■　平成２８年熊本地震：</a:t>
            </a:r>
            <a:r>
              <a:rPr lang="ja-JP" altLang="en-US" sz="2400" dirty="0" smtClean="0">
                <a:solidFill>
                  <a:srgbClr val="FF0000"/>
                </a:solidFill>
                <a:latin typeface="メイリオ" panose="020B0604030504040204" pitchFamily="50" charset="-128"/>
                <a:ea typeface="メイリオ" panose="020B0604030504040204" pitchFamily="50" charset="-128"/>
              </a:rPr>
              <a:t>震度７</a:t>
            </a:r>
            <a:r>
              <a:rPr lang="ja-JP" altLang="en-US" sz="2400" dirty="0" smtClean="0">
                <a:solidFill>
                  <a:prstClr val="black"/>
                </a:solidFill>
                <a:latin typeface="メイリオ" panose="020B0604030504040204" pitchFamily="50" charset="-128"/>
                <a:ea typeface="メイリオ" panose="020B0604030504040204" pitchFamily="50" charset="-128"/>
              </a:rPr>
              <a:t>の揺れが</a:t>
            </a:r>
            <a:r>
              <a:rPr lang="ja-JP" altLang="en-US" sz="2400" dirty="0" smtClean="0">
                <a:solidFill>
                  <a:srgbClr val="FF0000"/>
                </a:solidFill>
                <a:latin typeface="メイリオ" panose="020B0604030504040204" pitchFamily="50" charset="-128"/>
                <a:ea typeface="メイリオ" panose="020B0604030504040204" pitchFamily="50" charset="-128"/>
              </a:rPr>
              <a:t>２回</a:t>
            </a:r>
            <a:endParaRPr lang="en-US" altLang="ja-JP" sz="2400" dirty="0" smtClean="0">
              <a:solidFill>
                <a:prstClr val="black"/>
              </a:solidFill>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189659" y="4439152"/>
            <a:ext cx="9509447" cy="723275"/>
          </a:xfrm>
          <a:prstGeom prst="rect">
            <a:avLst/>
          </a:prstGeom>
          <a:noFill/>
        </p:spPr>
        <p:txBody>
          <a:bodyPr wrap="square" rtlCol="0">
            <a:spAutoFit/>
          </a:bodyPr>
          <a:lstStyle/>
          <a:p>
            <a:pPr algn="ctr"/>
            <a:r>
              <a:rPr lang="ja-JP" altLang="ja-JP" sz="2000" dirty="0" smtClean="0">
                <a:latin typeface="メイリオ" panose="020B0604030504040204" pitchFamily="50" charset="-128"/>
                <a:ea typeface="メイリオ" panose="020B0604030504040204" pitchFamily="50" charset="-128"/>
              </a:rPr>
              <a:t>本来実施</a:t>
            </a:r>
            <a:r>
              <a:rPr lang="ja-JP" altLang="ja-JP" sz="2000" dirty="0">
                <a:latin typeface="メイリオ" panose="020B0604030504040204" pitchFamily="50" charset="-128"/>
                <a:ea typeface="メイリオ" panose="020B0604030504040204" pitchFamily="50" charset="-128"/>
              </a:rPr>
              <a:t>されるべき</a:t>
            </a:r>
            <a:r>
              <a:rPr lang="ja-JP" altLang="ja-JP" sz="2400" b="1" dirty="0" smtClean="0">
                <a:solidFill>
                  <a:srgbClr val="FF0000"/>
                </a:solidFill>
                <a:latin typeface="メイリオ" panose="020B0604030504040204" pitchFamily="50" charset="-128"/>
                <a:ea typeface="メイリオ" panose="020B0604030504040204" pitchFamily="50" charset="-128"/>
              </a:rPr>
              <a:t>復旧業務</a:t>
            </a:r>
            <a:r>
              <a:rPr lang="ja-JP" altLang="en-US" sz="2400" b="1" dirty="0" smtClean="0">
                <a:solidFill>
                  <a:srgbClr val="FF0000"/>
                </a:solidFill>
                <a:latin typeface="メイリオ" panose="020B0604030504040204" pitchFamily="50" charset="-128"/>
                <a:ea typeface="メイリオ" panose="020B0604030504040204" pitchFamily="50" charset="-128"/>
              </a:rPr>
              <a:t>等</a:t>
            </a:r>
            <a:r>
              <a:rPr lang="ja-JP" altLang="ja-JP" sz="2400" b="1" dirty="0" smtClean="0">
                <a:solidFill>
                  <a:srgbClr val="FF0000"/>
                </a:solidFill>
                <a:latin typeface="メイリオ" panose="020B0604030504040204" pitchFamily="50" charset="-128"/>
                <a:ea typeface="メイリオ" panose="020B0604030504040204" pitchFamily="50" charset="-128"/>
              </a:rPr>
              <a:t>に</a:t>
            </a:r>
            <a:r>
              <a:rPr lang="ja-JP" altLang="ja-JP" sz="2400" b="1" dirty="0">
                <a:solidFill>
                  <a:srgbClr val="FF0000"/>
                </a:solidFill>
                <a:latin typeface="メイリオ" panose="020B0604030504040204" pitchFamily="50" charset="-128"/>
                <a:ea typeface="メイリオ" panose="020B0604030504040204" pitchFamily="50" charset="-128"/>
              </a:rPr>
              <a:t>支障</a:t>
            </a:r>
            <a:r>
              <a:rPr lang="ja-JP" altLang="ja-JP" sz="2400" b="1" dirty="0" smtClean="0">
                <a:solidFill>
                  <a:srgbClr val="FF0000"/>
                </a:solidFill>
                <a:latin typeface="メイリオ" panose="020B0604030504040204" pitchFamily="50" charset="-128"/>
                <a:ea typeface="メイリオ" panose="020B0604030504040204" pitchFamily="50" charset="-128"/>
              </a:rPr>
              <a:t>を</a:t>
            </a:r>
            <a:r>
              <a:rPr lang="ja-JP" altLang="en-US" sz="2400" b="1" dirty="0" smtClean="0">
                <a:solidFill>
                  <a:srgbClr val="FF0000"/>
                </a:solidFill>
                <a:latin typeface="メイリオ" panose="020B0604030504040204" pitchFamily="50" charset="-128"/>
                <a:ea typeface="メイリオ" panose="020B0604030504040204" pitchFamily="50" charset="-128"/>
              </a:rPr>
              <a:t>きた</a:t>
            </a:r>
            <a:r>
              <a:rPr lang="ja-JP" altLang="ja-JP" sz="2400" b="1" dirty="0" smtClean="0">
                <a:solidFill>
                  <a:srgbClr val="FF0000"/>
                </a:solidFill>
                <a:latin typeface="メイリオ" panose="020B0604030504040204" pitchFamily="50" charset="-128"/>
                <a:ea typeface="メイリオ" panose="020B0604030504040204" pitchFamily="50" charset="-128"/>
              </a:rPr>
              <a:t>した</a:t>
            </a:r>
            <a:r>
              <a:rPr lang="ja-JP" altLang="ja-JP" sz="2400" b="1" dirty="0">
                <a:solidFill>
                  <a:srgbClr val="FF0000"/>
                </a:solidFill>
                <a:latin typeface="メイリオ" panose="020B0604030504040204" pitchFamily="50" charset="-128"/>
                <a:ea typeface="メイリオ" panose="020B0604030504040204" pitchFamily="50" charset="-128"/>
              </a:rPr>
              <a:t>という課題</a:t>
            </a:r>
            <a:r>
              <a:rPr lang="ja-JP" altLang="ja-JP" sz="2400" b="1" dirty="0" smtClean="0">
                <a:solidFill>
                  <a:srgbClr val="FF0000"/>
                </a:solidFill>
                <a:latin typeface="メイリオ" panose="020B0604030504040204" pitchFamily="50" charset="-128"/>
                <a:ea typeface="メイリオ" panose="020B0604030504040204" pitchFamily="50" charset="-128"/>
              </a:rPr>
              <a:t>が報告</a:t>
            </a:r>
            <a:endParaRPr lang="en-US" altLang="ja-JP" sz="2000" b="1" dirty="0" smtClean="0">
              <a:solidFill>
                <a:srgbClr val="FF0000"/>
              </a:solidFill>
              <a:latin typeface="メイリオ" panose="020B0604030504040204" pitchFamily="50" charset="-128"/>
              <a:ea typeface="メイリオ" panose="020B0604030504040204" pitchFamily="50" charset="-128"/>
            </a:endParaRPr>
          </a:p>
          <a:p>
            <a:pPr algn="ctr">
              <a:spcBef>
                <a:spcPts val="600"/>
              </a:spcBef>
            </a:pPr>
            <a:r>
              <a:rPr lang="ja-JP" altLang="en-US" sz="1200" dirty="0" smtClean="0">
                <a:latin typeface="メイリオ" panose="020B0604030504040204" pitchFamily="50" charset="-128"/>
                <a:ea typeface="メイリオ" panose="020B0604030504040204" pitchFamily="50" charset="-128"/>
              </a:rPr>
              <a:t>（参考：熊本県</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平成</a:t>
            </a:r>
            <a:r>
              <a:rPr lang="ja-JP" altLang="en-US" sz="1200" dirty="0">
                <a:latin typeface="メイリオ" panose="020B0604030504040204" pitchFamily="50" charset="-128"/>
                <a:ea typeface="メイリオ" panose="020B0604030504040204" pitchFamily="50" charset="-128"/>
              </a:rPr>
              <a:t>２８年熊本地震　熊本県はいかに動いたか（初動・応急対応編</a:t>
            </a:r>
            <a:r>
              <a:rPr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ぎょうせい</a:t>
            </a:r>
            <a:r>
              <a:rPr lang="en-US" altLang="ja-JP" sz="1200" dirty="0" smtClean="0">
                <a:latin typeface="メイリオ" panose="020B0604030504040204" pitchFamily="50" charset="-128"/>
                <a:ea typeface="メイリオ" panose="020B0604030504040204" pitchFamily="50" charset="-128"/>
              </a:rPr>
              <a:t>,2018,P109.</a:t>
            </a:r>
            <a:r>
              <a:rPr lang="ja-JP" altLang="en-US" sz="1200" dirty="0" smtClean="0">
                <a:latin typeface="メイリオ" panose="020B0604030504040204" pitchFamily="50" charset="-128"/>
                <a:ea typeface="メイリオ" panose="020B0604030504040204" pitchFamily="50" charset="-128"/>
              </a:rPr>
              <a:t>）</a:t>
            </a:r>
            <a:endParaRPr lang="ja-JP" altLang="ja-JP" sz="1200" dirty="0" smtClean="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155361" y="1844824"/>
            <a:ext cx="9906000" cy="2308324"/>
          </a:xfrm>
          <a:prstGeom prst="rect">
            <a:avLst/>
          </a:prstGeom>
          <a:noFill/>
          <a:ln w="28575">
            <a:noFill/>
          </a:ln>
        </p:spPr>
        <p:txBody>
          <a:bodyPr wrap="square" rtlCol="0">
            <a:spAutoFit/>
          </a:bodyPr>
          <a:lstStyle/>
          <a:p>
            <a:r>
              <a:rPr lang="ja-JP" altLang="en-US" sz="2400" dirty="0" smtClean="0">
                <a:solidFill>
                  <a:prstClr val="black"/>
                </a:solidFill>
                <a:latin typeface="メイリオ" panose="020B0604030504040204" pitchFamily="50" charset="-128"/>
                <a:ea typeface="メイリオ" panose="020B0604030504040204" pitchFamily="50" charset="-128"/>
              </a:rPr>
              <a:t>■　避難所の運営</a:t>
            </a:r>
            <a:endParaRPr lang="en-US" altLang="ja-JP" sz="2400" dirty="0" smtClean="0">
              <a:solidFill>
                <a:prstClr val="black"/>
              </a:solidFill>
              <a:latin typeface="メイリオ" panose="020B0604030504040204" pitchFamily="50" charset="-128"/>
              <a:ea typeface="メイリオ" panose="020B0604030504040204" pitchFamily="50" charset="-128"/>
            </a:endParaRPr>
          </a:p>
          <a:p>
            <a:r>
              <a:rPr lang="ja-JP" altLang="en-US" sz="2000" dirty="0">
                <a:solidFill>
                  <a:prstClr val="black"/>
                </a:solidFill>
                <a:latin typeface="メイリオ" panose="020B0604030504040204" pitchFamily="50" charset="-128"/>
                <a:ea typeface="メイリオ" panose="020B0604030504040204" pitchFamily="50" charset="-128"/>
              </a:rPr>
              <a:t>　</a:t>
            </a:r>
            <a:r>
              <a:rPr lang="ja-JP" altLang="en-US" sz="2000" dirty="0" smtClean="0">
                <a:solidFill>
                  <a:prstClr val="black"/>
                </a:solidFill>
                <a:latin typeface="メイリオ" panose="020B0604030504040204" pitchFamily="50" charset="-128"/>
                <a:ea typeface="メイリオ" panose="020B0604030504040204" pitchFamily="50" charset="-128"/>
              </a:rPr>
              <a:t>　・コミュニティスクールなど、地域の連携が定着していた地域</a:t>
            </a:r>
            <a:endParaRPr lang="en-US" altLang="ja-JP" sz="2000" dirty="0" smtClean="0">
              <a:solidFill>
                <a:prstClr val="black"/>
              </a:solidFill>
              <a:latin typeface="メイリオ" panose="020B0604030504040204" pitchFamily="50" charset="-128"/>
              <a:ea typeface="メイリオ" panose="020B0604030504040204" pitchFamily="50" charset="-128"/>
            </a:endParaRPr>
          </a:p>
          <a:p>
            <a:r>
              <a:rPr lang="ja-JP" altLang="en-US" sz="2000" dirty="0">
                <a:solidFill>
                  <a:prstClr val="black"/>
                </a:solidFill>
                <a:latin typeface="メイリオ" panose="020B0604030504040204" pitchFamily="50" charset="-128"/>
                <a:ea typeface="メイリオ" panose="020B0604030504040204" pitchFamily="50" charset="-128"/>
              </a:rPr>
              <a:t>　</a:t>
            </a:r>
            <a:r>
              <a:rPr lang="ja-JP" altLang="en-US" sz="2000" dirty="0" smtClean="0">
                <a:solidFill>
                  <a:prstClr val="black"/>
                </a:solidFill>
                <a:latin typeface="メイリオ" panose="020B0604030504040204" pitchFamily="50" charset="-128"/>
                <a:ea typeface="メイリオ" panose="020B0604030504040204" pitchFamily="50" charset="-128"/>
              </a:rPr>
              <a:t>　　→　地域住民主導による自主的な避難所運営の実施</a:t>
            </a:r>
            <a:endParaRPr lang="en-US" altLang="ja-JP" sz="2000" dirty="0" smtClean="0">
              <a:solidFill>
                <a:prstClr val="black"/>
              </a:solidFill>
              <a:latin typeface="メイリオ" panose="020B0604030504040204" pitchFamily="50" charset="-128"/>
              <a:ea typeface="メイリオ" panose="020B0604030504040204" pitchFamily="50" charset="-128"/>
            </a:endParaRPr>
          </a:p>
          <a:p>
            <a:endParaRPr lang="en-US" altLang="ja-JP" sz="2000" dirty="0">
              <a:solidFill>
                <a:prstClr val="black"/>
              </a:solidFill>
              <a:latin typeface="メイリオ" panose="020B0604030504040204" pitchFamily="50" charset="-128"/>
              <a:ea typeface="メイリオ" panose="020B0604030504040204" pitchFamily="50" charset="-128"/>
            </a:endParaRPr>
          </a:p>
          <a:p>
            <a:r>
              <a:rPr lang="ja-JP" altLang="en-US" sz="2000" dirty="0" smtClean="0">
                <a:solidFill>
                  <a:prstClr val="black"/>
                </a:solidFill>
                <a:latin typeface="メイリオ" panose="020B0604030504040204" pitchFamily="50" charset="-128"/>
                <a:ea typeface="メイリオ" panose="020B0604030504040204" pitchFamily="50" charset="-128"/>
              </a:rPr>
              <a:t>　</a:t>
            </a:r>
            <a:r>
              <a:rPr lang="ja-JP" altLang="en-US" sz="2000" dirty="0">
                <a:solidFill>
                  <a:prstClr val="black"/>
                </a:solidFill>
                <a:latin typeface="メイリオ" panose="020B0604030504040204" pitchFamily="50" charset="-128"/>
                <a:ea typeface="メイリオ" panose="020B0604030504040204" pitchFamily="50" charset="-128"/>
              </a:rPr>
              <a:t>　・</a:t>
            </a:r>
            <a:r>
              <a:rPr lang="ja-JP" altLang="en-US" sz="2000" b="1" dirty="0">
                <a:solidFill>
                  <a:srgbClr val="FF0000"/>
                </a:solidFill>
                <a:latin typeface="メイリオ" panose="020B0604030504040204" pitchFamily="50" charset="-128"/>
                <a:ea typeface="メイリオ" panose="020B0604030504040204" pitchFamily="50" charset="-128"/>
              </a:rPr>
              <a:t>避難者による自主運営への移行が困難な</a:t>
            </a:r>
            <a:r>
              <a:rPr lang="ja-JP" altLang="en-US" sz="2000" b="1" dirty="0" smtClean="0">
                <a:solidFill>
                  <a:srgbClr val="FF0000"/>
                </a:solidFill>
                <a:latin typeface="メイリオ" panose="020B0604030504040204" pitchFamily="50" charset="-128"/>
                <a:ea typeface="メイリオ" panose="020B0604030504040204" pitchFamily="50" charset="-128"/>
              </a:rPr>
              <a:t>避難所も多く存在</a:t>
            </a:r>
            <a:endParaRPr lang="en-US" altLang="ja-JP" sz="2000" b="1" dirty="0" smtClean="0">
              <a:solidFill>
                <a:srgbClr val="FF0000"/>
              </a:solidFill>
              <a:latin typeface="メイリオ" panose="020B0604030504040204" pitchFamily="50" charset="-128"/>
              <a:ea typeface="メイリオ" panose="020B0604030504040204" pitchFamily="50" charset="-128"/>
            </a:endParaRPr>
          </a:p>
          <a:p>
            <a:r>
              <a:rPr lang="ja-JP" altLang="en-US" sz="2000" dirty="0">
                <a:solidFill>
                  <a:prstClr val="black"/>
                </a:solidFill>
                <a:latin typeface="メイリオ" panose="020B0604030504040204" pitchFamily="50" charset="-128"/>
                <a:ea typeface="メイリオ" panose="020B0604030504040204" pitchFamily="50" charset="-128"/>
              </a:rPr>
              <a:t>　</a:t>
            </a:r>
            <a:r>
              <a:rPr lang="ja-JP" altLang="en-US" sz="2000" dirty="0" smtClean="0">
                <a:solidFill>
                  <a:prstClr val="black"/>
                </a:solidFill>
                <a:latin typeface="メイリオ" panose="020B0604030504040204" pitchFamily="50" charset="-128"/>
                <a:ea typeface="メイリオ" panose="020B0604030504040204" pitchFamily="50" charset="-128"/>
              </a:rPr>
              <a:t>　　→　避難所</a:t>
            </a:r>
            <a:r>
              <a:rPr lang="ja-JP" altLang="en-US" sz="2000" dirty="0">
                <a:solidFill>
                  <a:prstClr val="black"/>
                </a:solidFill>
                <a:latin typeface="メイリオ" panose="020B0604030504040204" pitchFamily="50" charset="-128"/>
                <a:ea typeface="メイリオ" panose="020B0604030504040204" pitchFamily="50" charset="-128"/>
              </a:rPr>
              <a:t>運営に</a:t>
            </a:r>
            <a:r>
              <a:rPr lang="ja-JP" altLang="en-US" sz="2000" u="sng" dirty="0">
                <a:solidFill>
                  <a:srgbClr val="FF0000"/>
                </a:solidFill>
                <a:latin typeface="メイリオ" panose="020B0604030504040204" pitchFamily="50" charset="-128"/>
                <a:ea typeface="メイリオ" panose="020B0604030504040204" pitchFamily="50" charset="-128"/>
              </a:rPr>
              <a:t>多くの行政職員、教職員が</a:t>
            </a:r>
            <a:r>
              <a:rPr lang="ja-JP" altLang="en-US" sz="2000" u="sng" dirty="0" smtClean="0">
                <a:solidFill>
                  <a:srgbClr val="FF0000"/>
                </a:solidFill>
                <a:latin typeface="メイリオ" panose="020B0604030504040204" pitchFamily="50" charset="-128"/>
                <a:ea typeface="メイリオ" panose="020B0604030504040204" pitchFamily="50" charset="-128"/>
              </a:rPr>
              <a:t>従事</a:t>
            </a:r>
            <a:endParaRPr lang="en-US" altLang="ja-JP" sz="2000" u="sng" dirty="0" smtClean="0">
              <a:solidFill>
                <a:srgbClr val="FF0000"/>
              </a:solidFill>
              <a:latin typeface="メイリオ" panose="020B0604030504040204" pitchFamily="50" charset="-128"/>
              <a:ea typeface="メイリオ" panose="020B0604030504040204" pitchFamily="50" charset="-128"/>
            </a:endParaRPr>
          </a:p>
          <a:p>
            <a:r>
              <a:rPr lang="ja-JP" altLang="en-US" sz="2000" dirty="0">
                <a:solidFill>
                  <a:prstClr val="black"/>
                </a:solidFill>
                <a:latin typeface="メイリオ" panose="020B0604030504040204" pitchFamily="50" charset="-128"/>
                <a:ea typeface="メイリオ" panose="020B0604030504040204" pitchFamily="50" charset="-128"/>
              </a:rPr>
              <a:t>　</a:t>
            </a:r>
            <a:r>
              <a:rPr lang="ja-JP" altLang="en-US" sz="2000" dirty="0" smtClean="0">
                <a:solidFill>
                  <a:prstClr val="black"/>
                </a:solidFill>
                <a:latin typeface="メイリオ" panose="020B0604030504040204" pitchFamily="50" charset="-128"/>
                <a:ea typeface="メイリオ" panose="020B0604030504040204" pitchFamily="50" charset="-128"/>
              </a:rPr>
              <a:t>　　→　</a:t>
            </a:r>
            <a:r>
              <a:rPr lang="ja-JP" altLang="en-US" sz="2000" u="sng" dirty="0" smtClean="0">
                <a:solidFill>
                  <a:srgbClr val="FF0000"/>
                </a:solidFill>
                <a:latin typeface="メイリオ" panose="020B0604030504040204" pitchFamily="50" charset="-128"/>
                <a:ea typeface="メイリオ" panose="020B0604030504040204" pitchFamily="50" charset="-128"/>
              </a:rPr>
              <a:t>全国</a:t>
            </a:r>
            <a:r>
              <a:rPr lang="ja-JP" altLang="en-US" sz="2000" u="sng" dirty="0">
                <a:solidFill>
                  <a:srgbClr val="FF0000"/>
                </a:solidFill>
                <a:latin typeface="メイリオ" panose="020B0604030504040204" pitchFamily="50" charset="-128"/>
                <a:ea typeface="メイリオ" panose="020B0604030504040204" pitchFamily="50" charset="-128"/>
              </a:rPr>
              <a:t>の自治体の職員</a:t>
            </a:r>
            <a:r>
              <a:rPr lang="ja-JP" altLang="en-US" sz="2000" dirty="0">
                <a:solidFill>
                  <a:prstClr val="black"/>
                </a:solidFill>
                <a:latin typeface="メイリオ" panose="020B0604030504040204" pitchFamily="50" charset="-128"/>
                <a:ea typeface="メイリオ" panose="020B0604030504040204" pitchFamily="50" charset="-128"/>
              </a:rPr>
              <a:t>が被災地の避難所運営の支援を実施</a:t>
            </a:r>
          </a:p>
        </p:txBody>
      </p:sp>
      <p:sp>
        <p:nvSpPr>
          <p:cNvPr id="11" name="テキスト ボックス 10"/>
          <p:cNvSpPr txBox="1"/>
          <p:nvPr/>
        </p:nvSpPr>
        <p:spPr>
          <a:xfrm>
            <a:off x="155361" y="5566509"/>
            <a:ext cx="4077560" cy="1208023"/>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nSpc>
                <a:spcPts val="2900"/>
              </a:lnSpc>
            </a:pPr>
            <a:r>
              <a:rPr lang="ja-JP" altLang="ja-JP" sz="2000" b="1" dirty="0" smtClean="0">
                <a:solidFill>
                  <a:srgbClr val="FF0000"/>
                </a:solidFill>
                <a:latin typeface="メイリオ" panose="020B0604030504040204" pitchFamily="50" charset="-128"/>
                <a:ea typeface="メイリオ" panose="020B0604030504040204" pitchFamily="50" charset="-128"/>
              </a:rPr>
              <a:t>地域</a:t>
            </a:r>
            <a:r>
              <a:rPr lang="ja-JP" altLang="ja-JP" sz="2000" b="1" dirty="0">
                <a:solidFill>
                  <a:srgbClr val="FF0000"/>
                </a:solidFill>
                <a:latin typeface="メイリオ" panose="020B0604030504040204" pitchFamily="50" charset="-128"/>
                <a:ea typeface="メイリオ" panose="020B0604030504040204" pitchFamily="50" charset="-128"/>
              </a:rPr>
              <a:t>住民が自主的に避難所運営に携わる</a:t>
            </a:r>
            <a:r>
              <a:rPr lang="ja-JP" altLang="ja-JP" sz="2000" dirty="0">
                <a:latin typeface="メイリオ" panose="020B0604030504040204" pitchFamily="50" charset="-128"/>
                <a:ea typeface="メイリオ" panose="020B0604030504040204" pitchFamily="50" charset="-128"/>
              </a:rPr>
              <a:t>ことで、被災市町職員が早期に復旧・復興業務</a:t>
            </a:r>
            <a:r>
              <a:rPr lang="ja-JP" altLang="ja-JP" sz="2000" dirty="0" smtClean="0">
                <a:latin typeface="メイリオ" panose="020B0604030504040204" pitchFamily="50" charset="-128"/>
                <a:ea typeface="メイリオ" panose="020B0604030504040204" pitchFamily="50" charset="-128"/>
              </a:rPr>
              <a:t>に移行</a:t>
            </a:r>
            <a:endParaRPr lang="en-US" altLang="ja-JP" sz="2000" dirty="0" smtClean="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86B7CE1-7474-42F9-A3A3-B16D69111079}" type="slidenum">
              <a:rPr lang="ja-JP" altLang="en-US" smtClean="0">
                <a:solidFill>
                  <a:prstClr val="black"/>
                </a:solidFill>
              </a:rPr>
              <a:pPr/>
              <a:t>8</a:t>
            </a:fld>
            <a:endParaRPr lang="ja-JP" altLang="en-US">
              <a:solidFill>
                <a:prstClr val="black"/>
              </a:solidFill>
            </a:endParaRPr>
          </a:p>
        </p:txBody>
      </p:sp>
      <p:sp>
        <p:nvSpPr>
          <p:cNvPr id="13" name="二等辺三角形 12"/>
          <p:cNvSpPr/>
          <p:nvPr/>
        </p:nvSpPr>
        <p:spPr>
          <a:xfrm rot="10800000">
            <a:off x="2936776" y="4080848"/>
            <a:ext cx="3528392" cy="319970"/>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二等辺三角形 13"/>
          <p:cNvSpPr/>
          <p:nvPr/>
        </p:nvSpPr>
        <p:spPr>
          <a:xfrm rot="10800000">
            <a:off x="2983860" y="5162427"/>
            <a:ext cx="3528392" cy="319970"/>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704528" y="992484"/>
            <a:ext cx="9906000" cy="784830"/>
          </a:xfrm>
          <a:prstGeom prst="rect">
            <a:avLst/>
          </a:prstGeom>
          <a:noFill/>
          <a:ln w="28575">
            <a:noFill/>
          </a:ln>
        </p:spPr>
        <p:txBody>
          <a:bodyPr wrap="square" rtlCol="0">
            <a:spAutoFit/>
          </a:bodyPr>
          <a:lstStyle/>
          <a:p>
            <a:pPr>
              <a:lnSpc>
                <a:spcPts val="2700"/>
              </a:lnSpc>
            </a:pPr>
            <a:r>
              <a:rPr lang="ja-JP" altLang="en-US" sz="2000" dirty="0" smtClean="0">
                <a:solidFill>
                  <a:prstClr val="black"/>
                </a:solidFill>
                <a:latin typeface="メイリオ" panose="020B0604030504040204" pitchFamily="50" charset="-128"/>
                <a:ea typeface="メイリオ" panose="020B0604030504040204" pitchFamily="50" charset="-128"/>
              </a:rPr>
              <a:t>・</a:t>
            </a:r>
            <a:r>
              <a:rPr lang="ja-JP" altLang="en-US" sz="2000" b="1" dirty="0" smtClean="0">
                <a:solidFill>
                  <a:srgbClr val="FF0000"/>
                </a:solidFill>
                <a:latin typeface="メイリオ" panose="020B0604030504040204" pitchFamily="50" charset="-128"/>
                <a:ea typeface="メイリオ" panose="020B0604030504040204" pitchFamily="50" charset="-128"/>
              </a:rPr>
              <a:t>多くの方が長期間にわたり、避難所</a:t>
            </a:r>
            <a:r>
              <a:rPr lang="ja-JP" altLang="en-US" sz="2000" dirty="0" smtClean="0">
                <a:solidFill>
                  <a:prstClr val="black"/>
                </a:solidFill>
                <a:latin typeface="メイリオ" panose="020B0604030504040204" pitchFamily="50" charset="-128"/>
                <a:ea typeface="メイリオ" panose="020B0604030504040204" pitchFamily="50" charset="-128"/>
              </a:rPr>
              <a:t>で生活</a:t>
            </a:r>
            <a:endParaRPr lang="en-US" altLang="ja-JP" sz="2000" dirty="0" smtClean="0">
              <a:solidFill>
                <a:prstClr val="black"/>
              </a:solidFill>
              <a:latin typeface="メイリオ" panose="020B0604030504040204" pitchFamily="50" charset="-128"/>
              <a:ea typeface="メイリオ" panose="020B0604030504040204" pitchFamily="50" charset="-128"/>
            </a:endParaRPr>
          </a:p>
          <a:p>
            <a:pPr>
              <a:lnSpc>
                <a:spcPts val="2700"/>
              </a:lnSpc>
            </a:pPr>
            <a:r>
              <a:rPr lang="ja-JP" altLang="en-US" sz="2000" dirty="0" smtClean="0">
                <a:solidFill>
                  <a:prstClr val="black"/>
                </a:solidFill>
                <a:latin typeface="メイリオ" panose="020B0604030504040204" pitchFamily="50" charset="-128"/>
                <a:ea typeface="メイリオ" panose="020B0604030504040204" pitchFamily="50" charset="-128"/>
              </a:rPr>
              <a:t>・ピーク時には、</a:t>
            </a:r>
            <a:r>
              <a:rPr lang="en-US" altLang="ja-JP" sz="2000" b="1" dirty="0" smtClean="0">
                <a:solidFill>
                  <a:srgbClr val="FF0000"/>
                </a:solidFill>
                <a:latin typeface="メイリオ" panose="020B0604030504040204" pitchFamily="50" charset="-128"/>
                <a:ea typeface="メイリオ" panose="020B0604030504040204" pitchFamily="50" charset="-128"/>
              </a:rPr>
              <a:t>855</a:t>
            </a:r>
            <a:r>
              <a:rPr lang="ja-JP" altLang="en-US" sz="2000" b="1" dirty="0" smtClean="0">
                <a:solidFill>
                  <a:srgbClr val="FF0000"/>
                </a:solidFill>
                <a:latin typeface="メイリオ" panose="020B0604030504040204" pitchFamily="50" charset="-128"/>
                <a:ea typeface="メイリオ" panose="020B0604030504040204" pitchFamily="50" charset="-128"/>
              </a:rPr>
              <a:t>避難所に</a:t>
            </a:r>
            <a:r>
              <a:rPr lang="en-US" altLang="ja-JP" sz="2000" b="1" dirty="0" smtClean="0">
                <a:solidFill>
                  <a:srgbClr val="FF0000"/>
                </a:solidFill>
                <a:latin typeface="メイリオ" panose="020B0604030504040204" pitchFamily="50" charset="-128"/>
                <a:ea typeface="メイリオ" panose="020B0604030504040204" pitchFamily="50" charset="-128"/>
              </a:rPr>
              <a:t>183,882</a:t>
            </a:r>
            <a:r>
              <a:rPr lang="ja-JP" altLang="en-US" sz="2000" b="1" dirty="0" smtClean="0">
                <a:solidFill>
                  <a:srgbClr val="FF0000"/>
                </a:solidFill>
                <a:latin typeface="メイリオ" panose="020B0604030504040204" pitchFamily="50" charset="-128"/>
                <a:ea typeface="メイリオ" panose="020B0604030504040204" pitchFamily="50" charset="-128"/>
              </a:rPr>
              <a:t>人（県人口の約</a:t>
            </a:r>
            <a:r>
              <a:rPr lang="en-US" altLang="ja-JP" sz="2000" b="1" dirty="0" smtClean="0">
                <a:solidFill>
                  <a:srgbClr val="FF0000"/>
                </a:solidFill>
                <a:latin typeface="メイリオ" panose="020B0604030504040204" pitchFamily="50" charset="-128"/>
                <a:ea typeface="メイリオ" panose="020B0604030504040204" pitchFamily="50" charset="-128"/>
              </a:rPr>
              <a:t>10</a:t>
            </a:r>
            <a:r>
              <a:rPr lang="ja-JP" altLang="en-US" sz="2000" b="1" dirty="0" smtClean="0">
                <a:solidFill>
                  <a:srgbClr val="FF0000"/>
                </a:solidFill>
                <a:latin typeface="メイリオ" panose="020B0604030504040204" pitchFamily="50" charset="-128"/>
                <a:ea typeface="メイリオ" panose="020B0604030504040204" pitchFamily="50" charset="-128"/>
              </a:rPr>
              <a:t>％）</a:t>
            </a:r>
            <a:r>
              <a:rPr lang="ja-JP" altLang="en-US" sz="2000" dirty="0" smtClean="0">
                <a:solidFill>
                  <a:prstClr val="black"/>
                </a:solidFill>
                <a:latin typeface="メイリオ" panose="020B0604030504040204" pitchFamily="50" charset="-128"/>
                <a:ea typeface="メイリオ" panose="020B0604030504040204" pitchFamily="50" charset="-128"/>
              </a:rPr>
              <a:t>が避難</a:t>
            </a:r>
            <a:endParaRPr lang="en-US" altLang="ja-JP" sz="2000" dirty="0" smtClean="0">
              <a:solidFill>
                <a:prstClr val="black"/>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153495" y="5752457"/>
            <a:ext cx="4545611" cy="83612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nSpc>
                <a:spcPts val="2900"/>
              </a:lnSpc>
            </a:pPr>
            <a:r>
              <a:rPr lang="ja-JP" altLang="ja-JP" sz="2400" b="1" dirty="0" smtClean="0">
                <a:solidFill>
                  <a:srgbClr val="FF0000"/>
                </a:solidFill>
                <a:latin typeface="メイリオ" panose="020B0604030504040204" pitchFamily="50" charset="-128"/>
                <a:ea typeface="メイリオ" panose="020B0604030504040204" pitchFamily="50" charset="-128"/>
              </a:rPr>
              <a:t>被災</a:t>
            </a:r>
            <a:r>
              <a:rPr lang="ja-JP" altLang="en-US" sz="2400" b="1" dirty="0" smtClean="0">
                <a:solidFill>
                  <a:srgbClr val="FF0000"/>
                </a:solidFill>
                <a:latin typeface="メイリオ" panose="020B0604030504040204" pitchFamily="50" charset="-128"/>
                <a:ea typeface="メイリオ" panose="020B0604030504040204" pitchFamily="50" charset="-128"/>
              </a:rPr>
              <a:t>地</a:t>
            </a:r>
            <a:r>
              <a:rPr lang="ja-JP" altLang="ja-JP" sz="2400" b="1" dirty="0" smtClean="0">
                <a:solidFill>
                  <a:srgbClr val="FF0000"/>
                </a:solidFill>
                <a:latin typeface="メイリオ" panose="020B0604030504040204" pitchFamily="50" charset="-128"/>
                <a:ea typeface="メイリオ" panose="020B0604030504040204" pitchFamily="50" charset="-128"/>
              </a:rPr>
              <a:t>が</a:t>
            </a:r>
            <a:r>
              <a:rPr lang="ja-JP" altLang="ja-JP" sz="2400" b="1" dirty="0">
                <a:solidFill>
                  <a:srgbClr val="FF0000"/>
                </a:solidFill>
                <a:latin typeface="メイリオ" panose="020B0604030504040204" pitchFamily="50" charset="-128"/>
                <a:ea typeface="メイリオ" panose="020B0604030504040204" pitchFamily="50" charset="-128"/>
              </a:rPr>
              <a:t>いち早く生活再建への第一歩を踏み出すためにも</a:t>
            </a:r>
            <a:r>
              <a:rPr lang="ja-JP" altLang="ja-JP" sz="2400" b="1" dirty="0" smtClean="0">
                <a:solidFill>
                  <a:srgbClr val="FF0000"/>
                </a:solidFill>
                <a:latin typeface="メイリオ" panose="020B0604030504040204" pitchFamily="50" charset="-128"/>
                <a:ea typeface="メイリオ" panose="020B0604030504040204" pitchFamily="50" charset="-128"/>
              </a:rPr>
              <a:t>重要</a:t>
            </a:r>
            <a:endParaRPr lang="en-US" altLang="ja-JP" sz="2400" b="1" dirty="0" smtClean="0">
              <a:solidFill>
                <a:srgbClr val="FF0000"/>
              </a:solidFill>
              <a:latin typeface="メイリオ" panose="020B0604030504040204" pitchFamily="50" charset="-128"/>
              <a:ea typeface="メイリオ" panose="020B0604030504040204" pitchFamily="50" charset="-128"/>
            </a:endParaRPr>
          </a:p>
        </p:txBody>
      </p:sp>
      <p:sp>
        <p:nvSpPr>
          <p:cNvPr id="16" name="二等辺三角形 15"/>
          <p:cNvSpPr/>
          <p:nvPr/>
        </p:nvSpPr>
        <p:spPr>
          <a:xfrm rot="5400000">
            <a:off x="4200830" y="6010536"/>
            <a:ext cx="1094449" cy="319970"/>
          </a:xfrm>
          <a:prstGeom prst="triangle">
            <a:avLst/>
          </a:prstGeom>
          <a:gradFill flip="none" rotWithShape="1">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7916713" y="3160018"/>
            <a:ext cx="1868731" cy="1080815"/>
          </a:xfrm>
          <a:prstGeom prst="ellipse">
            <a:avLst/>
          </a:prstGeom>
          <a:solidFill>
            <a:srgbClr val="FF0000"/>
          </a:solidFill>
          <a:ln>
            <a:noFill/>
          </a:ln>
        </p:spPr>
        <p:style>
          <a:lnRef idx="1">
            <a:schemeClr val="accent5"/>
          </a:lnRef>
          <a:fillRef idx="3">
            <a:schemeClr val="accent5"/>
          </a:fillRef>
          <a:effectRef idx="2">
            <a:schemeClr val="accent5"/>
          </a:effectRef>
          <a:fontRef idx="minor">
            <a:schemeClr val="lt1"/>
          </a:fontRef>
        </p:style>
        <p:txBody>
          <a:bodyPr lIns="36000" rIns="36000" rtlCol="0" anchor="ctr"/>
          <a:lstStyle/>
          <a:p>
            <a:pPr algn="ctr"/>
            <a:r>
              <a:rPr kumimoji="1" lang="ja-JP" altLang="en-US" sz="1600" dirty="0" smtClean="0"/>
              <a:t>避難所に人員が取られ</a:t>
            </a:r>
            <a:r>
              <a:rPr lang="ja-JP" altLang="en-US" sz="1600" dirty="0"/>
              <a:t>る</a:t>
            </a:r>
            <a:endParaRPr kumimoji="1" lang="ja-JP" altLang="en-US" sz="1600" dirty="0"/>
          </a:p>
        </p:txBody>
      </p:sp>
    </p:spTree>
    <p:extLst>
      <p:ext uri="{BB962C8B-B14F-4D97-AF65-F5344CB8AC3E}">
        <p14:creationId xmlns:p14="http://schemas.microsoft.com/office/powerpoint/2010/main" val="398525709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25343</TotalTime>
  <Words>2689</Words>
  <Application>Microsoft Office PowerPoint</Application>
  <PresentationFormat>A4 210 x 297 mm</PresentationFormat>
  <Paragraphs>640</Paragraphs>
  <Slides>35</Slides>
  <Notes>1</Notes>
  <HiddenSlides>0</HiddenSlides>
  <MMClips>0</MMClips>
  <ScaleCrop>false</ScaleCrop>
  <HeadingPairs>
    <vt:vector size="4" baseType="variant">
      <vt:variant>
        <vt:lpstr>テーマ</vt:lpstr>
      </vt:variant>
      <vt:variant>
        <vt:i4>1</vt:i4>
      </vt:variant>
      <vt:variant>
        <vt:lpstr>スライド タイトル</vt:lpstr>
      </vt:variant>
      <vt:variant>
        <vt:i4>35</vt:i4>
      </vt:variant>
    </vt:vector>
  </HeadingPairs>
  <TitlesOfParts>
    <vt:vector size="36" baseType="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日本の火山災害対策 ～施策と組織～</dc:title>
  <dc:creator>Kochi</dc:creator>
  <cp:lastModifiedBy>A</cp:lastModifiedBy>
  <cp:revision>1773</cp:revision>
  <cp:lastPrinted>2019-12-27T08:03:05Z</cp:lastPrinted>
  <dcterms:created xsi:type="dcterms:W3CDTF">2013-04-25T02:39:04Z</dcterms:created>
  <dcterms:modified xsi:type="dcterms:W3CDTF">2020-04-06T06:19:36Z</dcterms:modified>
</cp:coreProperties>
</file>