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475" r:id="rId1"/>
  </p:sldMasterIdLst>
  <p:notesMasterIdLst>
    <p:notesMasterId r:id="rId8"/>
  </p:notesMasterIdLst>
  <p:handoutMasterIdLst>
    <p:handoutMasterId r:id="rId9"/>
  </p:handoutMasterIdLst>
  <p:sldIdLst>
    <p:sldId id="974" r:id="rId2"/>
    <p:sldId id="966" r:id="rId3"/>
    <p:sldId id="970" r:id="rId4"/>
    <p:sldId id="971" r:id="rId5"/>
    <p:sldId id="964" r:id="rId6"/>
    <p:sldId id="965" r:id="rId7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99576723-8212-456A-A6D7-4E4659FE7A19}">
          <p14:sldIdLst>
            <p14:sldId id="974"/>
            <p14:sldId id="966"/>
            <p14:sldId id="970"/>
            <p14:sldId id="971"/>
            <p14:sldId id="964"/>
            <p14:sldId id="96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AEFF7"/>
    <a:srgbClr val="5B9BD5"/>
    <a:srgbClr val="4472C4"/>
    <a:srgbClr val="0000FF"/>
    <a:srgbClr val="41719C"/>
    <a:srgbClr val="D6DCE5"/>
    <a:srgbClr val="FFCCFF"/>
    <a:srgbClr val="FFFF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8198" autoAdjust="0"/>
  </p:normalViewPr>
  <p:slideViewPr>
    <p:cSldViewPr>
      <p:cViewPr>
        <p:scale>
          <a:sx n="90" d="100"/>
          <a:sy n="90" d="100"/>
        </p:scale>
        <p:origin x="-1998" y="-6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1206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ACBB0-0445-42A4-9005-BAFCAF1DC0D7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63984-FF79-4FD2-A973-4A1DAB992D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3330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F21A2-D0DB-4924-8B7A-4C5B5DA3963A}" type="datetimeFigureOut">
              <a:rPr kumimoji="1" lang="ja-JP" altLang="en-US" smtClean="0"/>
              <a:pPr/>
              <a:t>2020/4/6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F9FDD-7FE0-4B56-88B6-45C56D70BDD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7516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610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E8C90-E67B-42C9-BDBD-933874B5202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54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1F33-CB1C-47EC-BD9B-7243C6173E1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84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EE9B-4812-4733-ACD5-522816809EF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262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2078-6C8F-4D92-AF6F-E8E2CEC55A0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616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324E-E3F3-4B38-84AB-0923F0B2E70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980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67160-219C-426F-AE3C-07BA0B09A8C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524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D23D-83E9-4BD0-B650-B7CBC4D80DC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620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93B9-B5F3-445D-ADA7-40A601AB368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E8DC-EF74-4E4E-A3F6-94BBF4F17DC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930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09CF-CFFC-4670-847F-CFB219CDEED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211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5C65F-9868-4939-BADF-63AE77F94AD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868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182AD-5D3F-4BC4-8AAB-66ED151C977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7150" y="648761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>
                <a:solidFill>
                  <a:schemeClr val="tx1"/>
                </a:solidFill>
              </a:defRPr>
            </a:lvl1pPr>
          </a:lstStyle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41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7" r:id="rId2"/>
    <p:sldLayoutId id="2147484478" r:id="rId3"/>
    <p:sldLayoutId id="2147484479" r:id="rId4"/>
    <p:sldLayoutId id="2147484480" r:id="rId5"/>
    <p:sldLayoutId id="2147484481" r:id="rId6"/>
    <p:sldLayoutId id="2147484482" r:id="rId7"/>
    <p:sldLayoutId id="2147484483" r:id="rId8"/>
    <p:sldLayoutId id="2147484484" r:id="rId9"/>
    <p:sldLayoutId id="2147484485" r:id="rId10"/>
    <p:sldLayoutId id="214748448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0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2008" y="1062313"/>
            <a:ext cx="9777536" cy="2808312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altLang="ja-JP" sz="4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4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参考</a:t>
            </a:r>
            <a:r>
              <a:rPr lang="en-US" altLang="ja-JP" sz="4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4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避難所運営を考えるための検討テーマ例</a:t>
            </a:r>
            <a:endParaRPr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0850" y="3730822"/>
            <a:ext cx="9777536" cy="2794522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運営の必要性を考える学習会や、手引き作成研修会等で「避難所運営の手引き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作成研修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資料（山口県）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」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とともにご利用ください。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・進行役から参加者への質問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・グループワークのテーマ等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193360" y="404664"/>
            <a:ext cx="129614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資料８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205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避難所運営を考えるための議題（質問）例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385898"/>
            <a:ext cx="9777536" cy="1386918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 anchor="ctr" anchorCtr="0">
            <a:spAutoFit/>
          </a:bodyPr>
          <a:lstStyle/>
          <a:p>
            <a:pPr marL="342900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トイレ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の使用は可能な状態ですが、断水のせいか、水が流せません。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5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（管の破損なし。）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900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どのような対応が検討できますか？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５分間グループで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話し合いましょう。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501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8464" y="1780074"/>
            <a:ext cx="9777536" cy="7848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 anchorCtr="0">
            <a:spAutoFit/>
          </a:bodyPr>
          <a:lstStyle/>
          <a:p>
            <a:pPr>
              <a:lnSpc>
                <a:spcPts val="2700"/>
              </a:lnSpc>
            </a:pP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例えば・・・</a:t>
            </a: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○水が確保できる場所は？　　○日頃から検討できる備えは？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28464" y="2578700"/>
            <a:ext cx="9777536" cy="4247317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 anchorCtr="0">
            <a:spAutoFit/>
          </a:bodyPr>
          <a:lstStyle/>
          <a:p>
            <a:pPr>
              <a:lnSpc>
                <a:spcPts val="2700"/>
              </a:lnSpc>
            </a:pP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検討の視点（例）</a:t>
            </a: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○水が使用流せないことを周知（張り紙）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○水が確保できる場所は？　　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→　プールなどから水を汲みだして、流すようにする。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→　トイレットペーパーは、多くの水を使うので、使用は最小限。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使用したトイレットペーパーは、トイレ内の専用のごみ袋に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捨てる。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○日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頃から検討できる備えは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？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　携帯トイレや簡易トイレの備蓄を進める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　仮設トイレの確保（支援要請）を検討する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　日頃からトイレの使い方について、地域で話し合う。この際、　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女性や、高齢者、障害者等の意見を聞き、使い方を考える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二等辺三角形 16"/>
          <p:cNvSpPr/>
          <p:nvPr/>
        </p:nvSpPr>
        <p:spPr>
          <a:xfrm rot="10800000">
            <a:off x="3605242" y="2488524"/>
            <a:ext cx="2567037" cy="257018"/>
          </a:xfrm>
          <a:prstGeom prst="triangle">
            <a:avLst/>
          </a:prstGeom>
          <a:gradFill flip="none" rotWithShape="1"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63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避難所運営を考えるための議題（質問）例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519090"/>
            <a:ext cx="9777536" cy="784830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 anchor="ctr" anchorCtr="0">
            <a:spAutoFit/>
          </a:bodyPr>
          <a:lstStyle/>
          <a:p>
            <a:pPr marL="342900" indent="-342900">
              <a:lnSpc>
                <a:spcPts val="2700"/>
              </a:lnSpc>
              <a:buFont typeface="Wingdings" panose="05000000000000000000" pitchFamily="2" charset="2"/>
              <a:buChar char="Ø"/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女性や子育て家庭に配慮した避難所運営の取組について５分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間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で考えられるだけ、あげてみましょう。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501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475" y="1426568"/>
            <a:ext cx="9777536" cy="5026768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 anchorCtr="0">
            <a:noAutofit/>
          </a:bodyPr>
          <a:lstStyle/>
          <a:p>
            <a:pPr>
              <a:lnSpc>
                <a:spcPts val="3600"/>
              </a:lnSpc>
            </a:pP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検討の視点（例）</a:t>
            </a: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○異性の目が気にならない物干し場、更衣室、休養スペースの確保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○授乳室の確保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○間仕切り用パーテーションの活用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○乳幼児のいる家庭用エリアの設置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○単身女性や女性のみの世帯用エリアの設置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○安全で行きやすい場所の男女別トイレ（鍵）・入浴設備の設置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○仮設トイレは女性用を多めとする　　　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○女性担当者による女性用品の配布　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○就寝場所、女性専用スペース等の巡回、防犯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等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788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避難所運営を考えるための議題（質問）例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519090"/>
            <a:ext cx="9777536" cy="784830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 anchor="ctr" anchorCtr="0">
            <a:spAutoFit/>
          </a:bodyPr>
          <a:lstStyle/>
          <a:p>
            <a:pPr marL="342900" indent="-342900">
              <a:lnSpc>
                <a:spcPts val="2700"/>
              </a:lnSpc>
              <a:buFont typeface="Wingdings" panose="05000000000000000000" pitchFamily="2" charset="2"/>
              <a:buChar char="Ø"/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高齢者、障害者、妊産婦等、配慮が必要な方への対応として、どのような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ことが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必要でしょうか。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５分間グループで話し合いましょう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501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3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475" y="1844824"/>
            <a:ext cx="9777536" cy="4666728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t" anchorCtr="0">
            <a:noAutofit/>
          </a:bodyPr>
          <a:lstStyle/>
          <a:p>
            <a:pPr>
              <a:lnSpc>
                <a:spcPts val="3200"/>
              </a:lnSpc>
            </a:pP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検討の視点（例）</a:t>
            </a: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lnSpc>
                <a:spcPts val="32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○専用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スペースの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確保。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2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2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○避難者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全員で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見守り、支え合うようにする。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200"/>
              </a:lnSpc>
            </a:pP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2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○本人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や家族・支援者からの聞き取りで状況を把握し、要配慮者の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状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2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態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やニーズについて、関係者間で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共有。（まずは受付で確認）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200"/>
              </a:lnSpc>
            </a:pPr>
            <a:endParaRPr lang="ja-JP" altLang="en-US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2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○発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災直後の混乱が収束した段階で、要配慮者の状況に応じたケア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　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2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可能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な福祉避難所への移動や、専門施設・病院への入所・入院を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2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討。</a:t>
            </a:r>
            <a:endParaRPr lang="ja-JP" altLang="en-US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200"/>
              </a:lnSpc>
            </a:pPr>
            <a:endParaRPr lang="ja-JP" altLang="en-US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555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避難所運営を考えるための議題（質問）例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516205"/>
            <a:ext cx="9777536" cy="790601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 anchor="ctr" anchorCtr="0">
            <a:spAutoFit/>
          </a:bodyPr>
          <a:lstStyle/>
          <a:p>
            <a:pPr marL="342900" indent="-342900">
              <a:lnSpc>
                <a:spcPts val="2700"/>
              </a:lnSpc>
              <a:buFont typeface="Wingdings" panose="05000000000000000000" pitchFamily="2" charset="2"/>
              <a:buChar char="Ø"/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ペット（ネコ）を連れて避難をしてきた人がいます。どのように対応しますか？　５分間グループで話し合いましょう。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501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4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4232" y="1530570"/>
            <a:ext cx="9777536" cy="1131079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 anchorCtr="0">
            <a:spAutoFit/>
          </a:bodyPr>
          <a:lstStyle/>
          <a:p>
            <a:pPr>
              <a:lnSpc>
                <a:spcPts val="2700"/>
              </a:lnSpc>
            </a:pP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例えば・・・</a:t>
            </a: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○ペットのスペースは？　　○動物アレルギーの人は？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○飼い主が事前に備え、準備することは？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16765" y="3125652"/>
            <a:ext cx="9777536" cy="3554819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 anchorCtr="0">
            <a:spAutoFit/>
          </a:bodyPr>
          <a:lstStyle/>
          <a:p>
            <a:pPr>
              <a:lnSpc>
                <a:spcPts val="2700"/>
              </a:lnSpc>
            </a:pP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検討の視点（例）</a:t>
            </a: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○ペットのスペースは？　　　　　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→　アレルギーの問題があるので、居住スペースとは別に確保（補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助犬は除く）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→　ペット連れの人は、受付で申し出てもらう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○動物アレルギーの人は？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→　受付で申し出てもらう。その際ペットスペースの存在を周知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○飼い主が事前に備え、準備することは？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　ケージとともに避難する。普段からしつけをしておく。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　餌やりや掃除は飼い主同士で協力して行う。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二等辺三角形 16"/>
          <p:cNvSpPr/>
          <p:nvPr/>
        </p:nvSpPr>
        <p:spPr>
          <a:xfrm rot="10800000">
            <a:off x="3605243" y="2868634"/>
            <a:ext cx="2567037" cy="257018"/>
          </a:xfrm>
          <a:prstGeom prst="triangle">
            <a:avLst/>
          </a:prstGeom>
          <a:gradFill flip="none" rotWithShape="1"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7811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避難所運営を考えるための議題（質問）例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519090"/>
            <a:ext cx="9777536" cy="784830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 anchor="ctr" anchorCtr="0">
            <a:spAutoFit/>
          </a:bodyPr>
          <a:lstStyle/>
          <a:p>
            <a:pPr marL="342900" indent="-342900">
              <a:lnSpc>
                <a:spcPts val="2700"/>
              </a:lnSpc>
              <a:buFont typeface="Wingdings" panose="05000000000000000000" pitchFamily="2" charset="2"/>
              <a:buChar char="Ø"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観光バス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の団体旅行客が避難をしてきました。どのように対応しますか？ ５分間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グループで話し合いましょう。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501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5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1496" y="1556792"/>
            <a:ext cx="9777536" cy="7848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 anchorCtr="0">
            <a:spAutoFit/>
          </a:bodyPr>
          <a:lstStyle/>
          <a:p>
            <a:pPr>
              <a:lnSpc>
                <a:spcPts val="2700"/>
              </a:lnSpc>
            </a:pP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例えば・・・</a:t>
            </a: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○スペースは？　　 　○帰る見込みは？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28464" y="2578698"/>
            <a:ext cx="9777536" cy="4247317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ctr" anchorCtr="0">
            <a:spAutoFit/>
          </a:bodyPr>
          <a:lstStyle/>
          <a:p>
            <a:pPr>
              <a:lnSpc>
                <a:spcPts val="2700"/>
              </a:lnSpc>
            </a:pP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検討の視点（例）</a:t>
            </a: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○スペースは？　　 　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→　受付で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確認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し、団体がまとまって居住できるスペースに誘導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　代表者を決めてもらい、本部との窓口になってもらう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帰る見込みは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？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　道路の通行止め等が解除次第、バスで帰る可能性がある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　道路情報が分かれば共有する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　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まとまって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帰る（避難所を出る）可能性が高いので、個室など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にまとまってもらうことも検討できる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○地域外の方が避難する可能性があることを、改めて地域で共有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二等辺三角形 16"/>
          <p:cNvSpPr/>
          <p:nvPr/>
        </p:nvSpPr>
        <p:spPr>
          <a:xfrm rot="10800000">
            <a:off x="3605242" y="2523909"/>
            <a:ext cx="2567037" cy="257018"/>
          </a:xfrm>
          <a:prstGeom prst="triangle">
            <a:avLst/>
          </a:prstGeom>
          <a:gradFill flip="none" rotWithShape="1"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98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25338</TotalTime>
  <Words>403</Words>
  <Application>Microsoft Office PowerPoint</Application>
  <PresentationFormat>A4 210 x 297 mm</PresentationFormat>
  <Paragraphs>85</Paragraphs>
  <Slides>6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日本の火山災害対策 ～施策と組織～</dc:title>
  <dc:creator>Kochi</dc:creator>
  <cp:lastModifiedBy>A</cp:lastModifiedBy>
  <cp:revision>1776</cp:revision>
  <cp:lastPrinted>2020-01-14T11:27:57Z</cp:lastPrinted>
  <dcterms:created xsi:type="dcterms:W3CDTF">2013-04-25T02:39:04Z</dcterms:created>
  <dcterms:modified xsi:type="dcterms:W3CDTF">2020-04-06T06:22:18Z</dcterms:modified>
</cp:coreProperties>
</file>