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475" r:id="rId1"/>
  </p:sldMasterIdLst>
  <p:notesMasterIdLst>
    <p:notesMasterId r:id="rId25"/>
  </p:notesMasterIdLst>
  <p:handoutMasterIdLst>
    <p:handoutMasterId r:id="rId26"/>
  </p:handoutMasterIdLst>
  <p:sldIdLst>
    <p:sldId id="937" r:id="rId2"/>
    <p:sldId id="989" r:id="rId3"/>
    <p:sldId id="990" r:id="rId4"/>
    <p:sldId id="991" r:id="rId5"/>
    <p:sldId id="992" r:id="rId6"/>
    <p:sldId id="993" r:id="rId7"/>
    <p:sldId id="994" r:id="rId8"/>
    <p:sldId id="940" r:id="rId9"/>
    <p:sldId id="944" r:id="rId10"/>
    <p:sldId id="978" r:id="rId11"/>
    <p:sldId id="943" r:id="rId12"/>
    <p:sldId id="980" r:id="rId13"/>
    <p:sldId id="984" r:id="rId14"/>
    <p:sldId id="986" r:id="rId15"/>
    <p:sldId id="987" r:id="rId16"/>
    <p:sldId id="988" r:id="rId17"/>
    <p:sldId id="967" r:id="rId18"/>
    <p:sldId id="951" r:id="rId19"/>
    <p:sldId id="957" r:id="rId20"/>
    <p:sldId id="958" r:id="rId21"/>
    <p:sldId id="979" r:id="rId22"/>
    <p:sldId id="963" r:id="rId23"/>
    <p:sldId id="945" r:id="rId24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99576723-8212-456A-A6D7-4E4659FE7A19}">
          <p14:sldIdLst>
            <p14:sldId id="937"/>
            <p14:sldId id="989"/>
            <p14:sldId id="990"/>
            <p14:sldId id="991"/>
            <p14:sldId id="992"/>
            <p14:sldId id="993"/>
            <p14:sldId id="994"/>
            <p14:sldId id="940"/>
            <p14:sldId id="944"/>
            <p14:sldId id="978"/>
            <p14:sldId id="943"/>
            <p14:sldId id="980"/>
            <p14:sldId id="984"/>
            <p14:sldId id="986"/>
            <p14:sldId id="987"/>
            <p14:sldId id="988"/>
            <p14:sldId id="967"/>
            <p14:sldId id="951"/>
            <p14:sldId id="957"/>
            <p14:sldId id="958"/>
            <p14:sldId id="979"/>
            <p14:sldId id="963"/>
            <p14:sldId id="945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AEFF7"/>
    <a:srgbClr val="5B9BD5"/>
    <a:srgbClr val="4472C4"/>
    <a:srgbClr val="0000FF"/>
    <a:srgbClr val="41719C"/>
    <a:srgbClr val="D6DCE5"/>
    <a:srgbClr val="FFCCFF"/>
    <a:srgbClr val="FFFFCC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2" autoAdjust="0"/>
    <p:restoredTop sz="98198" autoAdjust="0"/>
  </p:normalViewPr>
  <p:slideViewPr>
    <p:cSldViewPr>
      <p:cViewPr>
        <p:scale>
          <a:sx n="70" d="100"/>
          <a:sy n="70" d="100"/>
        </p:scale>
        <p:origin x="-2742" y="-10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2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ACBB0-0445-42A4-9005-BAFCAF1DC0D7}" type="datetimeFigureOut">
              <a:rPr kumimoji="1" lang="ja-JP" altLang="en-US" smtClean="0"/>
              <a:t>2020/4/6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63984-FF79-4FD2-A973-4A1DAB992D0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3330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7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F21A2-D0DB-4924-8B7A-4C5B5DA3963A}" type="datetimeFigureOut">
              <a:rPr kumimoji="1" lang="ja-JP" altLang="en-US" smtClean="0"/>
              <a:pPr/>
              <a:t>2020/4/6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501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7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F9FDD-7FE0-4B56-88B6-45C56D70BDD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7516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610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E8C90-E67B-42C9-BDBD-933874B5202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54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E1F33-CB1C-47EC-BD9B-7243C6173E1A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84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AEE9B-4812-4733-ACD5-522816809EF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262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52078-6C8F-4D92-AF6F-E8E2CEC55A0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616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324E-E3F3-4B38-84AB-0923F0B2E70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980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67160-219C-426F-AE3C-07BA0B09A8C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524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7D23D-83E9-4BD0-B650-B7CBC4D80DC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620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293B9-B5F3-445D-ADA7-40A601AB368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2E8DC-EF74-4E4E-A3F6-94BBF4F17DC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930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09CF-CFFC-4670-847F-CFB219CDEED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211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5C65F-9868-4939-BADF-63AE77F94AD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868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182AD-5D3F-4BC4-8AAB-66ED151C977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2020/4/6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7150" y="648761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>
                <a:solidFill>
                  <a:schemeClr val="tx1"/>
                </a:solidFill>
              </a:defRPr>
            </a:lvl1pPr>
          </a:lstStyle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41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7" r:id="rId2"/>
    <p:sldLayoutId id="2147484478" r:id="rId3"/>
    <p:sldLayoutId id="2147484479" r:id="rId4"/>
    <p:sldLayoutId id="2147484480" r:id="rId5"/>
    <p:sldLayoutId id="2147484481" r:id="rId6"/>
    <p:sldLayoutId id="2147484482" r:id="rId7"/>
    <p:sldLayoutId id="2147484483" r:id="rId8"/>
    <p:sldLayoutId id="2147484484" r:id="rId9"/>
    <p:sldLayoutId id="2147484485" r:id="rId10"/>
    <p:sldLayoutId id="214748448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4.wdp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microsoft.com/office/2007/relationships/hdphoto" Target="../media/hdphoto9.wdp"/><Relationship Id="rId5" Type="http://schemas.microsoft.com/office/2007/relationships/hdphoto" Target="../media/hdphoto6.wdp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8.wdp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0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0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16496" y="4365104"/>
            <a:ext cx="9385500" cy="23042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800"/>
              </a:lnSpc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○本資料は、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特に重要なレイアウトや役割分担を中心に検討する資料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です。より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8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詳細な検討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をする場合は、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「詳細版」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地域</a:t>
            </a:r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住民による自主的な避難所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運営</a:t>
            </a:r>
            <a:endParaRPr lang="en-US" altLang="ja-JP" sz="2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800"/>
              </a:lnSpc>
            </a:pPr>
            <a:r>
              <a:rPr lang="en-US" altLang="ja-JP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ガイドライン」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をご活用ください。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8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○避難所運営の手引き作成や、地域で避難所運営を考える学習会等でご活用</a:t>
            </a:r>
            <a:r>
              <a:rPr lang="ja-JP" altLang="en-US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くだ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8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さい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8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○検討項目は、避難所や地域の状況によって変更してください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" y="1412776"/>
            <a:ext cx="9801996" cy="2582711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en-US" altLang="ja-JP" sz="4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4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簡易版</a:t>
            </a:r>
            <a:r>
              <a:rPr lang="en-US" altLang="ja-JP" sz="4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 algn="ctr"/>
            <a:r>
              <a:rPr lang="ja-JP" altLang="en-US" sz="4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避難所</a:t>
            </a:r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運営の手引き作成</a:t>
            </a:r>
            <a:r>
              <a:rPr lang="ja-JP" altLang="en-US" sz="4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研修資料</a:t>
            </a:r>
            <a:endParaRPr lang="en-US" altLang="ja-JP" sz="4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（山口県）</a:t>
            </a:r>
            <a:endParaRPr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193360" y="404664"/>
            <a:ext cx="129614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資料６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957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特に重要な点（レイアウトや大まかな役割分担）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345966"/>
            <a:ext cx="9777536" cy="1131079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 anchor="ctr" anchorCtr="0">
            <a:spAutoFit/>
          </a:bodyPr>
          <a:lstStyle/>
          <a:p>
            <a:pPr marL="342900" indent="-342900">
              <a:lnSpc>
                <a:spcPts val="2700"/>
              </a:lnSpc>
              <a:buFont typeface="Wingdings" panose="05000000000000000000" pitchFamily="2" charset="2"/>
              <a:buChar char="Ø"/>
            </a:pP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快適な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避難所を運営をするためには、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レイアウト</a:t>
            </a: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役割分担など、特に重要な項目（最小限の項目）を整理することも有効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です。</a:t>
            </a:r>
            <a:endParaRPr lang="en-US" altLang="ja-JP" sz="2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900" indent="-342900">
              <a:lnSpc>
                <a:spcPts val="2700"/>
              </a:lnSpc>
              <a:buFont typeface="Wingdings" panose="05000000000000000000" pitchFamily="2" charset="2"/>
              <a:buChar char="Ø"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検討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したレイアウトや役割分担は、避難所に備え付けましょう。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501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9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910450" y="1638837"/>
            <a:ext cx="5570942" cy="1314740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t" anchorCtr="0">
            <a:noAutofit/>
          </a:bodyPr>
          <a:lstStyle/>
          <a:p>
            <a:pPr>
              <a:lnSpc>
                <a:spcPts val="2800"/>
              </a:lnSpc>
            </a:pP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レイアウト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lnSpc>
                <a:spcPts val="2800"/>
              </a:lnSpc>
            </a:pP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○どこをどのように使用するか？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800"/>
              </a:lnSpc>
            </a:pPr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　手書きで平面図を書いて、レイアウトを検討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155656" y="3393566"/>
            <a:ext cx="2748316" cy="864096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ja-JP" altLang="en-US" dirty="0" smtClean="0"/>
              <a:t>大まかな役割を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決める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130822" y="1699022"/>
            <a:ext cx="2733946" cy="864096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dirty="0" smtClean="0"/>
              <a:t>簡単なレイアウトを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決める</a:t>
            </a:r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38514" y="5302904"/>
            <a:ext cx="3024336" cy="864096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dirty="0" smtClean="0"/>
              <a:t>大まかな開設の手順を</a:t>
            </a:r>
            <a:r>
              <a:rPr lang="ja-JP" altLang="en-US" dirty="0" smtClean="0"/>
              <a:t>確認</a:t>
            </a:r>
            <a:r>
              <a:rPr lang="ja-JP" altLang="en-US" dirty="0"/>
              <a:t>する</a:t>
            </a:r>
            <a:endParaRPr kumimoji="1" lang="ja-JP" alt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-445346" y="2195271"/>
            <a:ext cx="1775747" cy="197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テキスト ボックス 21"/>
          <p:cNvSpPr txBox="1"/>
          <p:nvPr/>
        </p:nvSpPr>
        <p:spPr>
          <a:xfrm>
            <a:off x="2910450" y="3212421"/>
            <a:ext cx="7155118" cy="2090483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t" anchorCtr="0">
            <a:noAutofit/>
          </a:bodyPr>
          <a:lstStyle/>
          <a:p>
            <a:pPr>
              <a:lnSpc>
                <a:spcPts val="2800"/>
              </a:lnSpc>
            </a:pP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役割分担やルール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lnSpc>
                <a:spcPts val="2800"/>
              </a:lnSpc>
            </a:pP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○どのような役割をするか？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800"/>
              </a:lnSpc>
            </a:pPr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　必要な役割だけでも決定（人（誰が担当か）まで決まらなく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800"/>
              </a:lnSpc>
            </a:pPr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dirty="0" err="1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ても</a:t>
            </a:r>
            <a:r>
              <a:rPr lang="en-US" altLang="ja-JP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800"/>
              </a:lnSpc>
            </a:pP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○避難生活のルールは？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008784" y="5305015"/>
            <a:ext cx="7155118" cy="932297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t" anchorCtr="0">
            <a:noAutofit/>
          </a:bodyPr>
          <a:lstStyle/>
          <a:p>
            <a:pPr>
              <a:lnSpc>
                <a:spcPts val="2800"/>
              </a:lnSpc>
            </a:pP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開設手順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lnSpc>
                <a:spcPts val="2800"/>
              </a:lnSpc>
            </a:pP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○レイアウトや役割分担を踏まえ、開設の手順を確認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-378888" y="4047519"/>
            <a:ext cx="1775747" cy="197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18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頭の体操（アイスブレイク例）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548680"/>
            <a:ext cx="9610075" cy="400110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具体的な検討に入る前に避難所の運営について、イメージをしてみましょう。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5620" y="2150953"/>
            <a:ext cx="9649072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①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避難所の運営（避難所での生活）と聞いて、何をイメージします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か？どのような役割が必要でしょうか。（２分）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  ※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市町との連絡、避難者受付・受入、食料配布・・・・・・・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5620" y="3519105"/>
            <a:ext cx="9649072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②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その役割を実施するために、どれくらいの人数が必要でしょうか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（２分）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47675" y="4399944"/>
            <a:ext cx="96490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熊本地震では、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最大で８５５箇所の避難所が開設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されました。避難所数に②で考えた人数を掛けると・・・・・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8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800" b="1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８５５箇所</a:t>
            </a:r>
            <a:r>
              <a:rPr lang="en-US" altLang="ja-JP" sz="2800" b="1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2800" b="1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2800" b="1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人＝●●●●人</a:t>
            </a:r>
            <a:r>
              <a:rPr lang="ja-JP" altLang="en-US" sz="2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二等辺三角形 11"/>
          <p:cNvSpPr/>
          <p:nvPr/>
        </p:nvSpPr>
        <p:spPr>
          <a:xfrm rot="10800000">
            <a:off x="3277241" y="5845333"/>
            <a:ext cx="3528392" cy="319970"/>
          </a:xfrm>
          <a:prstGeom prst="triangle">
            <a:avLst/>
          </a:prstGeom>
          <a:gradFill flip="none" rotWithShape="1"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0512" y="6205130"/>
            <a:ext cx="9049563" cy="464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全国の自治体の職員が被災地で避難所運営支援を行いました。</a:t>
            </a:r>
            <a:endParaRPr lang="en-US" altLang="ja-JP" sz="24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10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123837" y="1052735"/>
            <a:ext cx="9362400" cy="10441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000" dirty="0"/>
              <a:t>アイスブレイクって何？ </a:t>
            </a:r>
            <a:endParaRPr lang="en-US" altLang="ja-JP" sz="2000" dirty="0" smtClean="0"/>
          </a:p>
          <a:p>
            <a:r>
              <a:rPr lang="ja-JP" altLang="en-US" dirty="0" smtClean="0"/>
              <a:t>　　その後の議論が</a:t>
            </a:r>
            <a:r>
              <a:rPr lang="ja-JP" altLang="en-US" dirty="0"/>
              <a:t>円滑に行われるように</a:t>
            </a:r>
            <a:r>
              <a:rPr lang="ja-JP" altLang="en-US" dirty="0" smtClean="0"/>
              <a:t>、</a:t>
            </a:r>
            <a:r>
              <a:rPr lang="ja-JP" altLang="en-US" dirty="0"/>
              <a:t>参加</a:t>
            </a:r>
            <a:r>
              <a:rPr lang="ja-JP" altLang="en-US" dirty="0" smtClean="0"/>
              <a:t>者</a:t>
            </a:r>
            <a:r>
              <a:rPr lang="ja-JP" altLang="en-US" dirty="0"/>
              <a:t>の緊張</a:t>
            </a:r>
            <a:r>
              <a:rPr lang="ja-JP" altLang="en-US" dirty="0" smtClean="0"/>
              <a:t>を</a:t>
            </a:r>
            <a:r>
              <a:rPr lang="ja-JP" altLang="en-US" dirty="0"/>
              <a:t>ほぐ</a:t>
            </a:r>
            <a:r>
              <a:rPr lang="ja-JP" altLang="en-US" dirty="0" smtClean="0"/>
              <a:t>す</a:t>
            </a:r>
            <a:r>
              <a:rPr lang="ja-JP" altLang="en-US" dirty="0"/>
              <a:t>ために</a:t>
            </a:r>
            <a:r>
              <a:rPr lang="ja-JP" altLang="en-US" dirty="0" smtClean="0"/>
              <a:t>行う手法。</a:t>
            </a:r>
            <a:endParaRPr lang="en-US" altLang="ja-JP" dirty="0" smtClean="0"/>
          </a:p>
          <a:p>
            <a:r>
              <a:rPr lang="ja-JP" altLang="en-US" dirty="0" smtClean="0"/>
              <a:t>　　アイスブレイク</a:t>
            </a:r>
            <a:r>
              <a:rPr lang="ja-JP" altLang="en-US" dirty="0"/>
              <a:t>＝氷</a:t>
            </a:r>
            <a:r>
              <a:rPr lang="en-US" altLang="ja-JP" dirty="0"/>
              <a:t>(</a:t>
            </a:r>
            <a:r>
              <a:rPr lang="ja-JP" altLang="en-US" dirty="0"/>
              <a:t>不安や緊張</a:t>
            </a:r>
            <a:r>
              <a:rPr lang="en-US" altLang="ja-JP" dirty="0"/>
              <a:t>)</a:t>
            </a:r>
            <a:r>
              <a:rPr lang="ja-JP" altLang="en-US" dirty="0"/>
              <a:t>を溶かす。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635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ja-JP" sz="2400" b="1" dirty="0">
                <a:ea typeface="メイリオ"/>
                <a:cs typeface="メイリオ"/>
              </a:rPr>
              <a:t>避難所の</a:t>
            </a:r>
            <a:r>
              <a:rPr lang="ja-JP" altLang="ja-JP" sz="2400" b="1" dirty="0" smtClean="0">
                <a:ea typeface="メイリオ"/>
                <a:cs typeface="メイリオ"/>
              </a:rPr>
              <a:t>レイアウト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516205"/>
            <a:ext cx="9777536" cy="1169551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800"/>
              </a:lnSpc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事前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に施設管理者と打合せを行い、</a:t>
            </a: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レイアウトを検討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しておくことが大切です</a:t>
            </a:r>
          </a:p>
          <a:p>
            <a:pPr marL="342900" indent="-342900">
              <a:lnSpc>
                <a:spcPts val="2800"/>
              </a:lnSpc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学校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等の施設の再開に支障が出ないように、最大限配慮しましょう</a:t>
            </a:r>
          </a:p>
          <a:p>
            <a:pPr marL="342900" indent="-342900">
              <a:lnSpc>
                <a:spcPts val="2800"/>
              </a:lnSpc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災害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時にすぐに掲示できるよう、</a:t>
            </a: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事前に模造紙等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で準備しておきましょう</a:t>
            </a: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4572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9044" y="1886647"/>
            <a:ext cx="963352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進め方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　施設の平面図を準備しましょう。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（平面図がない場合は、</a:t>
            </a:r>
            <a:r>
              <a:rPr kumimoji="1"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手書き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の平面図を作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成しましょう。この場合、</a:t>
            </a:r>
            <a:r>
              <a:rPr kumimoji="1"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寸法等はおおよそで問題ありません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レイアウトは大きく３つの区分で検討します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○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居住スペース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：避難所生活を送るスペース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→　緑色で囲みましょう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○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共有スペース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：みなさんの生活に必要な共同スペースです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→　青色で囲みましょう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○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立入禁止スペース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：施設の管理上支障のある場所、危険な場所は立入禁止です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→　赤色で囲みましょう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３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模造紙に直接書き込んだり、付せん</a:t>
            </a:r>
            <a:r>
              <a:rPr kumimoji="1" lang="ja-JP" altLang="en-US" sz="2000" b="1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貼るなどして、レイアウトを検討しま</a:t>
            </a:r>
            <a:endParaRPr kumimoji="1"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しょう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11</a:t>
            </a:fld>
            <a:endParaRPr lang="ja-JP" altLang="en-US">
              <a:solidFill>
                <a:prstClr val="black"/>
              </a:solidFill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7041232" y="2782203"/>
            <a:ext cx="2711332" cy="1559719"/>
            <a:chOff x="7041232" y="2782203"/>
            <a:chExt cx="2711332" cy="1559719"/>
          </a:xfrm>
        </p:grpSpPr>
        <p:sp>
          <p:nvSpPr>
            <p:cNvPr id="6" name="雲形吹き出し 5"/>
            <p:cNvSpPr/>
            <p:nvPr/>
          </p:nvSpPr>
          <p:spPr>
            <a:xfrm>
              <a:off x="7041232" y="2782203"/>
              <a:ext cx="2711332" cy="1559719"/>
            </a:xfrm>
            <a:prstGeom prst="cloudCallout">
              <a:avLst>
                <a:gd name="adj1" fmla="val -69427"/>
                <a:gd name="adj2" fmla="val 107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7316778" y="3163093"/>
              <a:ext cx="243578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00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レイアウトが重要</a:t>
              </a:r>
              <a:endParaRPr kumimoji="1" lang="en-US" altLang="ja-JP" sz="2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200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（簡単で</a:t>
              </a:r>
              <a:r>
                <a:rPr lang="en-US" altLang="ja-JP" sz="200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OK</a:t>
              </a:r>
              <a:r>
                <a:rPr lang="ja-JP" altLang="en-US" sz="200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）</a:t>
              </a:r>
              <a:endParaRPr kumimoji="1" lang="ja-JP" altLang="en-US" sz="2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057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94" y="810000"/>
            <a:ext cx="8832148" cy="6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ja-JP" sz="2400" b="1" dirty="0">
                <a:ea typeface="メイリオ"/>
                <a:cs typeface="メイリオ"/>
              </a:rPr>
              <a:t>避難所の</a:t>
            </a:r>
            <a:r>
              <a:rPr lang="ja-JP" altLang="ja-JP" sz="2400" b="1" dirty="0" smtClean="0">
                <a:ea typeface="メイリオ"/>
                <a:cs typeface="メイリオ"/>
              </a:rPr>
              <a:t>レイアウト</a:t>
            </a:r>
            <a:r>
              <a:rPr lang="ja-JP" altLang="en-US" sz="2400" b="1" dirty="0" smtClean="0">
                <a:ea typeface="メイリオ"/>
                <a:cs typeface="メイリオ"/>
              </a:rPr>
              <a:t>（例）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516205"/>
            <a:ext cx="9777536" cy="400110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レイアウトの参考例（学校の例）</a:t>
            </a:r>
            <a:r>
              <a:rPr lang="en-US" altLang="ja-JP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平面図は手書きで問題ありません。</a:t>
            </a:r>
            <a:endParaRPr lang="ja-JP" altLang="en-US" sz="2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テキスト ボックス 89"/>
          <p:cNvSpPr txBox="1">
            <a:spLocks noChangeArrowheads="1"/>
          </p:cNvSpPr>
          <p:nvPr/>
        </p:nvSpPr>
        <p:spPr bwMode="auto">
          <a:xfrm>
            <a:off x="14438956" y="2038459"/>
            <a:ext cx="244792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0" name="テキスト ボックス 128"/>
          <p:cNvSpPr txBox="1">
            <a:spLocks noChangeArrowheads="1"/>
          </p:cNvSpPr>
          <p:nvPr/>
        </p:nvSpPr>
        <p:spPr bwMode="auto">
          <a:xfrm>
            <a:off x="14442131" y="2889359"/>
            <a:ext cx="24479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1" name="テキスト ボックス 129"/>
          <p:cNvSpPr txBox="1">
            <a:spLocks noChangeArrowheads="1"/>
          </p:cNvSpPr>
          <p:nvPr/>
        </p:nvSpPr>
        <p:spPr bwMode="auto">
          <a:xfrm>
            <a:off x="14443719" y="3756134"/>
            <a:ext cx="24479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2" name="テキスト ボックス 130"/>
          <p:cNvSpPr txBox="1">
            <a:spLocks noChangeArrowheads="1"/>
          </p:cNvSpPr>
          <p:nvPr/>
        </p:nvSpPr>
        <p:spPr bwMode="auto">
          <a:xfrm>
            <a:off x="14432606" y="4472097"/>
            <a:ext cx="24479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3" name="テキスト ボックス 131"/>
          <p:cNvSpPr txBox="1">
            <a:spLocks noChangeArrowheads="1"/>
          </p:cNvSpPr>
          <p:nvPr/>
        </p:nvSpPr>
        <p:spPr bwMode="auto">
          <a:xfrm>
            <a:off x="14434194" y="5227747"/>
            <a:ext cx="244792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4" name="テキスト ボックス 132"/>
          <p:cNvSpPr txBox="1">
            <a:spLocks noChangeArrowheads="1"/>
          </p:cNvSpPr>
          <p:nvPr/>
        </p:nvSpPr>
        <p:spPr bwMode="auto">
          <a:xfrm>
            <a:off x="14446894" y="5916722"/>
            <a:ext cx="24479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7" name="テキスト ボックス 106"/>
          <p:cNvSpPr txBox="1">
            <a:spLocks noChangeArrowheads="1"/>
          </p:cNvSpPr>
          <p:nvPr/>
        </p:nvSpPr>
        <p:spPr bwMode="auto">
          <a:xfrm>
            <a:off x="14434194" y="6766034"/>
            <a:ext cx="24479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4572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12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雲形吹き出し 6"/>
          <p:cNvSpPr/>
          <p:nvPr/>
        </p:nvSpPr>
        <p:spPr>
          <a:xfrm>
            <a:off x="5896610" y="2586255"/>
            <a:ext cx="1113671" cy="1408455"/>
          </a:xfrm>
          <a:prstGeom prst="cloudCallout">
            <a:avLst>
              <a:gd name="adj1" fmla="val -77205"/>
              <a:gd name="adj2" fmla="val 30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手書きで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雲形吹き出し 20"/>
          <p:cNvSpPr/>
          <p:nvPr/>
        </p:nvSpPr>
        <p:spPr>
          <a:xfrm>
            <a:off x="19800" y="3994710"/>
            <a:ext cx="1353253" cy="1408455"/>
          </a:xfrm>
          <a:prstGeom prst="cloudCallout">
            <a:avLst>
              <a:gd name="adj1" fmla="val 79656"/>
              <a:gd name="adj2" fmla="val 189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寸法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もおおよそで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45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ja-JP" sz="2400" b="1" dirty="0">
                <a:ea typeface="メイリオ"/>
                <a:cs typeface="メイリオ"/>
              </a:rPr>
              <a:t>避難所のレイアウト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516205"/>
            <a:ext cx="9777536" cy="707886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まずは、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立入禁止スペース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を検討します。</a:t>
            </a:r>
            <a:endParaRPr lang="en-US" altLang="ja-JP" sz="2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立入禁止スペースは、赤色でマークしましょう。</a:t>
            </a:r>
            <a:endParaRPr lang="en-US" altLang="ja-JP" sz="2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4572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aphicFrame>
        <p:nvGraphicFramePr>
          <p:cNvPr id="129" name="表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94264"/>
              </p:ext>
            </p:extLst>
          </p:nvPr>
        </p:nvGraphicFramePr>
        <p:xfrm>
          <a:off x="64232" y="1452671"/>
          <a:ext cx="9649072" cy="4777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464"/>
                <a:gridCol w="5040560"/>
                <a:gridCol w="2456048"/>
              </a:tblGrid>
              <a:tr h="545969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検討項目・検討例</a:t>
                      </a:r>
                      <a:endParaRPr kumimoji="1" lang="ja-JP" altLang="en-US" sz="18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この避難所の対応</a:t>
                      </a:r>
                    </a:p>
                  </a:txBody>
                  <a:tcPr anchor="ctr"/>
                </a:tc>
              </a:tr>
              <a:tr h="9554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危険箇所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○危険物等のあるスペース（理科室等）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○天井、壁、窓等、被害を受けているスペース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9554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施設管理スペース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○施設の管理上、避難者に開放できないスペー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　ス（職員室、事務室等）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9554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重要情報のあるスペース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○個人情報や施設の重要情報を保管しているス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　ペース（職員室、事務室等）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13649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その他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○施設の状況によって検討しましょう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○施設の通常利用に影響が出るスペースを立入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　禁止とすることも考えられます。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13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70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ja-JP" sz="2400" b="1" dirty="0">
                <a:ea typeface="メイリオ"/>
                <a:cs typeface="メイリオ"/>
              </a:rPr>
              <a:t>避難所のレイアウト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516205"/>
            <a:ext cx="9777536" cy="707886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次に、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居住スペース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共有スペース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を検討します。</a:t>
            </a:r>
            <a:endParaRPr lang="en-US" altLang="ja-JP" sz="2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居住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スペースは、緑色、共有スペースは青色でマークしましょう。</a:t>
            </a:r>
            <a:endParaRPr lang="en-US" altLang="ja-JP" sz="2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4572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aphicFrame>
        <p:nvGraphicFramePr>
          <p:cNvPr id="129" name="表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611255"/>
              </p:ext>
            </p:extLst>
          </p:nvPr>
        </p:nvGraphicFramePr>
        <p:xfrm>
          <a:off x="100236" y="1309245"/>
          <a:ext cx="9577064" cy="5548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2016224"/>
                <a:gridCol w="5112568"/>
                <a:gridCol w="2088232"/>
              </a:tblGrid>
              <a:tr h="340101">
                <a:tc gridSpan="3">
                  <a:txBody>
                    <a:bodyPr/>
                    <a:lstStyle/>
                    <a:p>
                      <a:pPr algn="ctr">
                        <a:lnSpc>
                          <a:spcPts val="2300"/>
                        </a:lnSpc>
                      </a:pPr>
                      <a:r>
                        <a:rPr kumimoji="1" lang="ja-JP" altLang="en-US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検討項目・検討例</a:t>
                      </a:r>
                      <a:endParaRPr kumimoji="1" lang="ja-JP" altLang="en-US" sz="18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この避難所の対応</a:t>
                      </a:r>
                    </a:p>
                  </a:txBody>
                  <a:tcPr anchor="ctr"/>
                </a:tc>
              </a:tr>
              <a:tr h="599117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居住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一般避難者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・体育館を使用　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・最初に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2</a:t>
                      </a:r>
                      <a:r>
                        <a:rPr kumimoji="1" lang="ja-JP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ｍ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程度の通路を確保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・自治会ごとに入所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51081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要配慮者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・高齢者、障害者のスペースは多目的室を使用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510819"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共有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避難所運営本部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・机やイス棟のある会議室を使用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46595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トイレ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・１階のみ使用可（安全を確認して使用）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・２階は配管が破損した場合の影響を考慮し、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　使用禁止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62017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物資置き場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・家庭科室を使用（食品等）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・食品の配布場所も家庭科室とする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51081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更衣室・物干場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・男女別で設置（プライバシーに配慮する）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51081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救護スペース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・保健室、和室等を使用する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51081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授乳室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・会議室（小）を使用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14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09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ja-JP" sz="2400" b="1" dirty="0">
                <a:ea typeface="メイリオ"/>
                <a:cs typeface="メイリオ"/>
              </a:rPr>
              <a:t>避難所のレイアウト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516205"/>
            <a:ext cx="9777536" cy="400110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施設の状況に応じて、検討を進めましょう。</a:t>
            </a:r>
            <a:endParaRPr lang="en-US" altLang="ja-JP" sz="2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4572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aphicFrame>
        <p:nvGraphicFramePr>
          <p:cNvPr id="129" name="表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979889"/>
              </p:ext>
            </p:extLst>
          </p:nvPr>
        </p:nvGraphicFramePr>
        <p:xfrm>
          <a:off x="100236" y="1116617"/>
          <a:ext cx="9577064" cy="5517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2016224"/>
                <a:gridCol w="5112568"/>
                <a:gridCol w="2088232"/>
              </a:tblGrid>
              <a:tr h="340101">
                <a:tc gridSpan="3">
                  <a:txBody>
                    <a:bodyPr/>
                    <a:lstStyle/>
                    <a:p>
                      <a:pPr algn="ctr">
                        <a:lnSpc>
                          <a:spcPts val="2700"/>
                        </a:lnSpc>
                      </a:pPr>
                      <a:r>
                        <a:rPr kumimoji="1" lang="ja-JP" altLang="en-US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検討項目・検討例</a:t>
                      </a:r>
                      <a:endParaRPr kumimoji="1" lang="ja-JP" altLang="en-US" sz="18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この避難所の対応</a:t>
                      </a:r>
                    </a:p>
                  </a:txBody>
                  <a:tcPr anchor="ctr"/>
                </a:tc>
              </a:tr>
              <a:tr h="510819"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共有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受付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・居住スペースの入口付近の分かりやすい場所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　を使用（人の流れを考慮する）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7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46595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掲示板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・受付付近の壁を掲示板とする（又はホワイト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　ボート）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・レイアウト、役割分担表を掲示する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7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51081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ペットコーナー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・アレルギーや衛生面を考慮し、居住スペース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　とは別にする（駐輪場付近）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7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51081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駐車場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・グラウンドや施設の駐車場を使用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7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510819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仮設トイレ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・プール付近に設置する（掃除はプールの水を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　使用）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・プライバシーや男女の設置比に配慮する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7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60452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7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その他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・備蓄物資、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AED</a:t>
                      </a:r>
                      <a:r>
                        <a:rPr kumimoji="1" lang="ja-JP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、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災害時特設公衆電話の場所</a:t>
                      </a:r>
                      <a:endParaRPr kumimoji="1" lang="en-US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　を確認し、レイアウト図に記入</a:t>
                      </a:r>
                      <a:endParaRPr kumimoji="1" lang="ja-JP" altLang="ja-JP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700"/>
                        </a:lnSpc>
                      </a:pPr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15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26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施設見学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4572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16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64232" y="594754"/>
            <a:ext cx="9777536" cy="3961798"/>
          </a:xfrm>
          <a:prstGeom prst="rect">
            <a:avLst/>
          </a:prstGeom>
          <a:noFill/>
          <a:ln w="28575">
            <a:noFill/>
          </a:ln>
        </p:spPr>
        <p:txBody>
          <a:bodyPr wrap="square" rtlCol="0" anchor="t" anchorCtr="0">
            <a:noAutofit/>
          </a:bodyPr>
          <a:lstStyle/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施設</a:t>
            </a: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管理者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の誘導で、実際に避難所の状況を確認しましょう。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（２５分）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確認のポイント</a:t>
            </a: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lnSpc>
                <a:spcPts val="2700"/>
              </a:lnSpc>
            </a:pP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・部屋の大きさ、設備の状況、使用方法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・居住スペース、共有スペース、立入禁止箇所の確認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・避難所の備蓄、</a:t>
            </a:r>
            <a:r>
              <a:rPr lang="en-US" altLang="ja-JP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AED</a:t>
            </a:r>
            <a:r>
              <a:rPr lang="ja-JP" altLang="en-US" sz="2400" dirty="0" err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災害時特設公衆電話等の確認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二等辺三角形 46"/>
          <p:cNvSpPr/>
          <p:nvPr/>
        </p:nvSpPr>
        <p:spPr>
          <a:xfrm rot="10800000">
            <a:off x="3188804" y="4686299"/>
            <a:ext cx="3528392" cy="319970"/>
          </a:xfrm>
          <a:prstGeom prst="triangle">
            <a:avLst/>
          </a:prstGeom>
          <a:gradFill flip="none" rotWithShape="1"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88230" y="5419831"/>
            <a:ext cx="9049563" cy="52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先ほど検討したレイアウトの内容でよいか再確認しましょう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150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避難所運営の役割分担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516205"/>
            <a:ext cx="9777536" cy="1015663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例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を参考に役割分担を決めましょう。</a:t>
            </a:r>
            <a:endParaRPr lang="en-US" altLang="ja-JP" sz="2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担当者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決められない（決めない）場合、役割だけでも事前に決めておき、実際に避難してきた人で担当者を決めましょう。</a:t>
            </a:r>
            <a:endParaRPr lang="en-US" altLang="ja-JP" sz="2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4572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aphicFrame>
        <p:nvGraphicFramePr>
          <p:cNvPr id="129" name="表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75028"/>
              </p:ext>
            </p:extLst>
          </p:nvPr>
        </p:nvGraphicFramePr>
        <p:xfrm>
          <a:off x="107950" y="1772816"/>
          <a:ext cx="9649072" cy="4965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448"/>
                <a:gridCol w="3530650"/>
                <a:gridCol w="1440160"/>
                <a:gridCol w="2931814"/>
              </a:tblGrid>
              <a:tr h="350520">
                <a:tc rowSpan="2"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20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検討項目・検討例</a:t>
                      </a:r>
                      <a:endParaRPr kumimoji="1" lang="ja-JP" altLang="en-US" sz="20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この避難所の対応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b="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35052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担当業務・（担当者）</a:t>
                      </a:r>
                    </a:p>
                  </a:txBody>
                  <a:tcPr anchor="ctr"/>
                </a:tc>
              </a:tr>
              <a:tr h="9199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総務班</a:t>
                      </a:r>
                      <a:endParaRPr kumimoji="1" lang="ja-JP" altLang="ja-JP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市町災害対策本部との調整、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全体調整、施設の管理</a:t>
                      </a:r>
                      <a:endParaRPr kumimoji="1" lang="ja-JP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9199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ＭＳ Ｐゴシック" pitchFamily="50" charset="-128"/>
                        </a:rPr>
                        <a:t>避難者班</a:t>
                      </a:r>
                      <a:endParaRPr kumimoji="1" lang="ja-JP" altLang="ja-JP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避難者の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受付</a:t>
                      </a:r>
                      <a:r>
                        <a:rPr kumimoji="1" lang="ja-JP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・誘導、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避難者</a:t>
                      </a:r>
                      <a:r>
                        <a:rPr kumimoji="1" lang="ja-JP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名簿の管理、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掲示板管理</a:t>
                      </a:r>
                      <a:endParaRPr kumimoji="1" lang="ja-JP" altLang="ja-JP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10222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保健・衛生班</a:t>
                      </a:r>
                      <a:endParaRPr kumimoji="1" lang="ja-JP" altLang="ja-JP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病人・けが人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・</a:t>
                      </a:r>
                      <a:r>
                        <a:rPr kumimoji="1" lang="ja-JP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要配慮者の対応、</a:t>
                      </a:r>
                      <a:endParaRPr kumimoji="1" lang="ja-JP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ゴミ・風呂・トイレ・掃除・ペット等の衛生管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理</a:t>
                      </a:r>
                      <a:endParaRPr kumimoji="1" lang="en-US" altLang="ja-JP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10222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食料・物資班</a:t>
                      </a:r>
                      <a:endParaRPr kumimoji="1" lang="ja-JP" altLang="ja-JP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itchFamily="50" charset="-128"/>
                        </a:rPr>
                        <a:t>食料・物資の調達・受入、物資の管理・配布、炊き出し対応</a:t>
                      </a:r>
                      <a:endParaRPr kumimoji="1" lang="ja-JP" altLang="ja-JP" sz="4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17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03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避難所のルール①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516205"/>
            <a:ext cx="9777536" cy="1015663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事項はわかりやすく簡潔に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しましょう（例を参考に検討しましょう）</a:t>
            </a:r>
            <a:endParaRPr lang="ja-JP" altLang="en-US" sz="2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受付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付近に、避難所のレイアウト図と一緒に掲示しましょう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災害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時にすぐに掲示できるよう、事前に紙で準備しておきましょう</a:t>
            </a: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4572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18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4114" y="1829294"/>
            <a:ext cx="9610394" cy="4901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ja-JP" altLang="ja-JP" sz="2000" b="1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入所する時の注意事項（例）</a:t>
            </a:r>
          </a:p>
          <a:p>
            <a:pPr>
              <a:lnSpc>
                <a:spcPts val="2500"/>
              </a:lnSpc>
            </a:pPr>
            <a:r>
              <a:rPr lang="ja-JP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■避難者カードを受け取り、必要事項</a:t>
            </a:r>
            <a:r>
              <a:rPr lang="ja-JP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を記入</a:t>
            </a:r>
            <a:r>
              <a:rPr lang="ja-JP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して提出して</a:t>
            </a:r>
            <a:r>
              <a:rPr lang="ja-JP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避難者</a:t>
            </a:r>
            <a:r>
              <a:rPr lang="ja-JP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カードの提出</a:t>
            </a:r>
            <a:r>
              <a:rPr lang="ja-JP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5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もって</a:t>
            </a:r>
            <a:r>
              <a:rPr lang="ja-JP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受付とします）　</a:t>
            </a:r>
          </a:p>
          <a:p>
            <a:pPr>
              <a:lnSpc>
                <a:spcPts val="2500"/>
              </a:lnSpc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 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500"/>
              </a:lnSpc>
            </a:pPr>
            <a:endParaRPr lang="ja-JP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500"/>
              </a:lnSpc>
            </a:pPr>
            <a:r>
              <a:rPr lang="ja-JP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lang="ja-JP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避難所レイアウト図を確認して、決められたスペースに入ってください</a:t>
            </a:r>
          </a:p>
          <a:p>
            <a:pPr>
              <a:lnSpc>
                <a:spcPts val="2500"/>
              </a:lnSpc>
            </a:pPr>
            <a:r>
              <a:rPr lang="ja-JP" altLang="en-US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　</a:t>
            </a:r>
            <a:r>
              <a:rPr lang="ja-JP" altLang="ja-JP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■</a:t>
            </a:r>
            <a:r>
              <a:rPr lang="ja-JP" altLang="ja-JP" kern="100" dirty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居住スペースでは、</a:t>
            </a:r>
            <a:r>
              <a:rPr lang="ja-JP" altLang="ja-JP" b="1" kern="100" dirty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自治会単位</a:t>
            </a:r>
            <a:r>
              <a:rPr lang="ja-JP" altLang="ja-JP" kern="100" dirty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で集まりましょう</a:t>
            </a:r>
            <a:endParaRPr lang="ja-JP" altLang="ja-JP" sz="12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ts val="2500"/>
              </a:lnSpc>
            </a:pPr>
            <a:r>
              <a:rPr lang="ja-JP" altLang="en-US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　</a:t>
            </a:r>
            <a:r>
              <a:rPr lang="ja-JP" altLang="ja-JP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■</a:t>
            </a:r>
            <a:r>
              <a:rPr lang="en-US" altLang="ja-JP" kern="100" dirty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1</a:t>
            </a:r>
            <a:r>
              <a:rPr lang="ja-JP" altLang="ja-JP" kern="100" dirty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人あたりのスペースの目安は</a:t>
            </a:r>
            <a:r>
              <a:rPr lang="ja-JP" altLang="ja-JP" b="1" kern="100" dirty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２～３㎡</a:t>
            </a:r>
            <a:r>
              <a:rPr lang="ja-JP" altLang="ja-JP" kern="100" dirty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程度です</a:t>
            </a:r>
            <a:endParaRPr lang="ja-JP" altLang="ja-JP" sz="12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ts val="2500"/>
              </a:lnSpc>
            </a:pPr>
            <a:r>
              <a:rPr lang="ja-JP" altLang="en-US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　</a:t>
            </a:r>
            <a:r>
              <a:rPr lang="ja-JP" altLang="ja-JP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■必ず</a:t>
            </a:r>
            <a:r>
              <a:rPr lang="ja-JP" altLang="ja-JP" b="1" kern="100" dirty="0" smtClean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通路を確保</a:t>
            </a:r>
            <a:r>
              <a:rPr lang="ja-JP" altLang="ja-JP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しておきましょう</a:t>
            </a:r>
            <a:endParaRPr lang="ja-JP" altLang="ja-JP" sz="1200" kern="100" dirty="0" smtClean="0">
              <a:latin typeface="Century"/>
              <a:ea typeface="ＭＳ 明朝"/>
              <a:cs typeface="Times New Roman"/>
            </a:endParaRPr>
          </a:p>
          <a:p>
            <a:pPr>
              <a:lnSpc>
                <a:spcPts val="2500"/>
              </a:lnSpc>
            </a:pPr>
            <a:r>
              <a:rPr lang="ja-JP" altLang="en-US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　</a:t>
            </a:r>
            <a:r>
              <a:rPr lang="ja-JP" altLang="ja-JP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■</a:t>
            </a:r>
            <a:r>
              <a:rPr lang="ja-JP" altLang="ja-JP" kern="100" dirty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高齢者など配慮が必要な方への配慮もお願いします</a:t>
            </a:r>
            <a:endParaRPr lang="ja-JP" altLang="ja-JP" sz="12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ts val="2500"/>
              </a:lnSpc>
            </a:pPr>
            <a:r>
              <a:rPr lang="ja-JP" altLang="en-US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　</a:t>
            </a:r>
            <a:r>
              <a:rPr lang="ja-JP" altLang="ja-JP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■</a:t>
            </a:r>
            <a:r>
              <a:rPr lang="ja-JP" altLang="ja-JP" b="1" kern="100" dirty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立入禁止区域には入らないで</a:t>
            </a:r>
            <a:r>
              <a:rPr lang="ja-JP" altLang="ja-JP" b="1" kern="100" dirty="0" smtClean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ください</a:t>
            </a:r>
            <a:endParaRPr lang="en-US" altLang="ja-JP" b="1" kern="100" dirty="0" smtClean="0">
              <a:solidFill>
                <a:srgbClr val="FF0000"/>
              </a:solidFill>
              <a:latin typeface="Century"/>
              <a:ea typeface="メイリオ"/>
              <a:cs typeface="メイリオ"/>
            </a:endParaRPr>
          </a:p>
          <a:p>
            <a:pPr>
              <a:lnSpc>
                <a:spcPts val="2500"/>
              </a:lnSpc>
            </a:pPr>
            <a:endParaRPr lang="en-US" altLang="ja-JP" b="1" kern="100" dirty="0">
              <a:solidFill>
                <a:srgbClr val="FF0000"/>
              </a:solidFill>
              <a:latin typeface="Century"/>
              <a:ea typeface="メイリオ"/>
              <a:cs typeface="メイリオ"/>
            </a:endParaRPr>
          </a:p>
          <a:p>
            <a:pPr algn="just">
              <a:lnSpc>
                <a:spcPts val="2500"/>
              </a:lnSpc>
            </a:pPr>
            <a:r>
              <a:rPr lang="ja-JP" altLang="en-US" kern="100" dirty="0">
                <a:latin typeface="Century"/>
                <a:ea typeface="メイリオ"/>
                <a:cs typeface="メイリオ"/>
              </a:rPr>
              <a:t>■</a:t>
            </a:r>
            <a:r>
              <a:rPr lang="ja-JP" altLang="en-US" b="1" kern="100" dirty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所持品や貴重品は各自で管理</a:t>
            </a:r>
            <a:r>
              <a:rPr lang="ja-JP" altLang="en-US" kern="100" dirty="0">
                <a:latin typeface="Century"/>
                <a:ea typeface="メイリオ"/>
                <a:cs typeface="メイリオ"/>
              </a:rPr>
              <a:t>して</a:t>
            </a:r>
            <a:r>
              <a:rPr lang="ja-JP" altLang="en-US" kern="100" dirty="0" smtClean="0">
                <a:latin typeface="Century"/>
                <a:ea typeface="メイリオ"/>
                <a:cs typeface="メイリオ"/>
              </a:rPr>
              <a:t>ください</a:t>
            </a:r>
            <a:endParaRPr lang="ja-JP" altLang="en-US" kern="100" dirty="0">
              <a:latin typeface="Century"/>
              <a:ea typeface="メイリオ"/>
              <a:cs typeface="メイリオ"/>
            </a:endParaRPr>
          </a:p>
          <a:p>
            <a:pPr algn="just">
              <a:lnSpc>
                <a:spcPts val="2500"/>
              </a:lnSpc>
            </a:pPr>
            <a:r>
              <a:rPr lang="ja-JP" altLang="en-US" kern="100" dirty="0">
                <a:latin typeface="Century"/>
                <a:ea typeface="メイリオ"/>
                <a:cs typeface="メイリオ"/>
              </a:rPr>
              <a:t>■ゴミは分別して、決められた場所に置いて</a:t>
            </a:r>
            <a:r>
              <a:rPr lang="ja-JP" altLang="en-US" kern="100" dirty="0" smtClean="0">
                <a:latin typeface="Century"/>
                <a:ea typeface="メイリオ"/>
                <a:cs typeface="メイリオ"/>
              </a:rPr>
              <a:t>ください</a:t>
            </a:r>
            <a:endParaRPr lang="en-US" altLang="ja-JP" kern="100" dirty="0" smtClean="0">
              <a:latin typeface="Century"/>
              <a:ea typeface="メイリオ"/>
              <a:cs typeface="メイリオ"/>
            </a:endParaRPr>
          </a:p>
          <a:p>
            <a:pPr algn="just">
              <a:lnSpc>
                <a:spcPts val="2500"/>
              </a:lnSpc>
            </a:pPr>
            <a:r>
              <a:rPr lang="ja-JP" altLang="en-US" kern="100" dirty="0">
                <a:latin typeface="Century"/>
                <a:ea typeface="メイリオ"/>
                <a:cs typeface="メイリオ"/>
              </a:rPr>
              <a:t>■個人の電気</a:t>
            </a:r>
            <a:r>
              <a:rPr lang="ja-JP" altLang="en-US" kern="100" dirty="0" smtClean="0">
                <a:latin typeface="Century"/>
                <a:ea typeface="メイリオ"/>
                <a:cs typeface="メイリオ"/>
              </a:rPr>
              <a:t>器具（携充電含む）を</a:t>
            </a:r>
            <a:r>
              <a:rPr lang="ja-JP" altLang="en-US" kern="100" dirty="0">
                <a:latin typeface="Century"/>
                <a:ea typeface="メイリオ"/>
                <a:cs typeface="メイリオ"/>
              </a:rPr>
              <a:t>使用する場合は、本部に相談して</a:t>
            </a:r>
            <a:r>
              <a:rPr lang="ja-JP" altLang="en-US" kern="100" dirty="0" smtClean="0">
                <a:latin typeface="Century"/>
                <a:ea typeface="メイリオ"/>
                <a:cs typeface="メイリオ"/>
              </a:rPr>
              <a:t>ください</a:t>
            </a:r>
            <a:endParaRPr lang="en-US" altLang="ja-JP" kern="100" dirty="0">
              <a:latin typeface="Century"/>
              <a:ea typeface="メイリオ"/>
              <a:cs typeface="メイリオ"/>
            </a:endParaRPr>
          </a:p>
        </p:txBody>
      </p:sp>
      <p:pic>
        <p:nvPicPr>
          <p:cNvPr id="61" name="図 60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3" b="92259" l="1796" r="97652">
                        <a14:foregroundMark x1="10083" y1="61297" x2="13260" y2="57113"/>
                        <a14:foregroundMark x1="29144" y1="86820" x2="32182" y2="67782"/>
                        <a14:foregroundMark x1="73895" y1="85774" x2="75414" y2="69247"/>
                        <a14:foregroundMark x1="24586" y1="74895" x2="34530" y2="78452"/>
                        <a14:foregroundMark x1="35912" y1="83264" x2="36050" y2="73431"/>
                        <a14:foregroundMark x1="32459" y1="84100" x2="28177" y2="84728"/>
                        <a14:foregroundMark x1="26934" y1="83054" x2="24309" y2="77406"/>
                        <a14:foregroundMark x1="70994" y1="83682" x2="68646" y2="74895"/>
                        <a14:foregroundMark x1="77210" y1="72176" x2="79972" y2="77824"/>
                        <a14:foregroundMark x1="78177" y1="83891" x2="74862" y2="868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36" y="2495049"/>
            <a:ext cx="1425016" cy="765175"/>
          </a:xfrm>
          <a:prstGeom prst="rect">
            <a:avLst/>
          </a:prstGeom>
        </p:spPr>
      </p:pic>
      <p:pic>
        <p:nvPicPr>
          <p:cNvPr id="64" name="図 63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000" b="75781" l="55271" r="686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073" t="49868" r="31058" b="24558"/>
          <a:stretch/>
        </p:blipFill>
        <p:spPr bwMode="auto">
          <a:xfrm>
            <a:off x="5995489" y="2472054"/>
            <a:ext cx="1000059" cy="8421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5" name="テキスト ボックス 58"/>
          <p:cNvSpPr txBox="1"/>
          <p:nvPr/>
        </p:nvSpPr>
        <p:spPr>
          <a:xfrm>
            <a:off x="4001752" y="2642510"/>
            <a:ext cx="1993737" cy="60579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2600"/>
              </a:lnSpc>
              <a:spcAft>
                <a:spcPts val="0"/>
              </a:spcAft>
            </a:pPr>
            <a:r>
              <a:rPr lang="ja-JP" kern="100" dirty="0">
                <a:solidFill>
                  <a:schemeClr val="tx1"/>
                </a:solidFill>
                <a:effectLst/>
                <a:ea typeface="メイリオ"/>
                <a:cs typeface="メイリオ"/>
              </a:rPr>
              <a:t>車は決められた</a:t>
            </a:r>
            <a:endParaRPr lang="ja-JP" sz="1600" kern="100" dirty="0">
              <a:solidFill>
                <a:schemeClr val="tx1"/>
              </a:solidFill>
              <a:effectLst/>
              <a:ea typeface="ＭＳ 明朝"/>
              <a:cs typeface="Times New Roman"/>
            </a:endParaRPr>
          </a:p>
          <a:p>
            <a:pPr algn="ctr">
              <a:lnSpc>
                <a:spcPts val="2600"/>
              </a:lnSpc>
              <a:spcAft>
                <a:spcPts val="0"/>
              </a:spcAft>
            </a:pPr>
            <a:r>
              <a:rPr lang="ja-JP" kern="100" dirty="0">
                <a:solidFill>
                  <a:schemeClr val="tx1"/>
                </a:solidFill>
                <a:effectLst/>
                <a:ea typeface="メイリオ"/>
                <a:cs typeface="メイリオ"/>
              </a:rPr>
              <a:t>場所に！</a:t>
            </a:r>
            <a:endParaRPr lang="ja-JP" sz="1600" kern="100" dirty="0">
              <a:solidFill>
                <a:schemeClr val="tx1"/>
              </a:solidFill>
              <a:effectLst/>
              <a:ea typeface="ＭＳ 明朝"/>
              <a:cs typeface="Times New Roman"/>
            </a:endParaRPr>
          </a:p>
        </p:txBody>
      </p:sp>
      <p:sp>
        <p:nvSpPr>
          <p:cNvPr id="66" name="テキスト ボックス 57"/>
          <p:cNvSpPr txBox="1"/>
          <p:nvPr/>
        </p:nvSpPr>
        <p:spPr>
          <a:xfrm>
            <a:off x="7329264" y="2716529"/>
            <a:ext cx="2232248" cy="4781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ts val="2600"/>
              </a:lnSpc>
              <a:spcAft>
                <a:spcPts val="0"/>
              </a:spcAft>
            </a:pPr>
            <a:r>
              <a:rPr lang="ja-JP" kern="100" dirty="0">
                <a:solidFill>
                  <a:schemeClr val="tx1"/>
                </a:solidFill>
                <a:effectLst/>
                <a:ea typeface="メイリオ"/>
                <a:cs typeface="メイリオ"/>
              </a:rPr>
              <a:t>靴は自分で管理！</a:t>
            </a:r>
            <a:endParaRPr lang="ja-JP" sz="1600" kern="100" dirty="0">
              <a:solidFill>
                <a:schemeClr val="tx1"/>
              </a:solidFill>
              <a:effectLst/>
              <a:ea typeface="ＭＳ 明朝"/>
              <a:cs typeface="Times New Roman"/>
            </a:endParaRPr>
          </a:p>
        </p:txBody>
      </p:sp>
      <p:pic>
        <p:nvPicPr>
          <p:cNvPr id="67" name="図 6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9304" y="3933056"/>
            <a:ext cx="1197536" cy="1618850"/>
          </a:xfrm>
          <a:prstGeom prst="rect">
            <a:avLst/>
          </a:prstGeom>
        </p:spPr>
      </p:pic>
      <p:sp>
        <p:nvSpPr>
          <p:cNvPr id="71" name="テキスト ボックス 47"/>
          <p:cNvSpPr txBox="1"/>
          <p:nvPr/>
        </p:nvSpPr>
        <p:spPr>
          <a:xfrm>
            <a:off x="8660032" y="4355545"/>
            <a:ext cx="1100628" cy="773872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000"/>
              </a:lnSpc>
              <a:spcAft>
                <a:spcPts val="0"/>
              </a:spcAft>
            </a:pPr>
            <a:r>
              <a:rPr lang="ja-JP" sz="1400" kern="100" dirty="0" smtClean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/>
              </a:rPr>
              <a:t>約２ｍ</a:t>
            </a:r>
            <a:endParaRPr lang="ja-JP" sz="1400" kern="100" dirty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/>
            </a:endParaRPr>
          </a:p>
        </p:txBody>
      </p:sp>
      <p:sp>
        <p:nvSpPr>
          <p:cNvPr id="72" name="テキスト ボックス 256"/>
          <p:cNvSpPr txBox="1"/>
          <p:nvPr/>
        </p:nvSpPr>
        <p:spPr>
          <a:xfrm>
            <a:off x="7812585" y="3655554"/>
            <a:ext cx="889635" cy="2870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400" kern="10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/>
              </a:rPr>
              <a:t>約</a:t>
            </a:r>
            <a:r>
              <a:rPr lang="en-US" sz="1400" kern="10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/>
              </a:rPr>
              <a:t>1</a:t>
            </a:r>
            <a:r>
              <a:rPr lang="ja-JP" sz="1400" kern="10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/>
              </a:rPr>
              <a:t>～</a:t>
            </a:r>
            <a:r>
              <a:rPr lang="en-US" sz="1400" kern="10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/>
              </a:rPr>
              <a:t>1.5</a:t>
            </a:r>
            <a:r>
              <a:rPr lang="ja-JP" sz="1400" kern="10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/>
              </a:rPr>
              <a:t>ｍ</a:t>
            </a:r>
          </a:p>
        </p:txBody>
      </p:sp>
    </p:spTree>
    <p:extLst>
      <p:ext uri="{BB962C8B-B14F-4D97-AF65-F5344CB8AC3E}">
        <p14:creationId xmlns:p14="http://schemas.microsoft.com/office/powerpoint/2010/main" val="126677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進行役用資料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64232" y="1844825"/>
            <a:ext cx="9777536" cy="2160240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6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進行用資料</a:t>
            </a:r>
            <a:endParaRPr lang="en-US" altLang="ja-JP" sz="6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4572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16496" y="4365104"/>
            <a:ext cx="9385500" cy="18722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800"/>
              </a:lnSpc>
            </a:pP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スライド番号１～５は研修進行役用の参考資料です。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8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実際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研修会で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は該当のスライドを削除し、ご利用ください。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573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避難所のルール②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4572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19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83570" y="679421"/>
            <a:ext cx="9822429" cy="6145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■次の方は本部にお申し出ください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ja-JP" altLang="ja-JP" b="1" kern="100" dirty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体調の悪い</a:t>
            </a:r>
            <a:r>
              <a:rPr lang="ja-JP" altLang="ja-JP" b="1" kern="100" dirty="0" smtClean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方</a:t>
            </a:r>
            <a:r>
              <a:rPr lang="ja-JP" altLang="en-US" sz="1200" kern="100" dirty="0" smtClean="0">
                <a:latin typeface="Century"/>
                <a:ea typeface="ＭＳ 明朝"/>
                <a:cs typeface="Times New Roman"/>
              </a:rPr>
              <a:t>　　　　　　　　</a:t>
            </a:r>
            <a:r>
              <a:rPr lang="ja-JP" altLang="ja-JP" b="1" kern="100" dirty="0" smtClean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ケガ</a:t>
            </a:r>
            <a:r>
              <a:rPr lang="ja-JP" altLang="ja-JP" b="1" kern="100" dirty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をしている</a:t>
            </a:r>
            <a:r>
              <a:rPr lang="ja-JP" altLang="ja-JP" b="1" kern="100" dirty="0" smtClean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方</a:t>
            </a:r>
            <a:r>
              <a:rPr lang="ja-JP" altLang="en-US" b="1" kern="100" dirty="0" smtClean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　　　　　　　　</a:t>
            </a:r>
            <a:r>
              <a:rPr lang="ja-JP" altLang="ja-JP" b="1" kern="100" dirty="0" smtClean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体調</a:t>
            </a:r>
            <a:r>
              <a:rPr lang="ja-JP" altLang="ja-JP" b="1" kern="100" dirty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に不安のある</a:t>
            </a:r>
            <a:r>
              <a:rPr lang="ja-JP" altLang="ja-JP" b="1" kern="100" dirty="0" smtClean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方</a:t>
            </a:r>
            <a:endParaRPr lang="en-US" altLang="ja-JP" b="1" kern="100" dirty="0" smtClean="0">
              <a:solidFill>
                <a:srgbClr val="FF0000"/>
              </a:solidFill>
              <a:latin typeface="Century"/>
              <a:ea typeface="メイリオ"/>
              <a:cs typeface="メイリオ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endParaRPr lang="en-US" altLang="ja-JP" sz="1200" b="1" kern="100" dirty="0" smtClean="0">
              <a:solidFill>
                <a:srgbClr val="FF0000"/>
              </a:solidFill>
              <a:latin typeface="Century"/>
              <a:ea typeface="メイリオ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endParaRPr lang="en-US" altLang="ja-JP" sz="1200" b="1" kern="100" dirty="0">
              <a:solidFill>
                <a:srgbClr val="FF0000"/>
              </a:solidFill>
              <a:latin typeface="Century"/>
              <a:ea typeface="メイリオ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endParaRPr lang="en-US" altLang="ja-JP" sz="1200" kern="100" dirty="0" smtClean="0">
              <a:latin typeface="Century"/>
              <a:ea typeface="ＭＳ 明朝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endParaRPr lang="en-US" altLang="ja-JP" sz="1200" kern="100" dirty="0">
              <a:latin typeface="Century"/>
              <a:ea typeface="ＭＳ 明朝"/>
              <a:cs typeface="Times New Roman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endParaRPr lang="ja-JP" altLang="ja-JP" sz="1200" kern="100" dirty="0">
              <a:latin typeface="Century"/>
              <a:ea typeface="ＭＳ 明朝"/>
              <a:cs typeface="Times New Roman"/>
            </a:endParaRPr>
          </a:p>
          <a:p>
            <a:pPr algn="just">
              <a:lnSpc>
                <a:spcPts val="2000"/>
              </a:lnSpc>
              <a:spcAft>
                <a:spcPts val="0"/>
              </a:spcAft>
            </a:pPr>
            <a:r>
              <a:rPr lang="ja-JP" altLang="ja-JP" kern="100" dirty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※近くに体調の悪そうな方がいる場合も、本部までお知らせ</a:t>
            </a:r>
            <a:r>
              <a:rPr lang="ja-JP" altLang="ja-JP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ください</a:t>
            </a:r>
            <a:endParaRPr lang="en-US" altLang="ja-JP" b="1" kern="100" dirty="0" smtClean="0">
              <a:solidFill>
                <a:srgbClr val="FF0000"/>
              </a:solidFill>
              <a:latin typeface="Century"/>
              <a:ea typeface="メイリオ"/>
              <a:cs typeface="メイリオ"/>
            </a:endParaRPr>
          </a:p>
          <a:p>
            <a:pPr>
              <a:lnSpc>
                <a:spcPts val="1800"/>
              </a:lnSpc>
            </a:pPr>
            <a:endParaRPr lang="en-US" altLang="ja-JP" b="1" kern="100" dirty="0">
              <a:solidFill>
                <a:srgbClr val="FF0000"/>
              </a:solidFill>
              <a:latin typeface="Century"/>
              <a:ea typeface="メイリオ"/>
              <a:cs typeface="メイリオ"/>
            </a:endParaRPr>
          </a:p>
          <a:p>
            <a:pPr>
              <a:lnSpc>
                <a:spcPts val="2200"/>
              </a:lnSpc>
            </a:pPr>
            <a:r>
              <a:rPr lang="ja-JP" altLang="ja-JP" b="1" kern="100" dirty="0" smtClean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ペット</a:t>
            </a:r>
            <a:r>
              <a:rPr lang="ja-JP" altLang="ja-JP" b="1" kern="100" dirty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を連れてこられた方</a:t>
            </a:r>
            <a:endParaRPr lang="ja-JP" altLang="ja-JP" sz="12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ts val="2200"/>
              </a:lnSpc>
            </a:pPr>
            <a:r>
              <a:rPr lang="ja-JP" altLang="ja-JP" kern="100" dirty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ペットは屋内では飼えないため、</a:t>
            </a:r>
            <a:r>
              <a:rPr lang="ja-JP" altLang="ja-JP" b="1" kern="100" dirty="0">
                <a:solidFill>
                  <a:srgbClr val="FF0000"/>
                </a:solidFill>
                <a:latin typeface="Century"/>
                <a:ea typeface="メイリオ"/>
                <a:cs typeface="メイリオ"/>
              </a:rPr>
              <a:t>ペットコーナー</a:t>
            </a:r>
            <a:r>
              <a:rPr lang="ja-JP" altLang="ja-JP" kern="100" dirty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に預けます</a:t>
            </a:r>
            <a:endParaRPr lang="ja-JP" altLang="ja-JP" sz="12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ts val="2200"/>
              </a:lnSpc>
            </a:pPr>
            <a:r>
              <a:rPr lang="ja-JP" altLang="ja-JP" kern="100" dirty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掃除や餌やりは責任を持って、飼い主同士で協力して行ってください</a:t>
            </a:r>
            <a:endParaRPr lang="ja-JP" altLang="ja-JP" sz="1200" kern="100" dirty="0">
              <a:latin typeface="Century"/>
              <a:ea typeface="ＭＳ 明朝"/>
              <a:cs typeface="Times New Roman"/>
            </a:endParaRPr>
          </a:p>
          <a:p>
            <a:pPr algn="just">
              <a:lnSpc>
                <a:spcPts val="2200"/>
              </a:lnSpc>
            </a:pPr>
            <a:r>
              <a:rPr lang="ja-JP" altLang="ja-JP" kern="100" dirty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※補助犬はペットではありません。ご利用の方は本部までお申し出</a:t>
            </a:r>
            <a:r>
              <a:rPr lang="ja-JP" altLang="ja-JP" kern="100" dirty="0" smtClean="0">
                <a:solidFill>
                  <a:srgbClr val="000000"/>
                </a:solidFill>
                <a:latin typeface="Century"/>
                <a:ea typeface="メイリオ"/>
                <a:cs typeface="メイリオ"/>
              </a:rPr>
              <a:t>ください</a:t>
            </a:r>
            <a:endParaRPr lang="en-US" altLang="ja-JP" kern="100" dirty="0" smtClean="0">
              <a:solidFill>
                <a:srgbClr val="000000"/>
              </a:solidFill>
              <a:latin typeface="Century"/>
              <a:ea typeface="メイリオ"/>
              <a:cs typeface="メイリオ"/>
            </a:endParaRPr>
          </a:p>
          <a:p>
            <a:pPr algn="just">
              <a:lnSpc>
                <a:spcPts val="2200"/>
              </a:lnSpc>
            </a:pPr>
            <a:endParaRPr lang="en-US" altLang="ja-JP" kern="100" dirty="0">
              <a:solidFill>
                <a:srgbClr val="000000"/>
              </a:solidFill>
              <a:latin typeface="Century"/>
              <a:ea typeface="メイリオ"/>
              <a:cs typeface="Times New Roman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■トイレの使い方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■使用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できるトイレ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を決めましょう（２階以上は管の破損の有無を確認するまで使用禁止）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lang="ja-JP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多目的トイレ</a:t>
            </a:r>
            <a:r>
              <a:rPr lang="ja-JP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は、</a:t>
            </a:r>
            <a:r>
              <a:rPr lang="ja-JP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高齢者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、障害者な</a:t>
            </a:r>
            <a:r>
              <a:rPr lang="ja-JP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どの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配慮が必要な方の</a:t>
            </a:r>
            <a:r>
              <a:rPr lang="ja-JP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優先</a:t>
            </a:r>
            <a:r>
              <a:rPr lang="ja-JP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トイレとします</a:t>
            </a: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■</a:t>
            </a:r>
            <a:r>
              <a:rPr lang="ja-JP" altLang="en-US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感染症予防のため、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必</a:t>
            </a:r>
            <a:r>
              <a:rPr lang="ja-JP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ず</a:t>
            </a:r>
            <a:r>
              <a:rPr lang="ja-JP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トイレ用スリッパ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使用、</a:t>
            </a:r>
            <a:r>
              <a:rPr lang="ja-JP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必ず</a:t>
            </a:r>
            <a:r>
              <a:rPr lang="ja-JP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手を洗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う</a:t>
            </a:r>
            <a:endParaRPr lang="ja-JP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lang="ja-JP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トイレを流すための水は</a:t>
            </a:r>
            <a:r>
              <a:rPr lang="ja-JP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、プール</a:t>
            </a:r>
            <a:r>
              <a:rPr lang="ja-JP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などから水を汲み出して使用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lang="ja-JP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トイレットペーパーは流さないでください！</a:t>
            </a:r>
            <a:endParaRPr lang="ja-JP" altLang="ja-JP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ja-JP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たくさんの水を使う上、紙</a:t>
            </a:r>
            <a:r>
              <a:rPr lang="ja-JP" altLang="ja-JP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づまりの</a:t>
            </a:r>
            <a:r>
              <a:rPr lang="ja-JP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原因にもなります</a:t>
            </a: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ja-JP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使用したトイレットペーパーはトイレ内の専用ゴミ袋に捨ててください</a:t>
            </a:r>
          </a:p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■</a:t>
            </a:r>
            <a:r>
              <a:rPr lang="ja-JP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掃除当番は順番に</a:t>
            </a:r>
            <a:r>
              <a:rPr lang="ja-JP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  <a:endParaRPr lang="ja-JP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1" name="図 60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44" b="98802" l="1822" r="941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6667"/>
          <a:stretch/>
        </p:blipFill>
        <p:spPr bwMode="auto">
          <a:xfrm>
            <a:off x="920552" y="1476620"/>
            <a:ext cx="720080" cy="7033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4" name="図 63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187" b="100000" l="3942" r="90249">
                        <a14:foregroundMark x1="14523" y1="98755" x2="9129" y2="759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408" y="3174011"/>
            <a:ext cx="891535" cy="710183"/>
          </a:xfrm>
          <a:prstGeom prst="rect">
            <a:avLst/>
          </a:prstGeom>
        </p:spPr>
      </p:pic>
      <p:pic>
        <p:nvPicPr>
          <p:cNvPr id="65" name="図 64"/>
          <p:cNvPicPr/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59" b="100000" l="3527" r="98548">
                        <a14:foregroundMark x1="29668" y1="98548" x2="36515" y2="72614"/>
                        <a14:foregroundMark x1="15353" y1="28008" x2="24896" y2="278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676"/>
          <a:stretch/>
        </p:blipFill>
        <p:spPr bwMode="auto">
          <a:xfrm>
            <a:off x="7471195" y="2773905"/>
            <a:ext cx="985269" cy="7237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6" name="図 65"/>
          <p:cNvPicPr/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750" b="97875" l="9897" r="899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990" r="17280"/>
          <a:stretch/>
        </p:blipFill>
        <p:spPr bwMode="auto">
          <a:xfrm>
            <a:off x="3895827" y="1317240"/>
            <a:ext cx="544756" cy="8626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7" name="図 66"/>
          <p:cNvPicPr/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375" b="98500" l="9662" r="89614">
                        <a14:foregroundMark x1="39735" y1="21993" x2="39735" y2="21993"/>
                        <a14:foregroundMark x1="56291" y1="21993" x2="56291" y2="219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3326"/>
          <a:stretch/>
        </p:blipFill>
        <p:spPr bwMode="auto">
          <a:xfrm>
            <a:off x="7736384" y="1294350"/>
            <a:ext cx="720080" cy="9250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9421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883336" y="1143502"/>
            <a:ext cx="8390144" cy="200190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noAutofit/>
          </a:bodyPr>
          <a:lstStyle/>
          <a:p>
            <a:endParaRPr kumimoji="1" lang="ja-JP" altLang="en-US" dirty="0"/>
          </a:p>
        </p:txBody>
      </p:sp>
      <p:sp>
        <p:nvSpPr>
          <p:cNvPr id="24" name="ホームベース 23"/>
          <p:cNvSpPr/>
          <p:nvPr/>
        </p:nvSpPr>
        <p:spPr>
          <a:xfrm rot="5400000">
            <a:off x="-624247" y="5290051"/>
            <a:ext cx="2348044" cy="698605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避難所開設手順の確認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0" y="476672"/>
            <a:ext cx="9777536" cy="438582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 anchor="ctr" anchorCtr="0">
            <a:spAutoFit/>
          </a:bodyPr>
          <a:lstStyle/>
          <a:p>
            <a:pPr marL="342900" indent="-342900">
              <a:lnSpc>
                <a:spcPts val="2700"/>
              </a:lnSpc>
              <a:buFont typeface="Wingdings" panose="05000000000000000000" pitchFamily="2" charset="2"/>
              <a:buChar char="Ø"/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市町の避難所運営担当課と開設の手順を確認しておきましょう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501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20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960150" y="1391723"/>
            <a:ext cx="1832610" cy="119194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600" dirty="0" smtClean="0">
                <a:latin typeface="+mn-ea"/>
              </a:rPr>
              <a:t>鍵の開錠</a:t>
            </a:r>
            <a:endParaRPr kumimoji="1" lang="en-US" altLang="ja-JP" sz="1600" dirty="0" smtClean="0">
              <a:latin typeface="+mn-ea"/>
            </a:endParaRPr>
          </a:p>
          <a:p>
            <a:pPr algn="ctr"/>
            <a:r>
              <a:rPr lang="ja-JP" altLang="en-US" sz="1600" dirty="0" smtClean="0">
                <a:latin typeface="+mn-ea"/>
              </a:rPr>
              <a:t>（市町・施設）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23" name="ホームベース 22"/>
          <p:cNvSpPr/>
          <p:nvPr/>
        </p:nvSpPr>
        <p:spPr>
          <a:xfrm rot="5400000">
            <a:off x="-639989" y="3633867"/>
            <a:ext cx="2348045" cy="698605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ホームベース 4"/>
          <p:cNvSpPr/>
          <p:nvPr/>
        </p:nvSpPr>
        <p:spPr>
          <a:xfrm rot="5400000">
            <a:off x="-639989" y="1968223"/>
            <a:ext cx="2348045" cy="698605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2945160" y="1461351"/>
            <a:ext cx="1832610" cy="119194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600" dirty="0">
                <a:latin typeface="+mn-ea"/>
              </a:rPr>
              <a:t>施設</a:t>
            </a:r>
            <a:r>
              <a:rPr lang="ja-JP" altLang="en-US" sz="1600" dirty="0" smtClean="0">
                <a:latin typeface="+mn-ea"/>
              </a:rPr>
              <a:t>の安全</a:t>
            </a:r>
            <a:endParaRPr lang="en-US" altLang="ja-JP" sz="1600" dirty="0" smtClean="0">
              <a:latin typeface="+mn-ea"/>
            </a:endParaRPr>
          </a:p>
          <a:p>
            <a:pPr algn="ctr"/>
            <a:r>
              <a:rPr lang="ja-JP" altLang="en-US" sz="1600" dirty="0" smtClean="0">
                <a:latin typeface="+mn-ea"/>
              </a:rPr>
              <a:t>確認</a:t>
            </a:r>
            <a:endParaRPr kumimoji="1" lang="en-US" altLang="ja-JP" sz="1600" dirty="0" smtClean="0">
              <a:latin typeface="+mn-ea"/>
            </a:endParaRPr>
          </a:p>
          <a:p>
            <a:pPr algn="ctr"/>
            <a:r>
              <a:rPr lang="ja-JP" altLang="en-US" sz="1600" dirty="0" smtClean="0">
                <a:latin typeface="+mn-ea"/>
              </a:rPr>
              <a:t>（市町・施設）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26" name="円/楕円 25"/>
          <p:cNvSpPr/>
          <p:nvPr/>
        </p:nvSpPr>
        <p:spPr>
          <a:xfrm>
            <a:off x="5078408" y="1486628"/>
            <a:ext cx="1832610" cy="119194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ja-JP" altLang="en-US" sz="1600" dirty="0" smtClean="0">
                <a:latin typeface="+mn-ea"/>
              </a:rPr>
              <a:t>レイアウト</a:t>
            </a:r>
            <a:endParaRPr lang="en-US" altLang="ja-JP" sz="1600" dirty="0" smtClean="0">
              <a:latin typeface="+mn-ea"/>
            </a:endParaRPr>
          </a:p>
          <a:p>
            <a:pPr algn="ctr"/>
            <a:r>
              <a:rPr kumimoji="1" lang="ja-JP" altLang="en-US" sz="1600" dirty="0" smtClean="0">
                <a:latin typeface="+mn-ea"/>
              </a:rPr>
              <a:t>確認・決定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7257256" y="1453859"/>
            <a:ext cx="1832610" cy="119194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600" dirty="0" smtClean="0">
                <a:latin typeface="+mn-ea"/>
              </a:rPr>
              <a:t>役割分担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3200" y="1567602"/>
            <a:ext cx="461665" cy="11740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dirty="0" smtClean="0"/>
              <a:t>準備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18942" y="3641810"/>
            <a:ext cx="461665" cy="11740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dirty="0" smtClean="0"/>
              <a:t>受入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19409" y="5310357"/>
            <a:ext cx="461665" cy="11740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kumimoji="1" lang="ja-JP" altLang="en-US" dirty="0" smtClean="0"/>
              <a:t>運営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83336" y="3145411"/>
            <a:ext cx="8390144" cy="172474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noAutofit/>
          </a:bodyPr>
          <a:lstStyle/>
          <a:p>
            <a:endParaRPr kumimoji="1" lang="ja-JP" altLang="en-US" dirty="0"/>
          </a:p>
        </p:txBody>
      </p:sp>
      <p:sp>
        <p:nvSpPr>
          <p:cNvPr id="32" name="円/楕円 31"/>
          <p:cNvSpPr/>
          <p:nvPr/>
        </p:nvSpPr>
        <p:spPr>
          <a:xfrm>
            <a:off x="3135091" y="3349586"/>
            <a:ext cx="1832610" cy="119194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600" dirty="0" smtClean="0">
                <a:latin typeface="+mn-ea"/>
              </a:rPr>
              <a:t>避難者受付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5169744" y="3349585"/>
            <a:ext cx="1832610" cy="119194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600" dirty="0" smtClean="0">
                <a:latin typeface="+mn-ea"/>
              </a:rPr>
              <a:t>避難者誘導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83336" y="4869977"/>
            <a:ext cx="8390144" cy="161440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noAutofit/>
          </a:bodyPr>
          <a:lstStyle/>
          <a:p>
            <a:endParaRPr kumimoji="1" lang="ja-JP" altLang="en-US" dirty="0"/>
          </a:p>
        </p:txBody>
      </p:sp>
      <p:sp>
        <p:nvSpPr>
          <p:cNvPr id="38" name="円/楕円 37"/>
          <p:cNvSpPr/>
          <p:nvPr/>
        </p:nvSpPr>
        <p:spPr>
          <a:xfrm>
            <a:off x="925358" y="5118197"/>
            <a:ext cx="1832610" cy="119194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600" dirty="0" smtClean="0">
                <a:latin typeface="+mn-ea"/>
              </a:rPr>
              <a:t>総務班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39" name="円/楕円 38"/>
          <p:cNvSpPr/>
          <p:nvPr/>
        </p:nvSpPr>
        <p:spPr>
          <a:xfrm>
            <a:off x="2910368" y="5187825"/>
            <a:ext cx="1832610" cy="119194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600" dirty="0" smtClean="0">
                <a:latin typeface="+mn-ea"/>
              </a:rPr>
              <a:t>避難者班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40" name="円/楕円 39"/>
          <p:cNvSpPr/>
          <p:nvPr/>
        </p:nvSpPr>
        <p:spPr>
          <a:xfrm>
            <a:off x="5043616" y="5213102"/>
            <a:ext cx="1832610" cy="119194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600" dirty="0" smtClean="0">
                <a:latin typeface="+mn-ea"/>
              </a:rPr>
              <a:t>保健・衛生班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41" name="円/楕円 40"/>
          <p:cNvSpPr/>
          <p:nvPr/>
        </p:nvSpPr>
        <p:spPr>
          <a:xfrm>
            <a:off x="7222464" y="5180333"/>
            <a:ext cx="1832610" cy="1191941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600" dirty="0" smtClean="0">
                <a:latin typeface="+mn-ea"/>
              </a:rPr>
              <a:t>食料物資班</a:t>
            </a:r>
            <a:endParaRPr kumimoji="1" lang="ja-JP" altLang="en-US" sz="1600" dirty="0">
              <a:latin typeface="+mn-ea"/>
            </a:endParaRPr>
          </a:p>
        </p:txBody>
      </p:sp>
      <p:sp>
        <p:nvSpPr>
          <p:cNvPr id="35" name="円/楕円 34"/>
          <p:cNvSpPr/>
          <p:nvPr/>
        </p:nvSpPr>
        <p:spPr>
          <a:xfrm>
            <a:off x="1064026" y="3380508"/>
            <a:ext cx="1832610" cy="119194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600" dirty="0" smtClean="0">
                <a:latin typeface="+mn-ea"/>
              </a:rPr>
              <a:t>役割分担</a:t>
            </a:r>
            <a:endParaRPr kumimoji="1" lang="ja-JP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5881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まとめ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64232" y="685801"/>
            <a:ext cx="9777536" cy="2527176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 anchor="ctr" anchorCtr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8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本日の検討結果をまとめましょう。</a:t>
            </a:r>
            <a:endParaRPr lang="en-US" altLang="ja-JP" sz="28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8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en-US" sz="28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複数班で検討した場合は、お互いに結果を共有したうえで、結果をまとめましょう。</a:t>
            </a:r>
            <a:endParaRPr lang="ja-JP" altLang="en-US" sz="28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4572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21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4016896" y="3486280"/>
            <a:ext cx="1580496" cy="403408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2632" y="4266660"/>
            <a:ext cx="961039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　レイアウトや役割分担の共有と避難所への備え付け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レイアウトや役割分担を整理し、避難所運営の手引きとして、地域住民で共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有するとともに、避難所に備え付けます。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1374" y="5504745"/>
            <a:ext cx="961039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２　内容の見直し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地域住民からの意見や、避難所運営訓練の結果等を踏まえ、必要があれば、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内容を見直します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126821" y="3486281"/>
            <a:ext cx="1868731" cy="78038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2400" dirty="0" smtClean="0"/>
              <a:t>研修会</a:t>
            </a:r>
            <a:r>
              <a:rPr lang="ja-JP" altLang="en-US" sz="2400" dirty="0"/>
              <a:t>後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5781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参考：ガイドラインの紹介（詳細な検討をするために）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272480" y="2667353"/>
            <a:ext cx="7613928" cy="3798136"/>
            <a:chOff x="0" y="0"/>
            <a:chExt cx="3619118" cy="2060563"/>
          </a:xfrm>
        </p:grpSpPr>
        <p:sp>
          <p:nvSpPr>
            <p:cNvPr id="15" name="二等辺三角形 14"/>
            <p:cNvSpPr/>
            <p:nvPr/>
          </p:nvSpPr>
          <p:spPr>
            <a:xfrm>
              <a:off x="715993" y="181155"/>
              <a:ext cx="1841500" cy="1681480"/>
            </a:xfrm>
            <a:prstGeom prst="triangle">
              <a:avLst/>
            </a:prstGeom>
            <a:noFill/>
            <a:ln w="76200">
              <a:solidFill>
                <a:schemeClr val="tx2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ts val="2500"/>
                </a:lnSpc>
              </a:pPr>
              <a:endParaRPr lang="ja-JP" altLang="en-US" sz="440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1043796" y="0"/>
              <a:ext cx="1660174" cy="33528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anchor="ctr">
              <a:noAutofit/>
            </a:bodyPr>
            <a:lstStyle/>
            <a:p>
              <a:pPr algn="ctr" eaLnBrk="0" fontAlgn="base" hangingPunct="0">
                <a:lnSpc>
                  <a:spcPts val="2500"/>
                </a:lnSpc>
                <a:spcAft>
                  <a:spcPts val="0"/>
                </a:spcAft>
              </a:pPr>
              <a:r>
                <a:rPr lang="ja-JP" sz="1600" b="1" kern="1200" dirty="0">
                  <a:effectLst/>
                  <a:latin typeface="ＭＳ 明朝"/>
                  <a:ea typeface="メイリオ"/>
                  <a:cs typeface="メイリオ"/>
                </a:rPr>
                <a:t>地域住民</a:t>
              </a:r>
              <a:endParaRPr lang="ja-JP" sz="3200" kern="100" dirty="0">
                <a:effectLst/>
                <a:latin typeface="ＭＳ 明朝"/>
                <a:cs typeface="Times New Roman"/>
              </a:endParaRPr>
            </a:p>
            <a:p>
              <a:pPr algn="ctr" eaLnBrk="0" fontAlgn="base" hangingPunct="0">
                <a:lnSpc>
                  <a:spcPts val="2500"/>
                </a:lnSpc>
                <a:spcAft>
                  <a:spcPts val="0"/>
                </a:spcAft>
              </a:pPr>
              <a:r>
                <a:rPr lang="ja-JP" sz="1600" kern="1200" dirty="0">
                  <a:effectLst/>
                  <a:latin typeface="ＭＳ 明朝"/>
                  <a:ea typeface="メイリオ"/>
                  <a:cs typeface="メイリオ"/>
                </a:rPr>
                <a:t>（自主防災組織等）</a:t>
              </a:r>
              <a:endParaRPr lang="ja-JP" sz="3200" kern="100" dirty="0">
                <a:effectLst/>
                <a:latin typeface="ＭＳ 明朝"/>
                <a:cs typeface="Times New Roman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0" y="1725283"/>
              <a:ext cx="1259840" cy="335280"/>
            </a:xfrm>
            <a:prstGeom prst="rect">
              <a:avLst/>
            </a:prstGeom>
            <a:solidFill>
              <a:srgbClr val="99FF9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anchor="ctr">
              <a:noAutofit/>
            </a:bodyPr>
            <a:lstStyle/>
            <a:p>
              <a:pPr algn="ctr" eaLnBrk="0" fontAlgn="base" hangingPunct="0">
                <a:lnSpc>
                  <a:spcPts val="2500"/>
                </a:lnSpc>
                <a:spcAft>
                  <a:spcPts val="0"/>
                </a:spcAft>
              </a:pPr>
              <a:r>
                <a:rPr lang="zh-TW" sz="1600" b="1" kern="1200">
                  <a:effectLst/>
                  <a:latin typeface="ＭＳ 明朝"/>
                  <a:ea typeface="メイリオ"/>
                  <a:cs typeface="メイリオ"/>
                </a:rPr>
                <a:t>施設管理者</a:t>
              </a:r>
              <a:endParaRPr lang="ja-JP" sz="3200" kern="100">
                <a:effectLst/>
                <a:latin typeface="ＭＳ 明朝"/>
                <a:cs typeface="Times New Roman"/>
              </a:endParaRPr>
            </a:p>
            <a:p>
              <a:pPr algn="ctr" eaLnBrk="0" fontAlgn="base" hangingPunct="0">
                <a:lnSpc>
                  <a:spcPts val="2500"/>
                </a:lnSpc>
                <a:spcAft>
                  <a:spcPts val="0"/>
                </a:spcAft>
              </a:pPr>
              <a:r>
                <a:rPr lang="zh-TW" sz="1600" kern="1200">
                  <a:effectLst/>
                  <a:latin typeface="ＭＳ 明朝"/>
                  <a:ea typeface="メイリオ"/>
                  <a:cs typeface="メイリオ"/>
                </a:rPr>
                <a:t>（学校</a:t>
              </a:r>
              <a:r>
                <a:rPr lang="ja-JP" sz="1600" kern="1200">
                  <a:effectLst/>
                  <a:latin typeface="ＭＳ 明朝"/>
                  <a:ea typeface="メイリオ"/>
                  <a:cs typeface="メイリオ"/>
                </a:rPr>
                <a:t>の</a:t>
              </a:r>
              <a:r>
                <a:rPr lang="zh-TW" sz="1600" kern="1200">
                  <a:effectLst/>
                  <a:latin typeface="ＭＳ 明朝"/>
                  <a:ea typeface="メイリオ"/>
                  <a:cs typeface="メイリオ"/>
                </a:rPr>
                <a:t>教</a:t>
              </a:r>
              <a:r>
                <a:rPr lang="ja-JP" sz="1600" kern="1200">
                  <a:effectLst/>
                  <a:latin typeface="ＭＳ 明朝"/>
                  <a:ea typeface="メイリオ"/>
                  <a:cs typeface="メイリオ"/>
                </a:rPr>
                <a:t>職</a:t>
              </a:r>
              <a:r>
                <a:rPr lang="zh-TW" sz="1600" kern="1200">
                  <a:effectLst/>
                  <a:latin typeface="ＭＳ 明朝"/>
                  <a:ea typeface="メイリオ"/>
                  <a:cs typeface="メイリオ"/>
                </a:rPr>
                <a:t>員</a:t>
              </a:r>
              <a:r>
                <a:rPr lang="ja-JP" sz="1600" kern="1200">
                  <a:effectLst/>
                  <a:latin typeface="ＭＳ 明朝"/>
                  <a:ea typeface="メイリオ"/>
                  <a:cs typeface="メイリオ"/>
                </a:rPr>
                <a:t>等</a:t>
              </a:r>
              <a:r>
                <a:rPr lang="zh-TW" sz="1600" kern="1200">
                  <a:effectLst/>
                  <a:latin typeface="ＭＳ 明朝"/>
                  <a:ea typeface="メイリオ"/>
                  <a:cs typeface="メイリオ"/>
                </a:rPr>
                <a:t>）</a:t>
              </a:r>
              <a:endParaRPr lang="ja-JP" sz="3200" kern="100">
                <a:effectLst/>
                <a:latin typeface="ＭＳ 明朝"/>
                <a:cs typeface="Times New Roman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2182483" y="1759789"/>
              <a:ext cx="1259840" cy="300774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0" tIns="0" rIns="0" bIns="0" anchor="ctr">
              <a:noAutofit/>
            </a:bodyPr>
            <a:lstStyle/>
            <a:p>
              <a:pPr algn="ctr" eaLnBrk="0" fontAlgn="base" hangingPunct="0">
                <a:lnSpc>
                  <a:spcPts val="2500"/>
                </a:lnSpc>
                <a:spcAft>
                  <a:spcPts val="0"/>
                </a:spcAft>
              </a:pPr>
              <a:r>
                <a:rPr lang="ja-JP" sz="1600" b="1" kern="1200" dirty="0">
                  <a:effectLst/>
                  <a:latin typeface="ＭＳ 明朝"/>
                  <a:ea typeface="メイリオ"/>
                  <a:cs typeface="メイリオ"/>
                </a:rPr>
                <a:t>市町職員</a:t>
              </a:r>
              <a:endParaRPr lang="ja-JP" sz="3200" kern="100" dirty="0">
                <a:effectLst/>
                <a:latin typeface="ＭＳ 明朝"/>
                <a:cs typeface="Times New Roman"/>
              </a:endParaRPr>
            </a:p>
            <a:p>
              <a:pPr algn="ctr" eaLnBrk="0" fontAlgn="base" hangingPunct="0">
                <a:lnSpc>
                  <a:spcPts val="2500"/>
                </a:lnSpc>
                <a:spcAft>
                  <a:spcPts val="0"/>
                </a:spcAft>
              </a:pPr>
              <a:r>
                <a:rPr lang="ja-JP" sz="1600" kern="1200" dirty="0">
                  <a:effectLst/>
                  <a:latin typeface="ＭＳ 明朝"/>
                  <a:ea typeface="メイリオ"/>
                  <a:cs typeface="メイリオ"/>
                </a:rPr>
                <a:t>（避難所担当職員等）</a:t>
              </a:r>
              <a:endParaRPr lang="ja-JP" sz="3200" kern="100" dirty="0">
                <a:effectLst/>
                <a:latin typeface="ＭＳ 明朝"/>
                <a:cs typeface="Times New Roman"/>
              </a:endParaRPr>
            </a:p>
          </p:txBody>
        </p:sp>
        <p:sp>
          <p:nvSpPr>
            <p:cNvPr id="27" name="角丸四角形 26"/>
            <p:cNvSpPr/>
            <p:nvPr/>
          </p:nvSpPr>
          <p:spPr>
            <a:xfrm>
              <a:off x="298493" y="431536"/>
              <a:ext cx="2697000" cy="1191043"/>
            </a:xfrm>
            <a:prstGeom prst="roundRect">
              <a:avLst>
                <a:gd name="adj" fmla="val 9090"/>
              </a:avLst>
            </a:prstGeom>
            <a:solidFill>
              <a:schemeClr val="bg1">
                <a:alpha val="85000"/>
              </a:schemeClr>
            </a:solidFill>
            <a:ln>
              <a:solidFill>
                <a:schemeClr val="tx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0" rIns="9144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lnSpc>
                  <a:spcPts val="2500"/>
                </a:lnSpc>
                <a:spcAft>
                  <a:spcPts val="0"/>
                </a:spcAft>
              </a:pPr>
              <a:r>
                <a:rPr lang="ja-JP" sz="1600" kern="1200" dirty="0">
                  <a:solidFill>
                    <a:srgbClr val="000000"/>
                  </a:solidFill>
                  <a:effectLst/>
                  <a:latin typeface="ＭＳ 明朝"/>
                  <a:ea typeface="メイリオ"/>
                  <a:cs typeface="メイリオ"/>
                </a:rPr>
                <a:t>避難所運営を行うにあたって必要な……</a:t>
              </a:r>
              <a:endParaRPr lang="ja-JP" sz="3200" kern="100" dirty="0">
                <a:effectLst/>
                <a:latin typeface="ＭＳ 明朝"/>
                <a:cs typeface="Times New Roman"/>
              </a:endParaRPr>
            </a:p>
            <a:p>
              <a:pPr algn="just" fontAlgn="base">
                <a:lnSpc>
                  <a:spcPts val="2500"/>
                </a:lnSpc>
                <a:spcAft>
                  <a:spcPts val="0"/>
                </a:spcAft>
              </a:pPr>
              <a:r>
                <a:rPr lang="en-US" sz="1600" kern="1200" dirty="0">
                  <a:solidFill>
                    <a:srgbClr val="000000"/>
                  </a:solidFill>
                  <a:effectLst/>
                  <a:latin typeface="メイリオ"/>
                  <a:cs typeface="メイリオ"/>
                </a:rPr>
                <a:t> </a:t>
              </a:r>
              <a:r>
                <a:rPr lang="ja-JP" sz="1600" kern="1200" dirty="0">
                  <a:solidFill>
                    <a:srgbClr val="000000"/>
                  </a:solidFill>
                  <a:effectLst/>
                  <a:latin typeface="ＭＳ 明朝"/>
                  <a:ea typeface="メイリオ"/>
                  <a:cs typeface="メイリオ"/>
                </a:rPr>
                <a:t>　</a:t>
              </a:r>
              <a:r>
                <a:rPr lang="ja-JP" sz="1600" kern="1200" dirty="0">
                  <a:solidFill>
                    <a:srgbClr val="FFC000"/>
                  </a:solidFill>
                  <a:effectLst/>
                  <a:latin typeface="ＭＳ 明朝"/>
                  <a:ea typeface="メイリオ"/>
                  <a:cs typeface="メイリオ"/>
                </a:rPr>
                <a:t>■</a:t>
              </a:r>
              <a:r>
                <a:rPr lang="ja-JP" sz="1600" kern="1200" dirty="0">
                  <a:solidFill>
                    <a:srgbClr val="000000"/>
                  </a:solidFill>
                  <a:effectLst/>
                  <a:latin typeface="ＭＳ 明朝"/>
                  <a:ea typeface="メイリオ"/>
                  <a:cs typeface="メイリオ"/>
                </a:rPr>
                <a:t>避難所の開設手順の確認</a:t>
              </a:r>
              <a:endParaRPr lang="ja-JP" sz="3200" kern="100" dirty="0">
                <a:effectLst/>
                <a:latin typeface="ＭＳ 明朝"/>
                <a:cs typeface="Times New Roman"/>
              </a:endParaRPr>
            </a:p>
            <a:p>
              <a:pPr indent="152400" algn="just" fontAlgn="base">
                <a:lnSpc>
                  <a:spcPts val="2500"/>
                </a:lnSpc>
                <a:spcAft>
                  <a:spcPts val="0"/>
                </a:spcAft>
              </a:pPr>
              <a:r>
                <a:rPr lang="ja-JP" altLang="en-US" sz="1600" dirty="0">
                  <a:solidFill>
                    <a:srgbClr val="FFC000"/>
                  </a:solidFill>
                  <a:latin typeface="ＭＳ 明朝"/>
                  <a:ea typeface="メイリオ"/>
                  <a:cs typeface="メイリオ"/>
                </a:rPr>
                <a:t> </a:t>
              </a:r>
              <a:r>
                <a:rPr lang="ja-JP" sz="1600" kern="1200" dirty="0" smtClean="0">
                  <a:solidFill>
                    <a:srgbClr val="FFC000"/>
                  </a:solidFill>
                  <a:effectLst/>
                  <a:latin typeface="ＭＳ 明朝"/>
                  <a:ea typeface="メイリオ"/>
                  <a:cs typeface="メイリオ"/>
                </a:rPr>
                <a:t>■</a:t>
              </a:r>
              <a:r>
                <a:rPr lang="ja-JP" sz="1600" kern="1200" dirty="0">
                  <a:solidFill>
                    <a:srgbClr val="000000"/>
                  </a:solidFill>
                  <a:effectLst/>
                  <a:latin typeface="ＭＳ 明朝"/>
                  <a:ea typeface="メイリオ"/>
                  <a:cs typeface="メイリオ"/>
                </a:rPr>
                <a:t>施設のレイアウト検討、施設見学</a:t>
              </a:r>
              <a:endParaRPr lang="ja-JP" sz="3200" kern="100" dirty="0">
                <a:effectLst/>
                <a:latin typeface="ＭＳ 明朝"/>
                <a:cs typeface="Times New Roman"/>
              </a:endParaRPr>
            </a:p>
            <a:p>
              <a:pPr algn="just" fontAlgn="base">
                <a:lnSpc>
                  <a:spcPts val="2500"/>
                </a:lnSpc>
                <a:spcAft>
                  <a:spcPts val="0"/>
                </a:spcAft>
              </a:pPr>
              <a:r>
                <a:rPr lang="en-US" sz="1600" kern="1200" dirty="0">
                  <a:solidFill>
                    <a:srgbClr val="000000"/>
                  </a:solidFill>
                  <a:effectLst/>
                  <a:latin typeface="メイリオ"/>
                  <a:cs typeface="メイリオ"/>
                </a:rPr>
                <a:t> </a:t>
              </a:r>
              <a:r>
                <a:rPr lang="ja-JP" sz="1600" kern="1200" dirty="0">
                  <a:solidFill>
                    <a:srgbClr val="000000"/>
                  </a:solidFill>
                  <a:effectLst/>
                  <a:latin typeface="ＭＳ 明朝"/>
                  <a:ea typeface="メイリオ"/>
                  <a:cs typeface="メイリオ"/>
                </a:rPr>
                <a:t>　</a:t>
              </a:r>
              <a:r>
                <a:rPr lang="ja-JP" sz="1600" kern="1200" dirty="0" smtClean="0">
                  <a:solidFill>
                    <a:srgbClr val="FFC000"/>
                  </a:solidFill>
                  <a:effectLst/>
                  <a:latin typeface="ＭＳ 明朝"/>
                  <a:ea typeface="メイリオ"/>
                  <a:cs typeface="メイリオ"/>
                </a:rPr>
                <a:t>■</a:t>
              </a:r>
              <a:r>
                <a:rPr lang="ja-JP" sz="1600" kern="1200" dirty="0">
                  <a:solidFill>
                    <a:srgbClr val="000000"/>
                  </a:solidFill>
                  <a:effectLst/>
                  <a:latin typeface="ＭＳ 明朝"/>
                  <a:ea typeface="メイリオ"/>
                  <a:cs typeface="メイリオ"/>
                </a:rPr>
                <a:t>避難所でのルールの検討</a:t>
              </a:r>
              <a:endParaRPr lang="ja-JP" sz="3200" kern="100" dirty="0">
                <a:effectLst/>
                <a:latin typeface="ＭＳ 明朝"/>
                <a:cs typeface="Times New Roman"/>
              </a:endParaRPr>
            </a:p>
            <a:p>
              <a:pPr algn="just" fontAlgn="base">
                <a:lnSpc>
                  <a:spcPts val="2500"/>
                </a:lnSpc>
                <a:spcAft>
                  <a:spcPts val="0"/>
                </a:spcAft>
              </a:pPr>
              <a:r>
                <a:rPr lang="ja-JP" sz="1600" kern="1200" dirty="0">
                  <a:solidFill>
                    <a:srgbClr val="000000"/>
                  </a:solidFill>
                  <a:effectLst/>
                  <a:latin typeface="ＭＳ 明朝"/>
                  <a:ea typeface="メイリオ"/>
                  <a:cs typeface="メイリオ"/>
                </a:rPr>
                <a:t>　　（注意事項、トイレの使い方等）</a:t>
              </a:r>
              <a:endParaRPr lang="ja-JP" sz="3200" kern="100" dirty="0">
                <a:effectLst/>
                <a:latin typeface="ＭＳ 明朝"/>
                <a:cs typeface="Times New Roman"/>
              </a:endParaRPr>
            </a:p>
            <a:p>
              <a:pPr algn="just" fontAlgn="base">
                <a:lnSpc>
                  <a:spcPts val="2500"/>
                </a:lnSpc>
                <a:spcAft>
                  <a:spcPts val="0"/>
                </a:spcAft>
              </a:pPr>
              <a:r>
                <a:rPr lang="ja-JP" sz="1600" kern="1200" dirty="0">
                  <a:solidFill>
                    <a:srgbClr val="000000"/>
                  </a:solidFill>
                  <a:effectLst/>
                  <a:latin typeface="ＭＳ 明朝"/>
                  <a:ea typeface="メイリオ"/>
                  <a:cs typeface="メイリオ"/>
                </a:rPr>
                <a:t>などを実施し、手引きを作成。</a:t>
              </a:r>
              <a:endParaRPr lang="ja-JP" sz="3200" kern="100" dirty="0">
                <a:effectLst/>
                <a:latin typeface="ＭＳ 明朝"/>
                <a:cs typeface="Times New Roman"/>
              </a:endParaRPr>
            </a:p>
          </p:txBody>
        </p:sp>
        <p:pic>
          <p:nvPicPr>
            <p:cNvPr id="28" name="図 2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616" t="10918" r="15750" b="9970"/>
            <a:stretch/>
          </p:blipFill>
          <p:spPr bwMode="auto">
            <a:xfrm rot="676549">
              <a:off x="2588192" y="177092"/>
              <a:ext cx="1030926" cy="1438764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29" name="テキスト ボックス 28"/>
          <p:cNvSpPr txBox="1"/>
          <p:nvPr/>
        </p:nvSpPr>
        <p:spPr>
          <a:xfrm>
            <a:off x="23943" y="576010"/>
            <a:ext cx="961039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さらに詳細な検討をする場合、以下のガイドラインをご参考ください。</a:t>
            </a:r>
            <a:endParaRPr lang="en-US" altLang="ja-JP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○地域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自主的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避難所運営に向けた検討ができるよう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地域住民による自主的な避難所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運</a:t>
            </a:r>
            <a:endParaRPr lang="en-US" altLang="ja-JP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営ガイドライン」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を作成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○避難所のレイアウトやルールをガイドラインに書き込むことで、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避難所オリジナルの避難</a:t>
            </a:r>
            <a:endParaRPr lang="en-US" altLang="ja-JP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所運営の手引き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が完成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○ガイドラインは、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山口県防災危機管理課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HP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からダウンロード可</a:t>
            </a:r>
            <a:endParaRPr lang="en-US" altLang="ja-JP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四角形吹き出し 4"/>
          <p:cNvSpPr/>
          <p:nvPr/>
        </p:nvSpPr>
        <p:spPr>
          <a:xfrm>
            <a:off x="7329264" y="2329739"/>
            <a:ext cx="2285339" cy="684076"/>
          </a:xfrm>
          <a:prstGeom prst="wedgeRectCallout">
            <a:avLst>
              <a:gd name="adj1" fmla="val -29394"/>
              <a:gd name="adj2" fmla="val 75468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rgbClr val="FF0000"/>
                </a:solidFill>
              </a:rPr>
              <a:t>書き込めば完成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pPr algn="ctr"/>
            <a:r>
              <a:rPr kumimoji="1" lang="ja-JP" altLang="en-US" b="1" dirty="0" smtClean="0">
                <a:solidFill>
                  <a:srgbClr val="FF0000"/>
                </a:solidFill>
              </a:rPr>
              <a:t>する構成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22</a:t>
            </a:fld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13" name="図 12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50" b="96750" l="6625" r="93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7336" y="4387486"/>
            <a:ext cx="1487815" cy="1407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6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47803" y="1964755"/>
            <a:ext cx="9645565" cy="18288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避難所運営の</a:t>
            </a:r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手引き作成の流れ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47803" y="476672"/>
            <a:ext cx="9610394" cy="1426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　事前打ち合わせ（地域の状況に応じて、省略可）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○地域の自主防災組織（又は自治会の役員など）、避難所の施設管理者、市町の避難所担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当の職員などのメンバーで避難所運営の手引き作成研修会の日程や進め方などを打ち合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わせます。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下矢印 26"/>
          <p:cNvSpPr/>
          <p:nvPr/>
        </p:nvSpPr>
        <p:spPr>
          <a:xfrm>
            <a:off x="4162752" y="1561346"/>
            <a:ext cx="1580496" cy="403408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2632" y="1964754"/>
            <a:ext cx="7432656" cy="175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　避難所運営の手引き作成研修会（勉強会）</a:t>
            </a:r>
            <a:endParaRPr lang="en-US" altLang="ja-JP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○地域の自主防災組織（又は自治会の役員など）、避難所の施設管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理者、市町の避難所担当の職員などのメンバーで、レイアウトな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どを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考える研修会を開催します。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・時間：２時間程度　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・場所：避難所　　　・人数：約１０名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下矢印 9"/>
          <p:cNvSpPr/>
          <p:nvPr/>
        </p:nvSpPr>
        <p:spPr>
          <a:xfrm>
            <a:off x="4127581" y="3889688"/>
            <a:ext cx="1580496" cy="403408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2632" y="4266660"/>
            <a:ext cx="961039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３　研修会の検討結果を整理（まとめ）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○レイアウトや役割分担を整理し、避難所運営の手引きとして、地域住民で共有</a:t>
            </a:r>
            <a:r>
              <a:rPr lang="ja-JP" altLang="en-US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するとと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もに、避難所に備え付けます。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下矢印 11"/>
          <p:cNvSpPr/>
          <p:nvPr/>
        </p:nvSpPr>
        <p:spPr>
          <a:xfrm>
            <a:off x="4197923" y="5173345"/>
            <a:ext cx="1580496" cy="403408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82974" y="5576753"/>
            <a:ext cx="961039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４　見直し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○地域住民からの意見や、避難所運営訓練の結果等を踏まえ、必要があれば、内容を見直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します。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7618411" y="2204864"/>
            <a:ext cx="2104615" cy="1080815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dirty="0" smtClean="0"/>
              <a:t>レイアウト・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役割分担検討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041232" y="-27385"/>
            <a:ext cx="2864768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 anchorCtr="0">
            <a:noAutofit/>
          </a:bodyPr>
          <a:lstStyle/>
          <a:p>
            <a:r>
              <a:rPr lang="ja-JP" altLang="en-US" sz="1600" dirty="0" smtClean="0">
                <a:solidFill>
                  <a:schemeClr val="bg1"/>
                </a:solidFill>
              </a:rPr>
              <a:t>進行役用資料（研修時不要）</a:t>
            </a:r>
            <a:endParaRPr lang="en-US" altLang="ja-JP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48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本資料のポイント・使い方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47803" y="2208054"/>
            <a:ext cx="9610394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　避難所運営手引き作成の研修会で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○本資料を</a:t>
            </a: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スクリーンに表示し、議論や検討を進行</a:t>
            </a:r>
            <a:endParaRPr lang="en-US" altLang="ja-JP" sz="24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○本資料を</a:t>
            </a: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参加者に配布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し、検討事項を書き込みながら、手引き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作成（レイアウトや役割分担の決定）を実施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２　地域で避難所運営を考える学習会で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900"/>
              </a:lnSpc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○本資料を使用し、</a:t>
            </a: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避難所運営の必要性や概要について学習</a:t>
            </a:r>
            <a:endParaRPr lang="en-US" altLang="ja-JP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3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二等辺三角形 4"/>
          <p:cNvSpPr/>
          <p:nvPr/>
        </p:nvSpPr>
        <p:spPr>
          <a:xfrm rot="10800000">
            <a:off x="3188803" y="5475511"/>
            <a:ext cx="3528392" cy="319970"/>
          </a:xfrm>
          <a:prstGeom prst="triangle">
            <a:avLst/>
          </a:prstGeom>
          <a:gradFill flip="none" rotWithShape="1"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24606" y="5867985"/>
            <a:ext cx="7704857" cy="990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避難所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運営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のレイアウトや役割を検討する際の参考としてください。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041232" y="-27385"/>
            <a:ext cx="2864768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 anchorCtr="0">
            <a:noAutofit/>
          </a:bodyPr>
          <a:lstStyle/>
          <a:p>
            <a:r>
              <a:rPr lang="ja-JP" altLang="en-US" sz="1600" dirty="0" smtClean="0">
                <a:solidFill>
                  <a:schemeClr val="bg1"/>
                </a:solidFill>
              </a:rPr>
              <a:t>進行役用資料（研修時不要）</a:t>
            </a:r>
            <a:endParaRPr lang="en-US" altLang="ja-JP" sz="1600" dirty="0" smtClean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516205"/>
            <a:ext cx="9777536" cy="1682512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100"/>
              </a:lnSpc>
              <a:buFont typeface="Wingdings" panose="05000000000000000000" pitchFamily="2" charset="2"/>
              <a:buChar char="Ø"/>
            </a:pP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避難所運営において、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特</a:t>
            </a:r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に重要なレイアウトや役割分担を中心に検討する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資料</a:t>
            </a:r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（避難所運営の手引き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ポイント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を検討する</a:t>
            </a:r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資料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2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342900" indent="-342900">
              <a:lnSpc>
                <a:spcPts val="3100"/>
              </a:lnSpc>
              <a:buFont typeface="Wingdings" panose="05000000000000000000" pitchFamily="2" charset="2"/>
              <a:buChar char="Ø"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資料に沿って検討（検討を進行）することで、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避難所オリジナルの運営の手引き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が完成</a:t>
            </a:r>
            <a:endParaRPr lang="en-US" altLang="ja-JP" sz="2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076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研修会</a:t>
            </a:r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の開催方法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2058" y="573823"/>
            <a:ext cx="9803941" cy="5927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参加者や施設の状況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等を踏まえ、開催方法を検討して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○時間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２時間程度　　　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3500"/>
              </a:lnSpc>
            </a:pP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○場所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避難所となる施設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○参加者（１班）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地域住民約５名、施設管理者１名、市町避難所担当者１名、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研修進行役１名　　　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グループワークができるよう机・椅子を配置して実施します。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（１班７～１０名）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35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人数が多い場合は、２班にするなどしてご対応ください。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4</a:t>
            </a:fld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6" name="図 5" descr="\\NT-SV3\share\01防災企画班\★020指定緊急避難場所・指定避難所\H29\20　自主的な避難所運営ガイドライン\08-3　研修２回目（Ｈ29.11.28）\写真\研修２（家庭科室②）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299" t="24371" r="3140"/>
          <a:stretch/>
        </p:blipFill>
        <p:spPr bwMode="auto">
          <a:xfrm>
            <a:off x="6897216" y="1689189"/>
            <a:ext cx="2884813" cy="19859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図 6" descr="\\NT-SV3\share\01防災企画班\★020指定緊急避難場所・指定避難所\H29\20　自主的な避難所運営ガイドライン\08-3　研修２回目（Ｈ29.11.28）\写真\研修２（ＷＳ②）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37" t="19404" r="10128" b="6365"/>
          <a:stretch/>
        </p:blipFill>
        <p:spPr bwMode="auto">
          <a:xfrm>
            <a:off x="3727306" y="1709389"/>
            <a:ext cx="2877455" cy="205248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7113240" y="-27385"/>
            <a:ext cx="279276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 anchorCtr="0">
            <a:noAutofit/>
          </a:bodyPr>
          <a:lstStyle/>
          <a:p>
            <a:r>
              <a:rPr lang="ja-JP" altLang="en-US" sz="1600" dirty="0" smtClean="0">
                <a:solidFill>
                  <a:schemeClr val="bg1"/>
                </a:solidFill>
              </a:rPr>
              <a:t>進行役用資料（研修時不要）</a:t>
            </a:r>
            <a:endParaRPr lang="en-US" altLang="ja-JP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研修会のタイムスケジュール（例）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5606" y="573823"/>
            <a:ext cx="9610394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参加者や施設の状況等を踏まえ」、時間を変更して実施してください。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347261"/>
              </p:ext>
            </p:extLst>
          </p:nvPr>
        </p:nvGraphicFramePr>
        <p:xfrm>
          <a:off x="0" y="1268760"/>
          <a:ext cx="9906000" cy="4754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944"/>
                <a:gridCol w="3160300"/>
                <a:gridCol w="2820013"/>
                <a:gridCol w="3043743"/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</a:t>
                      </a:r>
                      <a:endParaRPr kumimoji="1" lang="ja-JP" altLang="en-US" sz="24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次第</a:t>
                      </a:r>
                      <a:endParaRPr kumimoji="1" lang="ja-JP" altLang="en-US" sz="24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対応者等</a:t>
                      </a:r>
                      <a:endParaRPr kumimoji="1" lang="ja-JP" altLang="en-US" sz="24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  <a:endParaRPr kumimoji="1" lang="ja-JP" altLang="en-US" sz="24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6475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5</a:t>
                      </a:r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頭の体操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進行役・参加者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6475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避難所運営の必要性</a:t>
                      </a:r>
                      <a:endParaRPr kumimoji="1" lang="ja-JP" altLang="en-US" sz="2400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進行役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6475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</a:t>
                      </a:r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レイアウトの検討　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進行役・参加者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6475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施設見学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施設管理者が誘導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施設の状況により時間は調整</a:t>
                      </a:r>
                      <a:endParaRPr kumimoji="1" lang="ja-JP" altLang="en-US" sz="20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6475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役割分担やルールの検討</a:t>
                      </a:r>
                      <a:endParaRPr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進行役・参加者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資料の例を加除修正することで短時間の検討が可能</a:t>
                      </a:r>
                    </a:p>
                  </a:txBody>
                  <a:tcPr anchor="ctr"/>
                </a:tc>
              </a:tr>
              <a:tr h="6475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</a:t>
                      </a:r>
                      <a:r>
                        <a:rPr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まとめ</a:t>
                      </a:r>
                      <a:endParaRPr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進行役・参加者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5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85248" y="-27385"/>
            <a:ext cx="2720752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 anchorCtr="0">
            <a:noAutofit/>
          </a:bodyPr>
          <a:lstStyle/>
          <a:p>
            <a:r>
              <a:rPr lang="ja-JP" altLang="en-US" sz="1600" dirty="0" smtClean="0">
                <a:solidFill>
                  <a:schemeClr val="bg1"/>
                </a:solidFill>
              </a:rPr>
              <a:t>進行役用資料（研修時不要）</a:t>
            </a:r>
            <a:endParaRPr lang="en-US" altLang="ja-JP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10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研修</a:t>
            </a:r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用資料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64232" y="1844825"/>
            <a:ext cx="9777536" cy="2160240"/>
          </a:xfrm>
          <a:prstGeom prst="rect">
            <a:avLst/>
          </a:prstGeom>
          <a:solidFill>
            <a:srgbClr val="FFFFCC"/>
          </a:solidFill>
          <a:ln w="28575">
            <a:solidFill>
              <a:schemeClr val="accent4"/>
            </a:solidFill>
          </a:ln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6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研修用資料</a:t>
            </a:r>
            <a:endParaRPr lang="en-US" altLang="ja-JP" sz="6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9" name="直線コネクタ 78"/>
          <p:cNvCxnSpPr/>
          <p:nvPr/>
        </p:nvCxnSpPr>
        <p:spPr>
          <a:xfrm>
            <a:off x="3120390" y="8611870"/>
            <a:ext cx="277622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14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3" name="Rectangle 180"/>
          <p:cNvSpPr>
            <a:spLocks noChangeArrowheads="1"/>
          </p:cNvSpPr>
          <p:nvPr/>
        </p:nvSpPr>
        <p:spPr bwMode="auto">
          <a:xfrm>
            <a:off x="0" y="4572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6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16496" y="4365104"/>
            <a:ext cx="9385500" cy="18722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800"/>
              </a:lnSpc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以後は研修会で使用する資料です。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122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避難所運営の必要性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122084" y="592374"/>
            <a:ext cx="8575332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　平成２８年熊本地震：</a:t>
            </a: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震度７</a:t>
            </a:r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の揺れが</a:t>
            </a: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２回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9659" y="4439152"/>
            <a:ext cx="9509447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本来実施</a:t>
            </a:r>
            <a:r>
              <a:rPr lang="ja-JP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されるべき</a:t>
            </a:r>
            <a:r>
              <a:rPr lang="ja-JP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復旧業務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等</a:t>
            </a:r>
            <a:r>
              <a:rPr lang="ja-JP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lang="ja-JP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支障</a:t>
            </a:r>
            <a:r>
              <a:rPr lang="ja-JP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きた</a:t>
            </a:r>
            <a:r>
              <a:rPr lang="ja-JP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した</a:t>
            </a:r>
            <a:r>
              <a:rPr lang="ja-JP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という課題</a:t>
            </a:r>
            <a:r>
              <a:rPr lang="ja-JP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が報告</a:t>
            </a:r>
            <a:endParaRPr lang="en-US" altLang="ja-JP" sz="20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Bef>
                <a:spcPts val="600"/>
              </a:spcBef>
            </a:pPr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（参考：熊本県</a:t>
            </a:r>
            <a:r>
              <a:rPr lang="en-US" altLang="ja-JP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『</a:t>
            </a:r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平成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２８年熊本地震　熊本県はいかに動いたか（初動・応急対応編</a:t>
            </a:r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lang="en-US" altLang="ja-JP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』,</a:t>
            </a:r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ぎょうせい</a:t>
            </a:r>
            <a:r>
              <a:rPr lang="en-US" altLang="ja-JP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,2018,P109.</a:t>
            </a:r>
            <a:r>
              <a:rPr lang="ja-JP" altLang="en-US" sz="1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ja-JP" altLang="ja-JP" sz="12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5361" y="1844824"/>
            <a:ext cx="9906000" cy="230832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■　避難所の運営</a:t>
            </a:r>
            <a:endParaRPr lang="en-US" altLang="ja-JP" sz="24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・コミュニティスクールなど、地域の連携が定着していた地域</a:t>
            </a:r>
            <a:endParaRPr lang="en-US" altLang="ja-JP" sz="2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→　地域住民主導による自主的な避難所運営の実施</a:t>
            </a:r>
            <a:endParaRPr lang="en-US" altLang="ja-JP" sz="2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20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避難者による自主運営への移行が困難な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避難所も多く存在</a:t>
            </a:r>
            <a:endParaRPr lang="en-US" altLang="ja-JP" sz="20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→　避難所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運営に</a:t>
            </a:r>
            <a:r>
              <a:rPr lang="ja-JP" altLang="en-US" sz="2000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多くの行政職員、教職員が</a:t>
            </a:r>
            <a:r>
              <a:rPr lang="ja-JP" altLang="en-US" sz="2000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従事</a:t>
            </a:r>
            <a:endParaRPr lang="en-US" altLang="ja-JP" sz="2000" u="sng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→　</a:t>
            </a:r>
            <a:r>
              <a:rPr lang="ja-JP" altLang="en-US" sz="2000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全国</a:t>
            </a:r>
            <a:r>
              <a:rPr lang="ja-JP" altLang="en-US" sz="2000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の自治体の職員</a:t>
            </a:r>
            <a:r>
              <a:rPr lang="ja-JP" altLang="en-US" sz="20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が被災地の避難所運営の支援を実施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5361" y="5566509"/>
            <a:ext cx="4077560" cy="120802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ja-JP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地域</a:t>
            </a:r>
            <a:r>
              <a:rPr lang="ja-JP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住民が自主的に避難所運営に携わる</a:t>
            </a:r>
            <a:r>
              <a:rPr lang="ja-JP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ことで、被災市町職員が早期に復旧・復興業務</a:t>
            </a:r>
            <a:r>
              <a:rPr lang="ja-JP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に移行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7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3" name="二等辺三角形 12"/>
          <p:cNvSpPr/>
          <p:nvPr/>
        </p:nvSpPr>
        <p:spPr>
          <a:xfrm rot="10800000">
            <a:off x="2936776" y="4080848"/>
            <a:ext cx="3528392" cy="319970"/>
          </a:xfrm>
          <a:prstGeom prst="triangle">
            <a:avLst/>
          </a:prstGeom>
          <a:gradFill flip="none" rotWithShape="1"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二等辺三角形 13"/>
          <p:cNvSpPr/>
          <p:nvPr/>
        </p:nvSpPr>
        <p:spPr>
          <a:xfrm rot="10800000">
            <a:off x="2983860" y="5162427"/>
            <a:ext cx="3528392" cy="319970"/>
          </a:xfrm>
          <a:prstGeom prst="triangle">
            <a:avLst/>
          </a:prstGeom>
          <a:gradFill flip="none" rotWithShape="1"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04528" y="992484"/>
            <a:ext cx="9906000" cy="78483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多くの方が長期間にわたり、避難所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で生活</a:t>
            </a:r>
            <a:endParaRPr lang="en-US" altLang="ja-JP" sz="2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2700"/>
              </a:lnSpc>
            </a:pP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・ピーク時には、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855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避難所に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183,882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人（県人口の約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％）</a:t>
            </a:r>
            <a:r>
              <a:rPr lang="ja-JP" altLang="en-US" sz="2000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が避難</a:t>
            </a:r>
            <a:endParaRPr lang="en-US" altLang="ja-JP" sz="20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153495" y="5752457"/>
            <a:ext cx="4545611" cy="83612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2900"/>
              </a:lnSpc>
            </a:pPr>
            <a:r>
              <a:rPr lang="ja-JP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被災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</a:t>
            </a:r>
            <a:r>
              <a:rPr lang="ja-JP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lang="ja-JP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いち早く生活再建への第一歩を踏み出すためにも</a:t>
            </a:r>
            <a:r>
              <a:rPr lang="ja-JP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重要</a:t>
            </a:r>
            <a:endParaRPr lang="en-US" altLang="ja-JP" sz="24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二等辺三角形 15"/>
          <p:cNvSpPr/>
          <p:nvPr/>
        </p:nvSpPr>
        <p:spPr>
          <a:xfrm rot="5400000">
            <a:off x="4200830" y="6010536"/>
            <a:ext cx="1094449" cy="319970"/>
          </a:xfrm>
          <a:prstGeom prst="triangle">
            <a:avLst/>
          </a:prstGeom>
          <a:gradFill flip="none" rotWithShape="1"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7916713" y="3160018"/>
            <a:ext cx="1868731" cy="10808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kumimoji="1" lang="ja-JP" altLang="en-US" sz="1600" dirty="0" smtClean="0"/>
              <a:t>避難所に人員が取られ</a:t>
            </a:r>
            <a:r>
              <a:rPr lang="ja-JP" altLang="en-US" sz="1600" dirty="0"/>
              <a:t>る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091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27384"/>
            <a:ext cx="9906000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避難所運営の手引き・避難所運営体制があれば・・・・</a:t>
            </a:r>
            <a:endParaRPr lang="ja-JP" altLang="en-US" sz="24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100671" y="567662"/>
            <a:ext cx="3593395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手引き・運営体制なし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6291" y="977977"/>
            <a:ext cx="4247244" cy="233910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000" b="1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スペースの使い方</a:t>
            </a:r>
            <a:endParaRPr lang="en-US" altLang="ja-JP" sz="2000" b="1" u="sng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・体育館に雑魚寝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・１人のスペースもバラバラで、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早いもの勝ち状態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・トイレに行く通路もない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・見知らぬ人と隣り合わせ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・プライバシー上も問題</a:t>
            </a:r>
            <a:endParaRPr lang="en-US" altLang="ja-JP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→　心身の負担大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01072" y="567662"/>
            <a:ext cx="3628192" cy="40011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手引き・運営体制あり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832" y="171491"/>
            <a:ext cx="2671022" cy="2392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5313040" y="1052012"/>
            <a:ext cx="4391260" cy="178510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000" b="1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スペースの使い方を決めておくと</a:t>
            </a:r>
            <a:endParaRPr lang="en-US" altLang="ja-JP" sz="2000" b="1" u="sng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・避難スペースを通路で区切り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ご近所</a:t>
            </a:r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ごとに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・１人あたりスペースをルール化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・顔見知り</a:t>
            </a:r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どうしが助け合って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避難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所</a:t>
            </a:r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生活を送ることが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できる</a:t>
            </a:r>
            <a:endParaRPr lang="ja-JP" altLang="en-US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44488" y="3533821"/>
            <a:ext cx="4247244" cy="123110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000" b="1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トイレ</a:t>
            </a:r>
            <a:r>
              <a:rPr lang="ja-JP" altLang="en-US" sz="2000" b="1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の使い方</a:t>
            </a:r>
            <a:endParaRPr lang="en-US" altLang="ja-JP" sz="2000" b="1" u="sng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・壊れたトイレを使用し、汚物が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あふれた状態に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・不衛生な状態が継続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856" y="2640385"/>
            <a:ext cx="2671022" cy="2392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5457056" y="3395321"/>
            <a:ext cx="4247244" cy="150810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000" b="1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トイレの使い方を決めておくと</a:t>
            </a:r>
            <a:endParaRPr lang="en-US" altLang="ja-JP" sz="2000" b="1" u="sng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・安全を確認したトイレだけを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使用するルールを徹底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・仮設トイレや簡易トイレを活用し、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衛生的な状態を確保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44488" y="5267360"/>
            <a:ext cx="4247244" cy="123110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000" b="1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体調不良</a:t>
            </a:r>
            <a:r>
              <a:rPr lang="ja-JP" altLang="en-US" sz="2000" b="1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者</a:t>
            </a:r>
            <a:r>
              <a:rPr lang="ja-JP" altLang="en-US" sz="2000" b="1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への対応</a:t>
            </a:r>
            <a:endParaRPr lang="en-US" altLang="ja-JP" sz="2000" b="1" u="sng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・インフルエンザにかかった状態で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居住スペースで生活し、避難者が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インフルエンザに集団罹患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723" y="4334007"/>
            <a:ext cx="2671022" cy="2392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テキスト ボックス 25"/>
          <p:cNvSpPr txBox="1"/>
          <p:nvPr/>
        </p:nvSpPr>
        <p:spPr>
          <a:xfrm>
            <a:off x="5457056" y="5301208"/>
            <a:ext cx="4536504" cy="123110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000" b="1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体調不良</a:t>
            </a:r>
            <a:r>
              <a:rPr lang="ja-JP" altLang="en-US" sz="2000" b="1" u="sng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者</a:t>
            </a:r>
            <a:r>
              <a:rPr lang="ja-JP" altLang="en-US" sz="2000" b="1" u="sng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への対応を決めておくと</a:t>
            </a:r>
            <a:endParaRPr lang="en-US" altLang="ja-JP" sz="2000" b="1" u="sng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・体調不良者を、受付で確認（申出を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ルール</a:t>
            </a:r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化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。避難者カードで確認）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・別室に案内し、感染症の蔓延を防止</a:t>
            </a:r>
            <a:endParaRPr lang="en-US" altLang="ja-JP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7CE1-7474-42F9-A3A3-B16D69111079}" type="slidenum">
              <a:rPr lang="ja-JP" altLang="en-US" smtClean="0">
                <a:solidFill>
                  <a:prstClr val="black"/>
                </a:solidFill>
              </a:rPr>
              <a:pPr/>
              <a:t>8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10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6" grpId="0"/>
    </p:bldLst>
  </p:timing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25570</TotalTime>
  <Words>1673</Words>
  <Application>Microsoft Office PowerPoint</Application>
  <PresentationFormat>A4 210 x 297 mm</PresentationFormat>
  <Paragraphs>416</Paragraphs>
  <Slides>23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4" baseType="lpstr"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日本の火山災害対策 ～施策と組織～</dc:title>
  <dc:creator>Kochi</dc:creator>
  <cp:lastModifiedBy>A</cp:lastModifiedBy>
  <cp:revision>1803</cp:revision>
  <cp:lastPrinted>2020-01-04T04:49:31Z</cp:lastPrinted>
  <dcterms:created xsi:type="dcterms:W3CDTF">2013-04-25T02:39:04Z</dcterms:created>
  <dcterms:modified xsi:type="dcterms:W3CDTF">2020-04-06T06:19:22Z</dcterms:modified>
</cp:coreProperties>
</file>