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931" r:id="rId1"/>
  </p:sldMasterIdLst>
  <p:notesMasterIdLst>
    <p:notesMasterId r:id="rId3"/>
  </p:notesMasterIdLst>
  <p:handoutMasterIdLst>
    <p:handoutMasterId r:id="rId4"/>
  </p:handoutMasterIdLst>
  <p:sldIdLst>
    <p:sldId id="598" r:id="rId2"/>
  </p:sldIdLst>
  <p:sldSz cx="10009188" cy="6858000"/>
  <p:notesSz cx="6784975" cy="9906000"/>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guide id="3" orient="horz" pos="2161">
          <p15:clr>
            <a:srgbClr val="A4A3A4"/>
          </p15:clr>
        </p15:guide>
        <p15:guide id="4" pos="315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EACAC"/>
    <a:srgbClr val="FEBABA"/>
    <a:srgbClr val="FE8282"/>
    <a:srgbClr val="FF66FF"/>
    <a:srgbClr val="FD4141"/>
    <a:srgbClr val="FE8686"/>
    <a:srgbClr val="96BAF4"/>
    <a:srgbClr val="FFCC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18" autoAdjust="0"/>
    <p:restoredTop sz="94931" autoAdjust="0"/>
  </p:normalViewPr>
  <p:slideViewPr>
    <p:cSldViewPr>
      <p:cViewPr varScale="1">
        <p:scale>
          <a:sx n="70" d="100"/>
          <a:sy n="70" d="100"/>
        </p:scale>
        <p:origin x="1356" y="78"/>
      </p:cViewPr>
      <p:guideLst>
        <p:guide orient="horz" pos="2160"/>
        <p:guide pos="3120"/>
        <p:guide orient="horz" pos="2161"/>
        <p:guide pos="315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38363" cy="495221"/>
          </a:xfrm>
          <a:prstGeom prst="rect">
            <a:avLst/>
          </a:prstGeom>
          <a:noFill/>
          <a:ln w="9525">
            <a:noFill/>
            <a:miter lim="800000"/>
            <a:headEnd/>
            <a:tailEnd/>
          </a:ln>
          <a:effectLst/>
        </p:spPr>
        <p:txBody>
          <a:bodyPr vert="horz" wrap="square" lIns="91013" tIns="45508" rIns="91013" bIns="45508" numCol="1" anchor="t" anchorCtr="0" compatLnSpc="1">
            <a:prstTxWarp prst="textNoShape">
              <a:avLst/>
            </a:prstTxWarp>
          </a:bodyPr>
          <a:lstStyle>
            <a:lvl1pPr defTabSz="911124">
              <a:defRPr sz="1200">
                <a:latin typeface="Times New Roman" pitchFamily="18" charset="0"/>
                <a:ea typeface="ＭＳ Ｐゴシック" pitchFamily="50" charset="-128"/>
              </a:defRPr>
            </a:lvl1pPr>
          </a:lstStyle>
          <a:p>
            <a:pPr>
              <a:defRPr/>
            </a:pPr>
            <a:endParaRPr lang="en-US" altLang="ja-JP"/>
          </a:p>
        </p:txBody>
      </p:sp>
      <p:sp>
        <p:nvSpPr>
          <p:cNvPr id="4099" name="Rectangle 3"/>
          <p:cNvSpPr>
            <a:spLocks noGrp="1" noChangeArrowheads="1"/>
          </p:cNvSpPr>
          <p:nvPr>
            <p:ph type="dt" sz="quarter" idx="1"/>
          </p:nvPr>
        </p:nvSpPr>
        <p:spPr bwMode="auto">
          <a:xfrm>
            <a:off x="3846613" y="0"/>
            <a:ext cx="2938362" cy="495221"/>
          </a:xfrm>
          <a:prstGeom prst="rect">
            <a:avLst/>
          </a:prstGeom>
          <a:noFill/>
          <a:ln w="9525">
            <a:noFill/>
            <a:miter lim="800000"/>
            <a:headEnd/>
            <a:tailEnd/>
          </a:ln>
          <a:effectLst/>
        </p:spPr>
        <p:txBody>
          <a:bodyPr vert="horz" wrap="square" lIns="91013" tIns="45508" rIns="91013" bIns="45508" numCol="1" anchor="t" anchorCtr="0" compatLnSpc="1">
            <a:prstTxWarp prst="textNoShape">
              <a:avLst/>
            </a:prstTxWarp>
          </a:bodyPr>
          <a:lstStyle>
            <a:lvl1pPr algn="r" defTabSz="911124">
              <a:defRPr sz="1200">
                <a:latin typeface="Times New Roman" pitchFamily="18" charset="0"/>
                <a:ea typeface="ＭＳ Ｐゴシック" pitchFamily="50" charset="-128"/>
              </a:defRPr>
            </a:lvl1pPr>
          </a:lstStyle>
          <a:p>
            <a:pPr>
              <a:defRPr/>
            </a:pPr>
            <a:endParaRPr lang="en-US" altLang="ja-JP"/>
          </a:p>
        </p:txBody>
      </p:sp>
      <p:sp>
        <p:nvSpPr>
          <p:cNvPr id="4100" name="Rectangle 4"/>
          <p:cNvSpPr>
            <a:spLocks noGrp="1" noChangeArrowheads="1"/>
          </p:cNvSpPr>
          <p:nvPr>
            <p:ph type="ftr" sz="quarter" idx="2"/>
          </p:nvPr>
        </p:nvSpPr>
        <p:spPr bwMode="auto">
          <a:xfrm>
            <a:off x="0" y="9410779"/>
            <a:ext cx="2938363" cy="495221"/>
          </a:xfrm>
          <a:prstGeom prst="rect">
            <a:avLst/>
          </a:prstGeom>
          <a:noFill/>
          <a:ln w="9525">
            <a:noFill/>
            <a:miter lim="800000"/>
            <a:headEnd/>
            <a:tailEnd/>
          </a:ln>
          <a:effectLst/>
        </p:spPr>
        <p:txBody>
          <a:bodyPr vert="horz" wrap="square" lIns="91013" tIns="45508" rIns="91013" bIns="45508" numCol="1" anchor="b" anchorCtr="0" compatLnSpc="1">
            <a:prstTxWarp prst="textNoShape">
              <a:avLst/>
            </a:prstTxWarp>
          </a:bodyPr>
          <a:lstStyle>
            <a:lvl1pPr defTabSz="911124">
              <a:defRPr sz="1200">
                <a:latin typeface="Times New Roman" pitchFamily="18" charset="0"/>
                <a:ea typeface="ＭＳ Ｐゴシック" pitchFamily="50" charset="-128"/>
              </a:defRPr>
            </a:lvl1pPr>
          </a:lstStyle>
          <a:p>
            <a:pPr>
              <a:defRPr/>
            </a:pPr>
            <a:endParaRPr lang="en-US" altLang="ja-JP"/>
          </a:p>
        </p:txBody>
      </p:sp>
      <p:sp>
        <p:nvSpPr>
          <p:cNvPr id="4101" name="Rectangle 5"/>
          <p:cNvSpPr>
            <a:spLocks noGrp="1" noChangeArrowheads="1"/>
          </p:cNvSpPr>
          <p:nvPr>
            <p:ph type="sldNum" sz="quarter" idx="3"/>
          </p:nvPr>
        </p:nvSpPr>
        <p:spPr bwMode="auto">
          <a:xfrm>
            <a:off x="3846613" y="9410779"/>
            <a:ext cx="2938362" cy="495221"/>
          </a:xfrm>
          <a:prstGeom prst="rect">
            <a:avLst/>
          </a:prstGeom>
          <a:noFill/>
          <a:ln w="9525">
            <a:noFill/>
            <a:miter lim="800000"/>
            <a:headEnd/>
            <a:tailEnd/>
          </a:ln>
          <a:effectLst/>
        </p:spPr>
        <p:txBody>
          <a:bodyPr vert="horz" wrap="square" lIns="91013" tIns="45508" rIns="91013" bIns="45508" numCol="1" anchor="b" anchorCtr="0" compatLnSpc="1">
            <a:prstTxWarp prst="textNoShape">
              <a:avLst/>
            </a:prstTxWarp>
          </a:bodyPr>
          <a:lstStyle>
            <a:lvl1pPr algn="r" defTabSz="911124">
              <a:defRPr sz="1200">
                <a:latin typeface="Times New Roman" pitchFamily="18" charset="0"/>
                <a:ea typeface="ＭＳ Ｐゴシック" pitchFamily="50" charset="-128"/>
              </a:defRPr>
            </a:lvl1pPr>
          </a:lstStyle>
          <a:p>
            <a:pPr>
              <a:defRPr/>
            </a:pPr>
            <a:fld id="{D990172B-3540-4DB8-A00A-AA39FCC0619D}" type="slidenum">
              <a:rPr lang="en-US" altLang="ja-JP"/>
              <a:pPr>
                <a:defRPr/>
              </a:pPr>
              <a:t>‹#›</a:t>
            </a:fld>
            <a:endParaRPr lang="en-US" altLang="ja-JP"/>
          </a:p>
        </p:txBody>
      </p:sp>
    </p:spTree>
    <p:extLst>
      <p:ext uri="{BB962C8B-B14F-4D97-AF65-F5344CB8AC3E}">
        <p14:creationId xmlns:p14="http://schemas.microsoft.com/office/powerpoint/2010/main" val="25610633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1" y="0"/>
            <a:ext cx="2973174" cy="533194"/>
          </a:xfrm>
          <a:prstGeom prst="rect">
            <a:avLst/>
          </a:prstGeom>
          <a:noFill/>
          <a:ln w="9525">
            <a:noFill/>
            <a:miter lim="800000"/>
            <a:headEnd/>
            <a:tailEnd/>
          </a:ln>
          <a:effectLst/>
        </p:spPr>
        <p:txBody>
          <a:bodyPr vert="horz" wrap="square" lIns="91399" tIns="45699" rIns="91399" bIns="45699" numCol="1" anchor="t" anchorCtr="0" compatLnSpc="1">
            <a:prstTxWarp prst="textNoShape">
              <a:avLst/>
            </a:prstTxWarp>
          </a:bodyPr>
          <a:lstStyle>
            <a:lvl1pPr>
              <a:defRPr sz="1200">
                <a:solidFill>
                  <a:schemeClr val="bg1"/>
                </a:solidFill>
                <a:latin typeface="ＭＳ Ｐゴシック" pitchFamily="50" charset="-128"/>
                <a:ea typeface=""/>
              </a:defRPr>
            </a:lvl1pPr>
          </a:lstStyle>
          <a:p>
            <a:pPr>
              <a:defRPr/>
            </a:pPr>
            <a:endParaRPr lang="en-US" altLang="ja-JP"/>
          </a:p>
        </p:txBody>
      </p:sp>
      <p:sp>
        <p:nvSpPr>
          <p:cNvPr id="59395" name="Rectangle 3"/>
          <p:cNvSpPr>
            <a:spLocks noGrp="1" noChangeArrowheads="1"/>
          </p:cNvSpPr>
          <p:nvPr>
            <p:ph type="dt" idx="1"/>
          </p:nvPr>
        </p:nvSpPr>
        <p:spPr bwMode="auto">
          <a:xfrm>
            <a:off x="3814967" y="0"/>
            <a:ext cx="2973173" cy="533194"/>
          </a:xfrm>
          <a:prstGeom prst="rect">
            <a:avLst/>
          </a:prstGeom>
          <a:noFill/>
          <a:ln w="9525">
            <a:noFill/>
            <a:miter lim="800000"/>
            <a:headEnd/>
            <a:tailEnd/>
          </a:ln>
          <a:effectLst/>
        </p:spPr>
        <p:txBody>
          <a:bodyPr vert="horz" wrap="square" lIns="91399" tIns="45699" rIns="91399" bIns="45699" numCol="1" anchor="t" anchorCtr="0" compatLnSpc="1">
            <a:prstTxWarp prst="textNoShape">
              <a:avLst/>
            </a:prstTxWarp>
          </a:bodyPr>
          <a:lstStyle>
            <a:lvl1pPr algn="r">
              <a:defRPr sz="1200">
                <a:solidFill>
                  <a:schemeClr val="bg1"/>
                </a:solidFill>
                <a:latin typeface="ＭＳ Ｐゴシック" pitchFamily="50" charset="-128"/>
                <a:ea typeface=""/>
              </a:defRPr>
            </a:lvl1pPr>
          </a:lstStyle>
          <a:p>
            <a:pPr>
              <a:defRPr/>
            </a:pPr>
            <a:endParaRPr lang="en-US" altLang="ja-JP"/>
          </a:p>
        </p:txBody>
      </p:sp>
      <p:sp>
        <p:nvSpPr>
          <p:cNvPr id="31748" name="Rectangle 4"/>
          <p:cNvSpPr>
            <a:spLocks noGrp="1" noRot="1" noChangeAspect="1" noChangeArrowheads="1" noTextEdit="1"/>
          </p:cNvSpPr>
          <p:nvPr>
            <p:ph type="sldImg" idx="2"/>
          </p:nvPr>
        </p:nvSpPr>
        <p:spPr bwMode="auto">
          <a:xfrm>
            <a:off x="673100" y="760413"/>
            <a:ext cx="5446713" cy="37322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7" name="Rectangle 5"/>
          <p:cNvSpPr>
            <a:spLocks noGrp="1" noChangeArrowheads="1"/>
          </p:cNvSpPr>
          <p:nvPr>
            <p:ph type="body" sz="quarter" idx="3"/>
          </p:nvPr>
        </p:nvSpPr>
        <p:spPr bwMode="auto">
          <a:xfrm>
            <a:off x="914580" y="4722794"/>
            <a:ext cx="4958981" cy="4417433"/>
          </a:xfrm>
          <a:prstGeom prst="rect">
            <a:avLst/>
          </a:prstGeom>
          <a:noFill/>
          <a:ln w="9525">
            <a:noFill/>
            <a:miter lim="800000"/>
            <a:headEnd/>
            <a:tailEnd/>
          </a:ln>
          <a:effectLst/>
        </p:spPr>
        <p:txBody>
          <a:bodyPr vert="horz" wrap="square" lIns="91399" tIns="45699" rIns="91399" bIns="45699"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59398" name="Rectangle 6"/>
          <p:cNvSpPr>
            <a:spLocks noGrp="1" noChangeArrowheads="1"/>
          </p:cNvSpPr>
          <p:nvPr>
            <p:ph type="ftr" sz="quarter" idx="4"/>
          </p:nvPr>
        </p:nvSpPr>
        <p:spPr bwMode="auto">
          <a:xfrm>
            <a:off x="1" y="9444005"/>
            <a:ext cx="2973174" cy="457248"/>
          </a:xfrm>
          <a:prstGeom prst="rect">
            <a:avLst/>
          </a:prstGeom>
          <a:noFill/>
          <a:ln w="9525">
            <a:noFill/>
            <a:miter lim="800000"/>
            <a:headEnd/>
            <a:tailEnd/>
          </a:ln>
          <a:effectLst/>
        </p:spPr>
        <p:txBody>
          <a:bodyPr vert="horz" wrap="square" lIns="91399" tIns="45699" rIns="91399" bIns="45699" numCol="1" anchor="b" anchorCtr="0" compatLnSpc="1">
            <a:prstTxWarp prst="textNoShape">
              <a:avLst/>
            </a:prstTxWarp>
          </a:bodyPr>
          <a:lstStyle>
            <a:lvl1pPr>
              <a:defRPr sz="1200">
                <a:solidFill>
                  <a:schemeClr val="bg1"/>
                </a:solidFill>
                <a:latin typeface="ＭＳ Ｐゴシック" pitchFamily="50" charset="-128"/>
                <a:ea typeface=""/>
              </a:defRPr>
            </a:lvl1pPr>
          </a:lstStyle>
          <a:p>
            <a:pPr>
              <a:defRPr/>
            </a:pPr>
            <a:endParaRPr lang="en-US" altLang="ja-JP"/>
          </a:p>
        </p:txBody>
      </p:sp>
      <p:sp>
        <p:nvSpPr>
          <p:cNvPr id="59399" name="Rectangle 7"/>
          <p:cNvSpPr>
            <a:spLocks noGrp="1" noChangeArrowheads="1"/>
          </p:cNvSpPr>
          <p:nvPr>
            <p:ph type="sldNum" sz="quarter" idx="5"/>
          </p:nvPr>
        </p:nvSpPr>
        <p:spPr bwMode="auto">
          <a:xfrm>
            <a:off x="3814967" y="9444005"/>
            <a:ext cx="2973173" cy="457248"/>
          </a:xfrm>
          <a:prstGeom prst="rect">
            <a:avLst/>
          </a:prstGeom>
          <a:noFill/>
          <a:ln w="9525">
            <a:noFill/>
            <a:miter lim="800000"/>
            <a:headEnd/>
            <a:tailEnd/>
          </a:ln>
          <a:effectLst/>
        </p:spPr>
        <p:txBody>
          <a:bodyPr vert="horz" wrap="square" lIns="91399" tIns="45699" rIns="91399" bIns="45699" numCol="1" anchor="b" anchorCtr="0" compatLnSpc="1">
            <a:prstTxWarp prst="textNoShape">
              <a:avLst/>
            </a:prstTxWarp>
          </a:bodyPr>
          <a:lstStyle>
            <a:lvl1pPr algn="r">
              <a:defRPr sz="1200">
                <a:solidFill>
                  <a:schemeClr val="bg1"/>
                </a:solidFill>
                <a:latin typeface="ＭＳ Ｐゴシック" pitchFamily="50" charset="-128"/>
                <a:ea typeface=""/>
              </a:defRPr>
            </a:lvl1pPr>
          </a:lstStyle>
          <a:p>
            <a:pPr>
              <a:defRPr/>
            </a:pPr>
            <a:fld id="{8149783E-5B3E-4A61-9110-33A7DB378453}" type="slidenum">
              <a:rPr lang="en-US" altLang="ja-JP"/>
              <a:pPr>
                <a:defRPr/>
              </a:pPr>
              <a:t>‹#›</a:t>
            </a:fld>
            <a:endParaRPr lang="en-US" altLang="ja-JP"/>
          </a:p>
        </p:txBody>
      </p:sp>
    </p:spTree>
    <p:extLst>
      <p:ext uri="{BB962C8B-B14F-4D97-AF65-F5344CB8AC3E}">
        <p14:creationId xmlns:p14="http://schemas.microsoft.com/office/powerpoint/2010/main" val="24576868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149783E-5B3E-4A61-9110-33A7DB378453}" type="slidenum">
              <a:rPr lang="en-US" altLang="ja-JP" smtClean="0"/>
              <a:pPr>
                <a:defRPr/>
              </a:pPr>
              <a:t>0</a:t>
            </a:fld>
            <a:endParaRPr lang="en-US" altLang="ja-JP"/>
          </a:p>
        </p:txBody>
      </p:sp>
    </p:spTree>
    <p:extLst>
      <p:ext uri="{BB962C8B-B14F-4D97-AF65-F5344CB8AC3E}">
        <p14:creationId xmlns:p14="http://schemas.microsoft.com/office/powerpoint/2010/main" val="42037987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51182" y="1122363"/>
            <a:ext cx="7506891"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251182" y="3602038"/>
            <a:ext cx="7506891"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F3CA6E9-CF5E-4669-869B-BD06BCBFEC5D}" type="datetimeFigureOut">
              <a:rPr lang="ja-JP" altLang="en-US" smtClean="0">
                <a:solidFill>
                  <a:prstClr val="black">
                    <a:tint val="75000"/>
                  </a:prstClr>
                </a:solidFill>
              </a:rPr>
              <a:pPr/>
              <a:t>2019/3/28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62EA83E2-B583-4AA3-97E8-4E205EC7943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64078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F3CA6E9-CF5E-4669-869B-BD06BCBFEC5D}" type="datetimeFigureOut">
              <a:rPr lang="ja-JP" altLang="en-US" smtClean="0">
                <a:solidFill>
                  <a:prstClr val="black">
                    <a:tint val="75000"/>
                  </a:prstClr>
                </a:solidFill>
              </a:rPr>
              <a:pPr/>
              <a:t>2019/3/28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62EA83E2-B583-4AA3-97E8-4E205EC7943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96499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62854" y="365125"/>
            <a:ext cx="2158231"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8161" y="365125"/>
            <a:ext cx="6349579"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F3CA6E9-CF5E-4669-869B-BD06BCBFEC5D}" type="datetimeFigureOut">
              <a:rPr lang="ja-JP" altLang="en-US" smtClean="0">
                <a:solidFill>
                  <a:prstClr val="black">
                    <a:tint val="75000"/>
                  </a:prstClr>
                </a:solidFill>
              </a:rPr>
              <a:pPr/>
              <a:t>2019/3/28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62EA83E2-B583-4AA3-97E8-4E205EC7943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62174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F3CA6E9-CF5E-4669-869B-BD06BCBFEC5D}" type="datetimeFigureOut">
              <a:rPr lang="ja-JP" altLang="en-US" smtClean="0">
                <a:solidFill>
                  <a:prstClr val="black">
                    <a:tint val="75000"/>
                  </a:prstClr>
                </a:solidFill>
              </a:rPr>
              <a:pPr/>
              <a:t>2019/3/28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62EA83E2-B583-4AA3-97E8-4E205EC7943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40398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82957" y="1709768"/>
            <a:ext cx="8632925"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2957" y="4589571"/>
            <a:ext cx="8632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F3CA6E9-CF5E-4669-869B-BD06BCBFEC5D}" type="datetimeFigureOut">
              <a:rPr lang="ja-JP" altLang="en-US" smtClean="0">
                <a:solidFill>
                  <a:prstClr val="black">
                    <a:tint val="75000"/>
                  </a:prstClr>
                </a:solidFill>
              </a:rPr>
              <a:pPr/>
              <a:t>2019/3/28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62EA83E2-B583-4AA3-97E8-4E205EC7943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00611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88132" y="1825625"/>
            <a:ext cx="4253905"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67172" y="1825625"/>
            <a:ext cx="4253905"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F3CA6E9-CF5E-4669-869B-BD06BCBFEC5D}" type="datetimeFigureOut">
              <a:rPr lang="ja-JP" altLang="en-US" smtClean="0">
                <a:solidFill>
                  <a:prstClr val="black">
                    <a:tint val="75000"/>
                  </a:prstClr>
                </a:solidFill>
              </a:rPr>
              <a:pPr/>
              <a:t>2019/3/28</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62EA83E2-B583-4AA3-97E8-4E205EC7943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89026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9470" y="365135"/>
            <a:ext cx="8632925"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9468" y="1681163"/>
            <a:ext cx="423435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89468" y="2505075"/>
            <a:ext cx="4234355"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67152" y="1681163"/>
            <a:ext cx="425520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67152" y="2505075"/>
            <a:ext cx="425520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F3CA6E9-CF5E-4669-869B-BD06BCBFEC5D}" type="datetimeFigureOut">
              <a:rPr lang="ja-JP" altLang="en-US" smtClean="0">
                <a:solidFill>
                  <a:prstClr val="black">
                    <a:tint val="75000"/>
                  </a:prstClr>
                </a:solidFill>
              </a:rPr>
              <a:pPr/>
              <a:t>2019/3/28</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62EA83E2-B583-4AA3-97E8-4E205EC7943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20781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F3CA6E9-CF5E-4669-869B-BD06BCBFEC5D}" type="datetimeFigureOut">
              <a:rPr lang="ja-JP" altLang="en-US" smtClean="0">
                <a:solidFill>
                  <a:prstClr val="black">
                    <a:tint val="75000"/>
                  </a:prstClr>
                </a:solidFill>
              </a:rPr>
              <a:pPr/>
              <a:t>2019/3/28</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62EA83E2-B583-4AA3-97E8-4E205EC7943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88787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F3CA6E9-CF5E-4669-869B-BD06BCBFEC5D}" type="datetimeFigureOut">
              <a:rPr lang="ja-JP" altLang="en-US" smtClean="0">
                <a:solidFill>
                  <a:prstClr val="black">
                    <a:tint val="75000"/>
                  </a:prstClr>
                </a:solidFill>
              </a:rPr>
              <a:pPr/>
              <a:t>2019/3/28</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62EA83E2-B583-4AA3-97E8-4E205EC7943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2265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9438" y="457200"/>
            <a:ext cx="3228224"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255233" y="987450"/>
            <a:ext cx="506715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89438" y="2057400"/>
            <a:ext cx="3228224"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F3CA6E9-CF5E-4669-869B-BD06BCBFEC5D}" type="datetimeFigureOut">
              <a:rPr lang="ja-JP" altLang="en-US" smtClean="0">
                <a:solidFill>
                  <a:prstClr val="black">
                    <a:tint val="75000"/>
                  </a:prstClr>
                </a:solidFill>
              </a:rPr>
              <a:pPr/>
              <a:t>2019/3/28</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62EA83E2-B583-4AA3-97E8-4E205EC7943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28228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9438" y="457200"/>
            <a:ext cx="3228224"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4255233" y="987450"/>
            <a:ext cx="506715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89438" y="2057400"/>
            <a:ext cx="3228224"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F3CA6E9-CF5E-4669-869B-BD06BCBFEC5D}" type="datetimeFigureOut">
              <a:rPr lang="ja-JP" altLang="en-US" smtClean="0">
                <a:solidFill>
                  <a:prstClr val="black">
                    <a:tint val="75000"/>
                  </a:prstClr>
                </a:solidFill>
              </a:rPr>
              <a:pPr/>
              <a:t>2019/3/28</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62EA83E2-B583-4AA3-97E8-4E205EC7943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72086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8165" y="365135"/>
            <a:ext cx="8632925"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8165" y="1825625"/>
            <a:ext cx="8632925"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88135" y="6356458"/>
            <a:ext cx="2252067"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2F3CA6E9-CF5E-4669-869B-BD06BCBFEC5D}" type="datetimeFigureOut">
              <a:rPr lang="ja-JP" altLang="en-US" smtClean="0">
                <a:solidFill>
                  <a:prstClr val="black">
                    <a:tint val="75000"/>
                  </a:prstClr>
                </a:solidFill>
                <a:latin typeface="Calibri" panose="020F0502020204030204"/>
                <a:ea typeface="ＭＳ Ｐゴシック"/>
              </a:rPr>
              <a:pPr fontAlgn="auto">
                <a:spcBef>
                  <a:spcPts val="0"/>
                </a:spcBef>
                <a:spcAft>
                  <a:spcPts val="0"/>
                </a:spcAft>
              </a:pPr>
              <a:t>2019/3/28</a:t>
            </a:fld>
            <a:endParaRPr lang="ja-JP" altLang="en-US">
              <a:solidFill>
                <a:prstClr val="black">
                  <a:tint val="75000"/>
                </a:prstClr>
              </a:solidFill>
              <a:latin typeface="Calibri" panose="020F0502020204030204"/>
              <a:ea typeface="ＭＳ Ｐゴシック"/>
            </a:endParaRPr>
          </a:p>
        </p:txBody>
      </p:sp>
      <p:sp>
        <p:nvSpPr>
          <p:cNvPr id="5" name="フッター プレースホルダー 4"/>
          <p:cNvSpPr>
            <a:spLocks noGrp="1"/>
          </p:cNvSpPr>
          <p:nvPr>
            <p:ph type="ftr" sz="quarter" idx="3"/>
          </p:nvPr>
        </p:nvSpPr>
        <p:spPr>
          <a:xfrm>
            <a:off x="3315577" y="6356458"/>
            <a:ext cx="3378101"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panose="020F0502020204030204"/>
              <a:ea typeface="ＭＳ Ｐゴシック"/>
            </a:endParaRPr>
          </a:p>
        </p:txBody>
      </p:sp>
      <p:sp>
        <p:nvSpPr>
          <p:cNvPr id="6" name="スライド番号プレースホルダー 5"/>
          <p:cNvSpPr>
            <a:spLocks noGrp="1"/>
          </p:cNvSpPr>
          <p:nvPr>
            <p:ph type="sldNum" sz="quarter" idx="4"/>
          </p:nvPr>
        </p:nvSpPr>
        <p:spPr>
          <a:xfrm>
            <a:off x="7069026" y="6356458"/>
            <a:ext cx="2252067"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62EA83E2-B583-4AA3-97E8-4E205EC79439}" type="slidenum">
              <a:rPr lang="ja-JP" altLang="en-US" smtClean="0">
                <a:solidFill>
                  <a:prstClr val="black">
                    <a:tint val="75000"/>
                  </a:prstClr>
                </a:solidFill>
                <a:latin typeface="Calibri" panose="020F0502020204030204"/>
                <a:ea typeface="ＭＳ Ｐゴシック"/>
              </a:rPr>
              <a:pPr fontAlgn="auto">
                <a:spcBef>
                  <a:spcPts val="0"/>
                </a:spcBef>
                <a:spcAft>
                  <a:spcPts val="0"/>
                </a:spcAft>
              </a:pPr>
              <a:t>‹#›</a:t>
            </a:fld>
            <a:endParaRPr lang="ja-JP" altLang="en-US">
              <a:solidFill>
                <a:prstClr val="black">
                  <a:tint val="75000"/>
                </a:prstClr>
              </a:solidFill>
              <a:latin typeface="Calibri" panose="020F0502020204030204"/>
              <a:ea typeface="ＭＳ Ｐゴシック"/>
            </a:endParaRPr>
          </a:p>
        </p:txBody>
      </p:sp>
    </p:spTree>
    <p:extLst>
      <p:ext uri="{BB962C8B-B14F-4D97-AF65-F5344CB8AC3E}">
        <p14:creationId xmlns:p14="http://schemas.microsoft.com/office/powerpoint/2010/main" val="1360303129"/>
      </p:ext>
    </p:extLst>
  </p:cSld>
  <p:clrMap bg1="lt1" tx1="dk1" bg2="lt2" tx2="dk2" accent1="accent1" accent2="accent2" accent3="accent3" accent4="accent4" accent5="accent5" accent6="accent6" hlink="hlink" folHlink="folHlink"/>
  <p:sldLayoutIdLst>
    <p:sldLayoutId id="2147483932" r:id="rId1"/>
    <p:sldLayoutId id="2147483933" r:id="rId2"/>
    <p:sldLayoutId id="2147483934" r:id="rId3"/>
    <p:sldLayoutId id="2147483935" r:id="rId4"/>
    <p:sldLayoutId id="2147483936" r:id="rId5"/>
    <p:sldLayoutId id="2147483937" r:id="rId6"/>
    <p:sldLayoutId id="2147483938" r:id="rId7"/>
    <p:sldLayoutId id="2147483939" r:id="rId8"/>
    <p:sldLayoutId id="2147483940" r:id="rId9"/>
    <p:sldLayoutId id="2147483941" r:id="rId10"/>
    <p:sldLayoutId id="2147483942"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7" name="直線コネクタ 56"/>
          <p:cNvCxnSpPr/>
          <p:nvPr/>
        </p:nvCxnSpPr>
        <p:spPr>
          <a:xfrm>
            <a:off x="9361457" y="5098345"/>
            <a:ext cx="0" cy="1094581"/>
          </a:xfrm>
          <a:prstGeom prst="line">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42" name="ホームベース 64"/>
          <p:cNvSpPr>
            <a:spLocks noChangeArrowheads="1"/>
          </p:cNvSpPr>
          <p:nvPr/>
        </p:nvSpPr>
        <p:spPr bwMode="auto">
          <a:xfrm>
            <a:off x="9085303" y="5184935"/>
            <a:ext cx="549659" cy="369332"/>
          </a:xfrm>
          <a:prstGeom prst="homePlate">
            <a:avLst>
              <a:gd name="adj" fmla="val 49934"/>
            </a:avLst>
          </a:prstGeom>
          <a:solidFill>
            <a:schemeClr val="accent1"/>
          </a:solidFill>
          <a:ln w="6350" algn="ctr">
            <a:solidFill>
              <a:schemeClr val="tx1"/>
            </a:solidFill>
            <a:round/>
            <a:headEnd type="triangle" w="med" len="med"/>
            <a:tailEnd type="triangle" w="med" len="med"/>
          </a:ln>
        </p:spPr>
        <p:txBody>
          <a:bodyPr wrap="square">
            <a:spAutoFit/>
          </a:bodyPr>
          <a:lstStyle/>
          <a:p>
            <a:endParaRPr lang="ja-JP" altLang="en-US"/>
          </a:p>
        </p:txBody>
      </p:sp>
      <p:cxnSp>
        <p:nvCxnSpPr>
          <p:cNvPr id="9" name="直線コネクタ 8"/>
          <p:cNvCxnSpPr/>
          <p:nvPr/>
        </p:nvCxnSpPr>
        <p:spPr>
          <a:xfrm>
            <a:off x="5419036" y="5084058"/>
            <a:ext cx="9830" cy="1000125"/>
          </a:xfrm>
          <a:prstGeom prst="line">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966533" y="5084052"/>
            <a:ext cx="0" cy="1008063"/>
          </a:xfrm>
          <a:prstGeom prst="line">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26628" name="ホームベース 64"/>
          <p:cNvSpPr>
            <a:spLocks noChangeArrowheads="1"/>
          </p:cNvSpPr>
          <p:nvPr/>
        </p:nvSpPr>
        <p:spPr bwMode="auto">
          <a:xfrm>
            <a:off x="5103643" y="5184931"/>
            <a:ext cx="4146750" cy="369332"/>
          </a:xfrm>
          <a:prstGeom prst="homePlate">
            <a:avLst>
              <a:gd name="adj" fmla="val 49934"/>
            </a:avLst>
          </a:prstGeom>
          <a:solidFill>
            <a:schemeClr val="accent1"/>
          </a:solidFill>
          <a:ln w="6350" algn="ctr">
            <a:solidFill>
              <a:schemeClr val="tx1"/>
            </a:solidFill>
            <a:round/>
            <a:headEnd type="triangle" w="med" len="med"/>
            <a:tailEnd type="triangle" w="med" len="med"/>
          </a:ln>
        </p:spPr>
        <p:txBody>
          <a:bodyPr wrap="square">
            <a:spAutoFit/>
          </a:bodyPr>
          <a:lstStyle/>
          <a:p>
            <a:endParaRPr lang="ja-JP" altLang="en-US"/>
          </a:p>
        </p:txBody>
      </p:sp>
      <p:cxnSp>
        <p:nvCxnSpPr>
          <p:cNvPr id="55" name="直線コネクタ 54"/>
          <p:cNvCxnSpPr/>
          <p:nvPr/>
        </p:nvCxnSpPr>
        <p:spPr>
          <a:xfrm>
            <a:off x="4610634" y="5099339"/>
            <a:ext cx="27434" cy="1003938"/>
          </a:xfrm>
          <a:prstGeom prst="line">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26631" name="ホームベース 63"/>
          <p:cNvSpPr>
            <a:spLocks noChangeArrowheads="1"/>
          </p:cNvSpPr>
          <p:nvPr/>
        </p:nvSpPr>
        <p:spPr bwMode="auto">
          <a:xfrm>
            <a:off x="711866" y="5184990"/>
            <a:ext cx="4588574" cy="308563"/>
          </a:xfrm>
          <a:prstGeom prst="homePlate">
            <a:avLst>
              <a:gd name="adj" fmla="val 49978"/>
            </a:avLst>
          </a:prstGeom>
          <a:solidFill>
            <a:srgbClr val="FFCCCC"/>
          </a:solidFill>
          <a:ln w="9525" algn="ctr">
            <a:solidFill>
              <a:schemeClr val="tx1"/>
            </a:solidFill>
            <a:round/>
            <a:headEnd type="triangle" w="med" len="med"/>
            <a:tailEnd type="triangle" w="med" len="med"/>
          </a:ln>
        </p:spPr>
        <p:txBody>
          <a:bodyPr wrap="square">
            <a:spAutoFit/>
          </a:bodyPr>
          <a:lstStyle/>
          <a:p>
            <a:pPr algn="ctr"/>
            <a:endParaRPr lang="ja-JP" altLang="en-US" sz="1400"/>
          </a:p>
        </p:txBody>
      </p:sp>
      <p:sp>
        <p:nvSpPr>
          <p:cNvPr id="5" name="テキスト ボックス 4"/>
          <p:cNvSpPr txBox="1"/>
          <p:nvPr/>
        </p:nvSpPr>
        <p:spPr>
          <a:xfrm>
            <a:off x="82094" y="575508"/>
            <a:ext cx="9821250" cy="2988000"/>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wrap="square" anchor="ctr">
            <a:noAutofit/>
          </a:bodyPr>
          <a:lstStyle/>
          <a:p>
            <a:pPr marL="180975" indent="-180975">
              <a:defRPr/>
            </a:pPr>
            <a:r>
              <a:rPr lang="ja-JP" altLang="en-US" sz="1400" dirty="0" smtClean="0">
                <a:solidFill>
                  <a:schemeClr val="tx1"/>
                </a:solidFill>
                <a:latin typeface="ＭＳ ゴシック" panose="020B0609070205080204" pitchFamily="49" charset="-128"/>
                <a:ea typeface="ＭＳ ゴシック" panose="020B0609070205080204" pitchFamily="49" charset="-128"/>
              </a:rPr>
              <a:t>○　特定医療費の支給</a:t>
            </a:r>
            <a:r>
              <a:rPr lang="ja-JP" altLang="en-US" sz="1400" dirty="0">
                <a:solidFill>
                  <a:schemeClr val="tx1"/>
                </a:solidFill>
                <a:latin typeface="ＭＳ ゴシック" panose="020B0609070205080204" pitchFamily="49" charset="-128"/>
                <a:ea typeface="ＭＳ ゴシック" panose="020B0609070205080204" pitchFamily="49" charset="-128"/>
              </a:rPr>
              <a:t>認定の要件である</a:t>
            </a:r>
            <a:r>
              <a:rPr lang="ja-JP" altLang="en-US" sz="1400" dirty="0" smtClean="0">
                <a:solidFill>
                  <a:schemeClr val="tx1"/>
                </a:solidFill>
                <a:latin typeface="ＭＳ ゴシック" panose="020B0609070205080204" pitchFamily="49" charset="-128"/>
                <a:ea typeface="ＭＳ ゴシック" panose="020B0609070205080204" pitchFamily="49" charset="-128"/>
              </a:rPr>
              <a:t>重症度分類等を</a:t>
            </a:r>
            <a:r>
              <a:rPr lang="ja-JP" altLang="en-US" sz="1400" dirty="0">
                <a:solidFill>
                  <a:schemeClr val="tx1"/>
                </a:solidFill>
                <a:latin typeface="ＭＳ ゴシック" panose="020B0609070205080204" pitchFamily="49" charset="-128"/>
                <a:ea typeface="ＭＳ ゴシック" panose="020B0609070205080204" pitchFamily="49" charset="-128"/>
              </a:rPr>
              <a:t>満たさないものの、月ごとの医療費総額が</a:t>
            </a:r>
            <a:r>
              <a:rPr lang="en-US" altLang="ja-JP" sz="1400" dirty="0" smtClean="0">
                <a:solidFill>
                  <a:schemeClr val="tx1"/>
                </a:solidFill>
                <a:latin typeface="ＭＳ ゴシック" panose="020B0609070205080204" pitchFamily="49" charset="-128"/>
                <a:ea typeface="ＭＳ ゴシック" panose="020B0609070205080204" pitchFamily="49" charset="-128"/>
              </a:rPr>
              <a:t>33,330</a:t>
            </a:r>
            <a:r>
              <a:rPr lang="ja-JP" altLang="en-US" sz="1400" dirty="0">
                <a:solidFill>
                  <a:schemeClr val="tx1"/>
                </a:solidFill>
                <a:latin typeface="ＭＳ ゴシック" panose="020B0609070205080204" pitchFamily="49" charset="-128"/>
                <a:ea typeface="ＭＳ ゴシック" panose="020B0609070205080204" pitchFamily="49" charset="-128"/>
              </a:rPr>
              <a:t>円を超える月が年間</a:t>
            </a:r>
            <a:r>
              <a:rPr lang="ja-JP" altLang="en-US" sz="1400" dirty="0" smtClean="0">
                <a:solidFill>
                  <a:schemeClr val="tx1"/>
                </a:solidFill>
                <a:latin typeface="ＭＳ ゴシック" panose="020B0609070205080204" pitchFamily="49" charset="-128"/>
                <a:ea typeface="ＭＳ ゴシック" panose="020B0609070205080204" pitchFamily="49" charset="-128"/>
              </a:rPr>
              <a:t>３回以上</a:t>
            </a:r>
            <a:r>
              <a:rPr lang="ja-JP" altLang="en-US" sz="1400" dirty="0">
                <a:solidFill>
                  <a:schemeClr val="tx1"/>
                </a:solidFill>
                <a:latin typeface="ＭＳ ゴシック" panose="020B0609070205080204" pitchFamily="49" charset="-128"/>
                <a:ea typeface="ＭＳ ゴシック" panose="020B0609070205080204" pitchFamily="49" charset="-128"/>
              </a:rPr>
              <a:t>ある患者については、支給認定を行う。</a:t>
            </a:r>
            <a:endParaRPr lang="en-US" altLang="ja-JP" sz="1400" dirty="0">
              <a:solidFill>
                <a:schemeClr val="tx1"/>
              </a:solidFill>
              <a:latin typeface="ＭＳ ゴシック" panose="020B0609070205080204" pitchFamily="49" charset="-128"/>
              <a:ea typeface="ＭＳ ゴシック" panose="020B0609070205080204" pitchFamily="49" charset="-128"/>
            </a:endParaRPr>
          </a:p>
          <a:p>
            <a:pPr>
              <a:spcBef>
                <a:spcPts val="600"/>
              </a:spcBef>
              <a:defRPr/>
            </a:pPr>
            <a:r>
              <a:rPr lang="en-US" altLang="ja-JP" sz="1400" dirty="0" smtClean="0">
                <a:solidFill>
                  <a:schemeClr val="tx1"/>
                </a:solidFill>
                <a:latin typeface="ＭＳ ゴシック" panose="020B0609070205080204" pitchFamily="49" charset="-128"/>
                <a:ea typeface="ＭＳ ゴシック" panose="020B0609070205080204" pitchFamily="49" charset="-128"/>
              </a:rPr>
              <a:t>《</a:t>
            </a:r>
            <a:r>
              <a:rPr lang="ja-JP" altLang="en-US" sz="1400" dirty="0">
                <a:solidFill>
                  <a:schemeClr val="tx1"/>
                </a:solidFill>
                <a:latin typeface="ＭＳ ゴシック" panose="020B0609070205080204" pitchFamily="49" charset="-128"/>
                <a:ea typeface="ＭＳ ゴシック" panose="020B0609070205080204" pitchFamily="49" charset="-128"/>
              </a:rPr>
              <a:t>対象者</a:t>
            </a:r>
            <a:r>
              <a:rPr lang="en-US" altLang="ja-JP" sz="1400" dirty="0">
                <a:solidFill>
                  <a:schemeClr val="tx1"/>
                </a:solidFill>
                <a:latin typeface="ＭＳ ゴシック" panose="020B0609070205080204" pitchFamily="49" charset="-128"/>
                <a:ea typeface="ＭＳ ゴシック" panose="020B0609070205080204" pitchFamily="49" charset="-128"/>
              </a:rPr>
              <a:t>》</a:t>
            </a:r>
          </a:p>
          <a:p>
            <a:pPr>
              <a:defRPr/>
            </a:pPr>
            <a:r>
              <a:rPr lang="ja-JP" altLang="en-US" sz="1400" dirty="0">
                <a:solidFill>
                  <a:schemeClr val="tx1"/>
                </a:solidFill>
                <a:latin typeface="ＭＳ ゴシック" panose="020B0609070205080204" pitchFamily="49" charset="-128"/>
                <a:ea typeface="ＭＳ ゴシック" panose="020B0609070205080204" pitchFamily="49" charset="-128"/>
              </a:rPr>
              <a:t>　</a:t>
            </a:r>
            <a:r>
              <a:rPr lang="ja-JP" altLang="en-US" sz="1400" dirty="0" smtClean="0">
                <a:solidFill>
                  <a:schemeClr val="tx1"/>
                </a:solidFill>
                <a:latin typeface="ＭＳ ゴシック" panose="020B0609070205080204" pitchFamily="49" charset="-128"/>
                <a:ea typeface="ＭＳ ゴシック" panose="020B0609070205080204" pitchFamily="49" charset="-128"/>
              </a:rPr>
              <a:t>　支給</a:t>
            </a:r>
            <a:r>
              <a:rPr lang="ja-JP" altLang="en-US" sz="1400" dirty="0">
                <a:solidFill>
                  <a:schemeClr val="tx1"/>
                </a:solidFill>
                <a:latin typeface="ＭＳ ゴシック" panose="020B0609070205080204" pitchFamily="49" charset="-128"/>
                <a:ea typeface="ＭＳ ゴシック" panose="020B0609070205080204" pitchFamily="49" charset="-128"/>
              </a:rPr>
              <a:t>認定の申請日の属する</a:t>
            </a:r>
            <a:r>
              <a:rPr lang="ja-JP" altLang="en-US" sz="1400" dirty="0" smtClean="0">
                <a:solidFill>
                  <a:schemeClr val="tx1"/>
                </a:solidFill>
                <a:latin typeface="ＭＳ ゴシック" panose="020B0609070205080204" pitchFamily="49" charset="-128"/>
                <a:ea typeface="ＭＳ ゴシック" panose="020B0609070205080204" pitchFamily="49" charset="-128"/>
              </a:rPr>
              <a:t>月から</a:t>
            </a:r>
            <a:r>
              <a:rPr lang="en-US" altLang="ja-JP" sz="1400" dirty="0" smtClean="0">
                <a:solidFill>
                  <a:schemeClr val="tx1"/>
                </a:solidFill>
                <a:latin typeface="ＭＳ ゴシック" panose="020B0609070205080204" pitchFamily="49" charset="-128"/>
                <a:ea typeface="ＭＳ ゴシック" panose="020B0609070205080204" pitchFamily="49" charset="-128"/>
              </a:rPr>
              <a:t>1</a:t>
            </a:r>
            <a:r>
              <a:rPr lang="ja-JP" altLang="en-US" sz="1400" dirty="0" smtClean="0">
                <a:solidFill>
                  <a:schemeClr val="tx1"/>
                </a:solidFill>
                <a:latin typeface="ＭＳ ゴシック" panose="020B0609070205080204" pitchFamily="49" charset="-128"/>
                <a:ea typeface="ＭＳ ゴシック" panose="020B0609070205080204" pitchFamily="49" charset="-128"/>
              </a:rPr>
              <a:t>年以内</a:t>
            </a:r>
            <a:r>
              <a:rPr lang="ja-JP" altLang="en-US" sz="1400" dirty="0" smtClean="0">
                <a:solidFill>
                  <a:schemeClr val="tx1"/>
                </a:solidFill>
                <a:latin typeface="ＭＳ ゴシック" panose="020B0609070205080204" pitchFamily="49" charset="-128"/>
                <a:ea typeface="ＭＳ ゴシック" panose="020B0609070205080204" pitchFamily="49" charset="-128"/>
              </a:rPr>
              <a:t>（</a:t>
            </a:r>
            <a:r>
              <a:rPr lang="en-US" altLang="ja-JP" sz="1400" dirty="0" smtClean="0">
                <a:solidFill>
                  <a:schemeClr val="tx1"/>
                </a:solidFill>
                <a:latin typeface="ＭＳ ゴシック" panose="020B0609070205080204" pitchFamily="49" charset="-128"/>
                <a:ea typeface="ＭＳ ゴシック" panose="020B0609070205080204" pitchFamily="49" charset="-128"/>
              </a:rPr>
              <a:t>※</a:t>
            </a:r>
            <a:r>
              <a:rPr lang="ja-JP" altLang="en-US" sz="1400" dirty="0" smtClean="0">
                <a:solidFill>
                  <a:schemeClr val="tx1"/>
                </a:solidFill>
                <a:latin typeface="ＭＳ ゴシック" panose="020B0609070205080204" pitchFamily="49" charset="-128"/>
                <a:ea typeface="ＭＳ ゴシック" panose="020B0609070205080204" pitchFamily="49" charset="-128"/>
              </a:rPr>
              <a:t>）に</a:t>
            </a:r>
            <a:r>
              <a:rPr lang="ja-JP" altLang="en-US" sz="1400" dirty="0">
                <a:solidFill>
                  <a:schemeClr val="tx1"/>
                </a:solidFill>
                <a:latin typeface="ＭＳ ゴシック" panose="020B0609070205080204" pitchFamily="49" charset="-128"/>
                <a:ea typeface="ＭＳ ゴシック" panose="020B0609070205080204" pitchFamily="49" charset="-128"/>
              </a:rPr>
              <a:t>おいて、医療費総額が</a:t>
            </a:r>
            <a:r>
              <a:rPr lang="en-US" altLang="ja-JP" sz="1400" dirty="0" smtClean="0">
                <a:solidFill>
                  <a:schemeClr val="tx1"/>
                </a:solidFill>
                <a:latin typeface="ＭＳ ゴシック" panose="020B0609070205080204" pitchFamily="49" charset="-128"/>
                <a:ea typeface="ＭＳ ゴシック" panose="020B0609070205080204" pitchFamily="49" charset="-128"/>
              </a:rPr>
              <a:t>33,330</a:t>
            </a:r>
            <a:r>
              <a:rPr lang="ja-JP" altLang="en-US" sz="1400" dirty="0">
                <a:solidFill>
                  <a:schemeClr val="tx1"/>
                </a:solidFill>
                <a:latin typeface="ＭＳ ゴシック" panose="020B0609070205080204" pitchFamily="49" charset="-128"/>
                <a:ea typeface="ＭＳ ゴシック" panose="020B0609070205080204" pitchFamily="49" charset="-128"/>
              </a:rPr>
              <a:t>円を超える月が</a:t>
            </a:r>
            <a:r>
              <a:rPr lang="ja-JP" altLang="en-US" sz="1400" dirty="0" smtClean="0">
                <a:solidFill>
                  <a:schemeClr val="tx1"/>
                </a:solidFill>
                <a:latin typeface="ＭＳ ゴシック" panose="020B0609070205080204" pitchFamily="49" charset="-128"/>
                <a:ea typeface="ＭＳ ゴシック" panose="020B0609070205080204" pitchFamily="49" charset="-128"/>
              </a:rPr>
              <a:t>３回以上</a:t>
            </a:r>
            <a:r>
              <a:rPr lang="ja-JP" altLang="en-US" sz="1400" dirty="0">
                <a:solidFill>
                  <a:schemeClr val="tx1"/>
                </a:solidFill>
                <a:latin typeface="ＭＳ ゴシック" panose="020B0609070205080204" pitchFamily="49" charset="-128"/>
                <a:ea typeface="ＭＳ ゴシック" panose="020B0609070205080204" pitchFamily="49" charset="-128"/>
              </a:rPr>
              <a:t>ある患者</a:t>
            </a:r>
            <a:endParaRPr lang="en-US" altLang="ja-JP" sz="1400" dirty="0">
              <a:solidFill>
                <a:schemeClr val="tx1"/>
              </a:solidFill>
              <a:latin typeface="ＭＳ ゴシック" panose="020B0609070205080204" pitchFamily="49" charset="-128"/>
              <a:ea typeface="ＭＳ ゴシック" panose="020B0609070205080204" pitchFamily="49" charset="-128"/>
            </a:endParaRPr>
          </a:p>
          <a:p>
            <a:pPr marL="534988" indent="-534988">
              <a:defRPr/>
            </a:pPr>
            <a:r>
              <a:rPr lang="ja-JP" altLang="en-US" sz="1400" dirty="0" smtClean="0">
                <a:solidFill>
                  <a:schemeClr val="tx1"/>
                </a:solidFill>
                <a:latin typeface="ＭＳ ゴシック" panose="020B0609070205080204" pitchFamily="49" charset="-128"/>
                <a:ea typeface="ＭＳ ゴシック" panose="020B0609070205080204" pitchFamily="49" charset="-128"/>
              </a:rPr>
              <a:t>　　</a:t>
            </a:r>
            <a:r>
              <a:rPr lang="en-US" altLang="ja-JP" sz="1200" dirty="0" smtClean="0">
                <a:solidFill>
                  <a:schemeClr val="tx1"/>
                </a:solidFill>
                <a:latin typeface="ＭＳ 明朝" panose="02020609040205080304" pitchFamily="17" charset="-128"/>
                <a:ea typeface="ＭＳ 明朝" panose="02020609040205080304" pitchFamily="17" charset="-128"/>
              </a:rPr>
              <a:t>※</a:t>
            </a:r>
            <a:r>
              <a:rPr lang="ja-JP" altLang="en-US" sz="1200" dirty="0" smtClean="0">
                <a:solidFill>
                  <a:schemeClr val="tx1"/>
                </a:solidFill>
                <a:latin typeface="ＭＳ 明朝" panose="02020609040205080304" pitchFamily="17" charset="-128"/>
                <a:ea typeface="ＭＳ 明朝" panose="02020609040205080304" pitchFamily="17" charset="-128"/>
              </a:rPr>
              <a:t>　</a:t>
            </a:r>
            <a:r>
              <a:rPr lang="ja-JP" altLang="en-US" sz="1200" dirty="0" smtClean="0">
                <a:solidFill>
                  <a:schemeClr val="tx1"/>
                </a:solidFill>
                <a:latin typeface="ＭＳ 明朝" panose="02020609040205080304" pitchFamily="17" charset="-128"/>
                <a:ea typeface="ＭＳ 明朝" panose="02020609040205080304" pitchFamily="17" charset="-128"/>
              </a:rPr>
              <a:t>①申請日の属する月から起算して</a:t>
            </a:r>
            <a:r>
              <a:rPr lang="en-US" altLang="ja-JP" sz="1200" dirty="0" smtClean="0">
                <a:solidFill>
                  <a:schemeClr val="tx1"/>
                </a:solidFill>
                <a:latin typeface="ＭＳ 明朝" panose="02020609040205080304" pitchFamily="17" charset="-128"/>
                <a:ea typeface="ＭＳ 明朝" panose="02020609040205080304" pitchFamily="17" charset="-128"/>
              </a:rPr>
              <a:t>1</a:t>
            </a:r>
            <a:r>
              <a:rPr lang="ja-JP" altLang="en-US" sz="1200" dirty="0" smtClean="0">
                <a:solidFill>
                  <a:schemeClr val="tx1"/>
                </a:solidFill>
                <a:latin typeface="ＭＳ 明朝" panose="02020609040205080304" pitchFamily="17" charset="-128"/>
                <a:ea typeface="ＭＳ 明朝" panose="02020609040205080304" pitchFamily="17" charset="-128"/>
              </a:rPr>
              <a:t>年以内の月、又は②支給認定を受けようとする指定難病の患者が当該指定難病を発症したと難病指定医が認めた月を比較していずれか後の月から申請</a:t>
            </a:r>
            <a:r>
              <a:rPr lang="ja-JP" altLang="en-US" sz="1200" dirty="0" smtClean="0">
                <a:solidFill>
                  <a:schemeClr val="tx1"/>
                </a:solidFill>
                <a:latin typeface="ＭＳ 明朝" panose="02020609040205080304" pitchFamily="17" charset="-128"/>
                <a:ea typeface="ＭＳ 明朝" panose="02020609040205080304" pitchFamily="17" charset="-128"/>
              </a:rPr>
              <a:t>日の属する月までの期間。</a:t>
            </a:r>
            <a:endParaRPr lang="en-US" altLang="ja-JP" sz="1400" dirty="0">
              <a:solidFill>
                <a:schemeClr val="tx1"/>
              </a:solidFill>
              <a:latin typeface="ＭＳ 明朝" panose="02020609040205080304" pitchFamily="17" charset="-128"/>
              <a:ea typeface="ＭＳ 明朝" panose="02020609040205080304" pitchFamily="17" charset="-128"/>
            </a:endParaRPr>
          </a:p>
          <a:p>
            <a:pPr>
              <a:spcBef>
                <a:spcPts val="600"/>
              </a:spcBef>
              <a:defRPr/>
            </a:pPr>
            <a:r>
              <a:rPr lang="en-US" altLang="ja-JP" sz="1400" dirty="0">
                <a:solidFill>
                  <a:schemeClr val="tx1"/>
                </a:solidFill>
                <a:latin typeface="ＭＳ ゴシック" panose="020B0609070205080204" pitchFamily="49" charset="-128"/>
                <a:ea typeface="ＭＳ ゴシック" panose="020B0609070205080204" pitchFamily="49" charset="-128"/>
              </a:rPr>
              <a:t>《</a:t>
            </a:r>
            <a:r>
              <a:rPr lang="ja-JP" altLang="en-US" sz="1400" dirty="0">
                <a:solidFill>
                  <a:schemeClr val="tx1"/>
                </a:solidFill>
                <a:latin typeface="ＭＳ ゴシック" panose="020B0609070205080204" pitchFamily="49" charset="-128"/>
                <a:ea typeface="ＭＳ ゴシック" panose="020B0609070205080204" pitchFamily="49" charset="-128"/>
              </a:rPr>
              <a:t>確認方法</a:t>
            </a:r>
            <a:r>
              <a:rPr lang="en-US" altLang="ja-JP" sz="1400" dirty="0" smtClean="0">
                <a:solidFill>
                  <a:schemeClr val="tx1"/>
                </a:solidFill>
                <a:latin typeface="ＭＳ ゴシック" panose="020B0609070205080204" pitchFamily="49" charset="-128"/>
                <a:ea typeface="ＭＳ ゴシック" panose="020B0609070205080204" pitchFamily="49" charset="-128"/>
              </a:rPr>
              <a:t>》</a:t>
            </a:r>
            <a:endParaRPr lang="en-US" altLang="ja-JP" sz="1400" dirty="0">
              <a:solidFill>
                <a:schemeClr val="tx1"/>
              </a:solidFill>
              <a:latin typeface="ＭＳ ゴシック" panose="020B0609070205080204" pitchFamily="49" charset="-128"/>
              <a:ea typeface="ＭＳ ゴシック" panose="020B0609070205080204" pitchFamily="49" charset="-128"/>
            </a:endParaRPr>
          </a:p>
          <a:p>
            <a:r>
              <a:rPr lang="ja-JP" altLang="en-US" sz="1400" dirty="0">
                <a:solidFill>
                  <a:schemeClr val="tx1"/>
                </a:solidFill>
                <a:latin typeface="ＭＳ ゴシック" panose="020B0609070205080204" pitchFamily="49" charset="-128"/>
                <a:ea typeface="ＭＳ ゴシック" panose="020B0609070205080204" pitchFamily="49" charset="-128"/>
              </a:rPr>
              <a:t>　</a:t>
            </a:r>
            <a:r>
              <a:rPr lang="ja-JP" altLang="en-US" sz="1400" dirty="0" smtClean="0">
                <a:solidFill>
                  <a:schemeClr val="tx1"/>
                </a:solidFill>
                <a:latin typeface="ＭＳ ゴシック" panose="020B0609070205080204" pitchFamily="49" charset="-128"/>
                <a:ea typeface="ＭＳ ゴシック" panose="020B0609070205080204" pitchFamily="49" charset="-128"/>
              </a:rPr>
              <a:t>・</a:t>
            </a:r>
            <a:r>
              <a:rPr lang="ja-JP" altLang="en-US" sz="1400" u="sng" dirty="0" smtClean="0">
                <a:solidFill>
                  <a:schemeClr val="tx1"/>
                </a:solidFill>
                <a:latin typeface="ＭＳ ゴシック" panose="020B0609070205080204" pitchFamily="49" charset="-128"/>
                <a:ea typeface="ＭＳ ゴシック" panose="020B0609070205080204" pitchFamily="49" charset="-128"/>
              </a:rPr>
              <a:t>医療費総額</a:t>
            </a:r>
            <a:r>
              <a:rPr lang="en-US" altLang="ja-JP" sz="1400" u="sng" dirty="0" smtClean="0">
                <a:solidFill>
                  <a:schemeClr val="tx1"/>
                </a:solidFill>
                <a:latin typeface="ＭＳ ゴシック" panose="020B0609070205080204" pitchFamily="49" charset="-128"/>
                <a:ea typeface="ＭＳ ゴシック" panose="020B0609070205080204" pitchFamily="49" charset="-128"/>
              </a:rPr>
              <a:t>33,330</a:t>
            </a:r>
            <a:r>
              <a:rPr lang="ja-JP" altLang="en-US" sz="1400" u="sng" dirty="0" smtClean="0">
                <a:solidFill>
                  <a:schemeClr val="tx1"/>
                </a:solidFill>
                <a:latin typeface="ＭＳ ゴシック" panose="020B0609070205080204" pitchFamily="49" charset="-128"/>
                <a:ea typeface="ＭＳ ゴシック" panose="020B0609070205080204" pitchFamily="49" charset="-128"/>
              </a:rPr>
              <a:t>円に考慮する</a:t>
            </a:r>
            <a:r>
              <a:rPr lang="ja-JP" altLang="en-US" sz="1400" u="sng" dirty="0" smtClean="0">
                <a:solidFill>
                  <a:schemeClr val="tx1"/>
                </a:solidFill>
              </a:rPr>
              <a:t>医療費について</a:t>
            </a:r>
            <a:r>
              <a:rPr lang="ja-JP" altLang="ja-JP" sz="1400" u="sng" dirty="0" smtClean="0">
                <a:solidFill>
                  <a:schemeClr val="tx1"/>
                </a:solidFill>
              </a:rPr>
              <a:t>は</a:t>
            </a:r>
            <a:r>
              <a:rPr lang="ja-JP" altLang="ja-JP" sz="1400" u="sng" dirty="0">
                <a:solidFill>
                  <a:schemeClr val="tx1"/>
                </a:solidFill>
              </a:rPr>
              <a:t>、指定難病に係るもののみ</a:t>
            </a:r>
            <a:r>
              <a:rPr lang="ja-JP" altLang="ja-JP" sz="1400" dirty="0">
                <a:solidFill>
                  <a:schemeClr val="tx1"/>
                </a:solidFill>
              </a:rPr>
              <a:t>とし、次のいずれかの方法で証明</a:t>
            </a:r>
            <a:r>
              <a:rPr lang="ja-JP" altLang="ja-JP" sz="1400" dirty="0" smtClean="0">
                <a:solidFill>
                  <a:schemeClr val="tx1"/>
                </a:solidFill>
              </a:rPr>
              <a:t>する。</a:t>
            </a:r>
            <a:endParaRPr lang="ja-JP" altLang="ja-JP" sz="1400" dirty="0">
              <a:solidFill>
                <a:schemeClr val="tx1"/>
              </a:solidFill>
            </a:endParaRPr>
          </a:p>
          <a:p>
            <a:r>
              <a:rPr lang="ja-JP" altLang="en-US" sz="1400" dirty="0" smtClean="0">
                <a:solidFill>
                  <a:schemeClr val="tx1"/>
                </a:solidFill>
              </a:rPr>
              <a:t>　　</a:t>
            </a:r>
            <a:r>
              <a:rPr lang="ja-JP" altLang="en-US" sz="1400" dirty="0">
                <a:solidFill>
                  <a:schemeClr val="tx1"/>
                </a:solidFill>
              </a:rPr>
              <a:t>　</a:t>
            </a:r>
            <a:r>
              <a:rPr lang="ja-JP" altLang="en-US" sz="1400" dirty="0" smtClean="0">
                <a:solidFill>
                  <a:schemeClr val="tx1"/>
                </a:solidFill>
              </a:rPr>
              <a:t>①　医療費申告書に領収書等を</a:t>
            </a:r>
            <a:r>
              <a:rPr lang="ja-JP" altLang="en-US" sz="1400" dirty="0" smtClean="0">
                <a:solidFill>
                  <a:schemeClr val="tx1"/>
                </a:solidFill>
              </a:rPr>
              <a:t>添付</a:t>
            </a:r>
            <a:endParaRPr lang="en-US" altLang="ja-JP" sz="1400" dirty="0" smtClean="0">
              <a:solidFill>
                <a:schemeClr val="tx1"/>
              </a:solidFill>
            </a:endParaRPr>
          </a:p>
          <a:p>
            <a:r>
              <a:rPr lang="ja-JP" altLang="en-US" sz="1400" dirty="0" smtClean="0">
                <a:solidFill>
                  <a:schemeClr val="tx1"/>
                </a:solidFill>
              </a:rPr>
              <a:t>　　　②　自己負担上限額管理票（更新申請の場合）</a:t>
            </a:r>
            <a:endParaRPr lang="en-US" altLang="ja-JP" sz="1400" dirty="0" smtClean="0">
              <a:solidFill>
                <a:schemeClr val="tx1"/>
              </a:solidFill>
            </a:endParaRPr>
          </a:p>
          <a:p>
            <a:r>
              <a:rPr lang="ja-JP" altLang="en-US" sz="1400" dirty="0" smtClean="0">
                <a:solidFill>
                  <a:schemeClr val="tx1"/>
                </a:solidFill>
              </a:rPr>
              <a:t>　　　③　医療費管理票</a:t>
            </a:r>
            <a:endParaRPr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　　</a:t>
            </a:r>
            <a:endParaRPr lang="en-US" altLang="ja-JP" sz="1200" dirty="0" smtClean="0">
              <a:solidFill>
                <a:schemeClr val="tx1"/>
              </a:solidFill>
              <a:latin typeface="ＭＳ 明朝" panose="02020609040205080304" pitchFamily="17" charset="-128"/>
              <a:ea typeface="ＭＳ 明朝" panose="02020609040205080304" pitchFamily="17" charset="-128"/>
            </a:endParaRPr>
          </a:p>
          <a:p>
            <a:r>
              <a:rPr lang="en-US" altLang="ja-JP" sz="1400" dirty="0" smtClean="0">
                <a:solidFill>
                  <a:schemeClr val="tx1"/>
                </a:solidFill>
                <a:latin typeface="ＭＳ ゴシック" panose="020B0609070205080204" pitchFamily="49" charset="-128"/>
                <a:ea typeface="ＭＳ ゴシック" panose="020B0609070205080204" pitchFamily="49" charset="-128"/>
              </a:rPr>
              <a:t>  </a:t>
            </a:r>
            <a:r>
              <a:rPr lang="ja-JP" altLang="en-US" sz="1400" dirty="0" smtClean="0">
                <a:solidFill>
                  <a:schemeClr val="tx1"/>
                </a:solidFill>
                <a:latin typeface="ＭＳ ゴシック" panose="020B0609070205080204" pitchFamily="49" charset="-128"/>
                <a:ea typeface="ＭＳ ゴシック" panose="020B0609070205080204" pitchFamily="49" charset="-128"/>
              </a:rPr>
              <a:t>・特定医療費の支給対象となり得る</a:t>
            </a:r>
            <a:r>
              <a:rPr lang="ja-JP" altLang="ja-JP" sz="1400" dirty="0" smtClean="0">
                <a:solidFill>
                  <a:schemeClr val="tx1"/>
                </a:solidFill>
              </a:rPr>
              <a:t>介護</a:t>
            </a:r>
            <a:r>
              <a:rPr lang="ja-JP" altLang="en-US" sz="1400" dirty="0" smtClean="0">
                <a:solidFill>
                  <a:schemeClr val="tx1"/>
                </a:solidFill>
              </a:rPr>
              <a:t>保険</a:t>
            </a:r>
            <a:r>
              <a:rPr lang="ja-JP" altLang="ja-JP" sz="1400" dirty="0" smtClean="0">
                <a:solidFill>
                  <a:schemeClr val="tx1"/>
                </a:solidFill>
              </a:rPr>
              <a:t>サービス</a:t>
            </a:r>
            <a:r>
              <a:rPr lang="ja-JP" altLang="en-US" sz="1400" dirty="0" smtClean="0">
                <a:solidFill>
                  <a:schemeClr val="tx1"/>
                </a:solidFill>
              </a:rPr>
              <a:t>に要する費用は含み</a:t>
            </a:r>
            <a:r>
              <a:rPr lang="ja-JP" altLang="ja-JP" sz="1400" dirty="0" smtClean="0">
                <a:solidFill>
                  <a:schemeClr val="tx1"/>
                </a:solidFill>
              </a:rPr>
              <a:t>、入院時の食事療養費・生活療養費は除く。</a:t>
            </a:r>
            <a:endParaRPr lang="ja-JP" altLang="ja-JP" sz="1050" dirty="0">
              <a:solidFill>
                <a:schemeClr val="tx1"/>
              </a:solidFill>
            </a:endParaRPr>
          </a:p>
        </p:txBody>
      </p:sp>
      <p:sp>
        <p:nvSpPr>
          <p:cNvPr id="14" name="テキスト ボックス 15"/>
          <p:cNvSpPr txBox="1">
            <a:spLocks noChangeArrowheads="1"/>
          </p:cNvSpPr>
          <p:nvPr/>
        </p:nvSpPr>
        <p:spPr bwMode="auto">
          <a:xfrm>
            <a:off x="5300439" y="4782432"/>
            <a:ext cx="4614779" cy="30777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en-US" altLang="ja-JP" sz="1400" dirty="0"/>
              <a:t>1</a:t>
            </a:r>
            <a:r>
              <a:rPr lang="ja-JP" altLang="en-US" sz="1400" dirty="0"/>
              <a:t>　　</a:t>
            </a:r>
            <a:r>
              <a:rPr lang="en-US" altLang="ja-JP" sz="1400" dirty="0"/>
              <a:t>2</a:t>
            </a:r>
            <a:r>
              <a:rPr lang="ja-JP" altLang="en-US" sz="1400" dirty="0"/>
              <a:t>　　</a:t>
            </a:r>
            <a:r>
              <a:rPr lang="en-US" altLang="ja-JP" sz="1400" dirty="0"/>
              <a:t>3</a:t>
            </a:r>
            <a:r>
              <a:rPr lang="ja-JP" altLang="en-US" sz="1400" dirty="0"/>
              <a:t>　　</a:t>
            </a:r>
            <a:r>
              <a:rPr lang="en-US" altLang="ja-JP" sz="1400" dirty="0"/>
              <a:t>4</a:t>
            </a:r>
            <a:r>
              <a:rPr lang="ja-JP" altLang="en-US" sz="1400" dirty="0"/>
              <a:t>　　</a:t>
            </a:r>
            <a:r>
              <a:rPr lang="en-US" altLang="ja-JP" sz="1400" dirty="0"/>
              <a:t>5</a:t>
            </a:r>
            <a:r>
              <a:rPr lang="ja-JP" altLang="en-US" sz="1400" dirty="0"/>
              <a:t>　　</a:t>
            </a:r>
            <a:r>
              <a:rPr lang="en-US" altLang="ja-JP" sz="1400" dirty="0"/>
              <a:t>6</a:t>
            </a:r>
            <a:r>
              <a:rPr lang="ja-JP" altLang="en-US" sz="1400" dirty="0"/>
              <a:t>　 </a:t>
            </a:r>
            <a:r>
              <a:rPr lang="en-US" altLang="ja-JP" sz="1400" dirty="0"/>
              <a:t>7   </a:t>
            </a:r>
            <a:r>
              <a:rPr lang="ja-JP" altLang="en-US" sz="1400" dirty="0"/>
              <a:t> </a:t>
            </a:r>
            <a:r>
              <a:rPr lang="en-US" altLang="ja-JP" sz="1400" dirty="0"/>
              <a:t>8    9   10   11   12</a:t>
            </a:r>
            <a:r>
              <a:rPr lang="ja-JP" altLang="en-US" sz="1400" dirty="0"/>
              <a:t>　　</a:t>
            </a:r>
            <a:r>
              <a:rPr lang="en-US" altLang="ja-JP" sz="1400" dirty="0"/>
              <a:t>1</a:t>
            </a:r>
            <a:r>
              <a:rPr lang="ja-JP" altLang="en-US" sz="1400" dirty="0"/>
              <a:t>　</a:t>
            </a:r>
            <a:endParaRPr lang="ja-JP" altLang="en-US" sz="1400" dirty="0">
              <a:latin typeface="+mn-lt"/>
            </a:endParaRPr>
          </a:p>
        </p:txBody>
      </p:sp>
      <p:sp>
        <p:nvSpPr>
          <p:cNvPr id="26636" name="テキスト ボックス 28"/>
          <p:cNvSpPr txBox="1">
            <a:spLocks noChangeArrowheads="1"/>
          </p:cNvSpPr>
          <p:nvPr/>
        </p:nvSpPr>
        <p:spPr bwMode="auto">
          <a:xfrm>
            <a:off x="570945" y="5211102"/>
            <a:ext cx="5561669" cy="307777"/>
          </a:xfrm>
          <a:prstGeom prst="rect">
            <a:avLst/>
          </a:prstGeom>
          <a:noFill/>
          <a:ln>
            <a:noFill/>
          </a:ln>
          <a:extLst/>
        </p:spPr>
        <p:txBody>
          <a:bodyPr wrap="squar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ja-JP" altLang="en-US" sz="1400" dirty="0"/>
              <a:t>    </a:t>
            </a:r>
            <a:r>
              <a:rPr lang="en-US" altLang="ja-JP" sz="1400" dirty="0"/>
              <a:t>×   </a:t>
            </a:r>
            <a:r>
              <a:rPr lang="ja-JP" altLang="en-US" sz="1400" dirty="0"/>
              <a:t>○</a:t>
            </a:r>
            <a:r>
              <a:rPr lang="en-US" altLang="ja-JP" sz="1400" dirty="0"/>
              <a:t>   ×   ×   ×   ×    </a:t>
            </a:r>
            <a:r>
              <a:rPr lang="ja-JP" altLang="en-US" sz="1400" dirty="0" smtClean="0"/>
              <a:t>〇</a:t>
            </a:r>
            <a:r>
              <a:rPr lang="en-US" altLang="ja-JP" sz="1400" dirty="0" smtClean="0"/>
              <a:t>   </a:t>
            </a:r>
            <a:r>
              <a:rPr lang="ja-JP" altLang="en-US" sz="1400" dirty="0"/>
              <a:t>〇</a:t>
            </a:r>
            <a:r>
              <a:rPr lang="ja-JP" altLang="en-US" sz="1400" dirty="0" smtClean="0"/>
              <a:t>   </a:t>
            </a:r>
            <a:r>
              <a:rPr lang="en-US" altLang="ja-JP" sz="1400" dirty="0" smtClean="0"/>
              <a:t>×</a:t>
            </a:r>
            <a:r>
              <a:rPr lang="ja-JP" altLang="en-US" sz="1400" dirty="0" smtClean="0"/>
              <a:t>    </a:t>
            </a:r>
            <a:r>
              <a:rPr lang="en-US" altLang="ja-JP" sz="1400" dirty="0" smtClean="0"/>
              <a:t>×</a:t>
            </a:r>
            <a:r>
              <a:rPr lang="ja-JP" altLang="en-US" sz="1400" dirty="0" smtClean="0"/>
              <a:t>    </a:t>
            </a:r>
            <a:r>
              <a:rPr lang="en-US" altLang="ja-JP" sz="1400" dirty="0"/>
              <a:t>×    </a:t>
            </a:r>
            <a:r>
              <a:rPr lang="en-US" altLang="ja-JP" sz="1400" dirty="0"/>
              <a:t>×</a:t>
            </a:r>
            <a:endParaRPr lang="ja-JP" altLang="en-US" sz="1400" dirty="0"/>
          </a:p>
        </p:txBody>
      </p:sp>
      <p:sp>
        <p:nvSpPr>
          <p:cNvPr id="26637" name="テキスト ボックス 29"/>
          <p:cNvSpPr txBox="1">
            <a:spLocks noChangeArrowheads="1"/>
          </p:cNvSpPr>
          <p:nvPr/>
        </p:nvSpPr>
        <p:spPr bwMode="auto">
          <a:xfrm>
            <a:off x="554705" y="4772905"/>
            <a:ext cx="4754856" cy="30777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ja-JP" altLang="en-US" sz="1400" dirty="0"/>
              <a:t>　　</a:t>
            </a:r>
            <a:r>
              <a:rPr lang="en-US" altLang="ja-JP" sz="1400" dirty="0"/>
              <a:t>1</a:t>
            </a:r>
            <a:r>
              <a:rPr lang="ja-JP" altLang="en-US" sz="1400" dirty="0"/>
              <a:t>　　</a:t>
            </a:r>
            <a:r>
              <a:rPr lang="en-US" altLang="ja-JP" sz="1400" dirty="0"/>
              <a:t>2</a:t>
            </a:r>
            <a:r>
              <a:rPr lang="ja-JP" altLang="en-US" sz="1400" dirty="0"/>
              <a:t>　　</a:t>
            </a:r>
            <a:r>
              <a:rPr lang="en-US" altLang="ja-JP" sz="1400" dirty="0"/>
              <a:t>3</a:t>
            </a:r>
            <a:r>
              <a:rPr lang="ja-JP" altLang="en-US" sz="1400" dirty="0"/>
              <a:t>　　</a:t>
            </a:r>
            <a:r>
              <a:rPr lang="en-US" altLang="ja-JP" sz="1400" dirty="0"/>
              <a:t>4</a:t>
            </a:r>
            <a:r>
              <a:rPr lang="ja-JP" altLang="en-US" sz="1400" dirty="0"/>
              <a:t>　　</a:t>
            </a:r>
            <a:r>
              <a:rPr lang="en-US" altLang="ja-JP" sz="1400" dirty="0"/>
              <a:t>5</a:t>
            </a:r>
            <a:r>
              <a:rPr lang="ja-JP" altLang="en-US" sz="1400" dirty="0"/>
              <a:t>　　</a:t>
            </a:r>
            <a:r>
              <a:rPr lang="en-US" altLang="ja-JP" sz="1400" dirty="0"/>
              <a:t>6</a:t>
            </a:r>
            <a:r>
              <a:rPr lang="ja-JP" altLang="en-US" sz="1400" dirty="0"/>
              <a:t>　　</a:t>
            </a:r>
            <a:r>
              <a:rPr lang="en-US" altLang="ja-JP" sz="1400" dirty="0"/>
              <a:t>7</a:t>
            </a:r>
            <a:r>
              <a:rPr lang="ja-JP" altLang="en-US" sz="1400" dirty="0"/>
              <a:t>　　</a:t>
            </a:r>
            <a:r>
              <a:rPr lang="en-US" altLang="ja-JP" sz="1400" dirty="0"/>
              <a:t>8</a:t>
            </a:r>
            <a:r>
              <a:rPr lang="ja-JP" altLang="en-US" sz="1400" dirty="0"/>
              <a:t>　　</a:t>
            </a:r>
            <a:r>
              <a:rPr lang="en-US" altLang="ja-JP" sz="1400" dirty="0"/>
              <a:t>9</a:t>
            </a:r>
            <a:r>
              <a:rPr lang="ja-JP" altLang="en-US" sz="1400" dirty="0"/>
              <a:t>　　</a:t>
            </a:r>
            <a:r>
              <a:rPr lang="en-US" altLang="ja-JP" sz="1400" dirty="0"/>
              <a:t>10</a:t>
            </a:r>
            <a:r>
              <a:rPr lang="ja-JP" altLang="en-US" sz="1400" dirty="0"/>
              <a:t> </a:t>
            </a:r>
            <a:r>
              <a:rPr lang="en-US" altLang="ja-JP" sz="1400" dirty="0"/>
              <a:t>   11    12</a:t>
            </a:r>
            <a:endParaRPr lang="ja-JP" altLang="en-US" sz="1400" dirty="0"/>
          </a:p>
        </p:txBody>
      </p:sp>
      <p:sp>
        <p:nvSpPr>
          <p:cNvPr id="19" name="左中かっこ 18"/>
          <p:cNvSpPr/>
          <p:nvPr/>
        </p:nvSpPr>
        <p:spPr>
          <a:xfrm rot="16200000">
            <a:off x="2879088" y="3551112"/>
            <a:ext cx="208288" cy="4397216"/>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26639" name="テキスト ボックス 31"/>
          <p:cNvSpPr txBox="1">
            <a:spLocks noChangeArrowheads="1"/>
          </p:cNvSpPr>
          <p:nvPr/>
        </p:nvSpPr>
        <p:spPr bwMode="auto">
          <a:xfrm>
            <a:off x="1673615" y="5953615"/>
            <a:ext cx="2619291"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1200" dirty="0" smtClean="0"/>
              <a:t>申請月から</a:t>
            </a:r>
            <a:r>
              <a:rPr lang="en-US" altLang="ja-JP" sz="1200" dirty="0" smtClean="0"/>
              <a:t>1</a:t>
            </a:r>
            <a:r>
              <a:rPr lang="ja-JP" altLang="en-US" sz="1200" dirty="0" smtClean="0"/>
              <a:t>年以内</a:t>
            </a:r>
            <a:endParaRPr lang="ja-JP" altLang="en-US" sz="1200" dirty="0"/>
          </a:p>
        </p:txBody>
      </p:sp>
      <p:sp>
        <p:nvSpPr>
          <p:cNvPr id="26640" name="テキスト ボックス 88"/>
          <p:cNvSpPr txBox="1">
            <a:spLocks noChangeArrowheads="1"/>
          </p:cNvSpPr>
          <p:nvPr/>
        </p:nvSpPr>
        <p:spPr bwMode="auto">
          <a:xfrm>
            <a:off x="533373" y="4533874"/>
            <a:ext cx="62068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en-US" altLang="ja-JP" sz="1200" dirty="0" smtClean="0"/>
              <a:t>×0 </a:t>
            </a:r>
            <a:r>
              <a:rPr lang="ja-JP" altLang="en-US" sz="1200" dirty="0" smtClean="0"/>
              <a:t>年</a:t>
            </a:r>
            <a:endParaRPr lang="ja-JP" altLang="en-US" sz="1200" dirty="0"/>
          </a:p>
        </p:txBody>
      </p:sp>
      <p:sp>
        <p:nvSpPr>
          <p:cNvPr id="23" name="下矢印吹き出し 22"/>
          <p:cNvSpPr/>
          <p:nvPr/>
        </p:nvSpPr>
        <p:spPr>
          <a:xfrm>
            <a:off x="2622645" y="3735449"/>
            <a:ext cx="1334925" cy="1029962"/>
          </a:xfrm>
          <a:prstGeom prst="downArrowCallout">
            <a:avLst>
              <a:gd name="adj1" fmla="val 24558"/>
              <a:gd name="adj2" fmla="val 23216"/>
              <a:gd name="adj3" fmla="val 25000"/>
              <a:gd name="adj4" fmla="val 51824"/>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sz="1200" dirty="0"/>
              <a:t>３回目に</a:t>
            </a:r>
            <a:r>
              <a:rPr lang="ja-JP" altLang="en-US" sz="1200" dirty="0" smtClean="0"/>
              <a:t>該当</a:t>
            </a:r>
            <a:endParaRPr lang="en-US" altLang="ja-JP" sz="1200" dirty="0"/>
          </a:p>
        </p:txBody>
      </p:sp>
      <p:sp>
        <p:nvSpPr>
          <p:cNvPr id="26642" name="テキスト ボックス 92"/>
          <p:cNvSpPr txBox="1">
            <a:spLocks noChangeArrowheads="1"/>
          </p:cNvSpPr>
          <p:nvPr/>
        </p:nvSpPr>
        <p:spPr bwMode="auto">
          <a:xfrm>
            <a:off x="4988485" y="4533874"/>
            <a:ext cx="57740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en-US" altLang="ja-JP" sz="1200" dirty="0" smtClean="0"/>
              <a:t>×1</a:t>
            </a:r>
            <a:r>
              <a:rPr lang="ja-JP" altLang="en-US" sz="1200" dirty="0" smtClean="0"/>
              <a:t>年</a:t>
            </a:r>
            <a:endParaRPr lang="ja-JP" altLang="en-US" sz="1200" dirty="0"/>
          </a:p>
        </p:txBody>
      </p:sp>
      <p:sp>
        <p:nvSpPr>
          <p:cNvPr id="29" name="下矢印吹き出し 28"/>
          <p:cNvSpPr/>
          <p:nvPr/>
        </p:nvSpPr>
        <p:spPr>
          <a:xfrm>
            <a:off x="4259910" y="3735449"/>
            <a:ext cx="1125790" cy="1001546"/>
          </a:xfrm>
          <a:prstGeom prst="downArrowCallout">
            <a:avLst>
              <a:gd name="adj1" fmla="val 25000"/>
              <a:gd name="adj2" fmla="val 25000"/>
              <a:gd name="adj3" fmla="val 25000"/>
              <a:gd name="adj4" fmla="val 55048"/>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sz="1200" dirty="0" smtClean="0"/>
              <a:t>申請手続き　</a:t>
            </a:r>
            <a:endParaRPr lang="en-US" altLang="ja-JP" sz="1200" dirty="0"/>
          </a:p>
        </p:txBody>
      </p:sp>
      <p:sp>
        <p:nvSpPr>
          <p:cNvPr id="26645" name="テキスト ボックス 57"/>
          <p:cNvSpPr txBox="1">
            <a:spLocks noChangeArrowheads="1"/>
          </p:cNvSpPr>
          <p:nvPr/>
        </p:nvSpPr>
        <p:spPr bwMode="auto">
          <a:xfrm>
            <a:off x="6570596" y="5978275"/>
            <a:ext cx="1119538"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ja-JP" altLang="en-US" sz="1200" dirty="0"/>
              <a:t>支給</a:t>
            </a:r>
            <a:r>
              <a:rPr lang="ja-JP" altLang="en-US" sz="1200" dirty="0" smtClean="0"/>
              <a:t>認定期間</a:t>
            </a:r>
            <a:endParaRPr lang="ja-JP" altLang="en-US" sz="1200" dirty="0"/>
          </a:p>
        </p:txBody>
      </p:sp>
      <p:sp>
        <p:nvSpPr>
          <p:cNvPr id="44" name="円/楕円 43"/>
          <p:cNvSpPr/>
          <p:nvPr/>
        </p:nvSpPr>
        <p:spPr>
          <a:xfrm>
            <a:off x="4599066" y="4789209"/>
            <a:ext cx="320607" cy="250825"/>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p>
        </p:txBody>
      </p:sp>
      <p:sp>
        <p:nvSpPr>
          <p:cNvPr id="26650" name="テキスト ボックス 92"/>
          <p:cNvSpPr txBox="1">
            <a:spLocks noChangeArrowheads="1"/>
          </p:cNvSpPr>
          <p:nvPr/>
        </p:nvSpPr>
        <p:spPr bwMode="auto">
          <a:xfrm>
            <a:off x="8924786" y="4533874"/>
            <a:ext cx="62068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en-US" altLang="ja-JP" sz="1200" dirty="0" smtClean="0"/>
              <a:t>×2 </a:t>
            </a:r>
            <a:r>
              <a:rPr lang="ja-JP" altLang="en-US" sz="1200" dirty="0" smtClean="0"/>
              <a:t>年</a:t>
            </a:r>
            <a:endParaRPr lang="ja-JP" altLang="en-US" sz="1200" dirty="0"/>
          </a:p>
        </p:txBody>
      </p:sp>
      <p:sp>
        <p:nvSpPr>
          <p:cNvPr id="26654" name="四角形吹き出し 68"/>
          <p:cNvSpPr>
            <a:spLocks noChangeArrowheads="1"/>
          </p:cNvSpPr>
          <p:nvPr/>
        </p:nvSpPr>
        <p:spPr bwMode="auto">
          <a:xfrm>
            <a:off x="47344" y="6192926"/>
            <a:ext cx="945750" cy="646331"/>
          </a:xfrm>
          <a:prstGeom prst="wedgeRectCallout">
            <a:avLst>
              <a:gd name="adj1" fmla="val 18178"/>
              <a:gd name="adj2" fmla="val -145239"/>
            </a:avLst>
          </a:prstGeom>
          <a:solidFill>
            <a:schemeClr val="bg1"/>
          </a:solidFill>
          <a:ln w="12700" algn="ctr">
            <a:solidFill>
              <a:schemeClr val="tx1"/>
            </a:solidFill>
            <a:round/>
            <a:headEnd type="triangle" w="med" len="med"/>
            <a:tailEnd type="triangle" w="med" len="med"/>
          </a:ln>
        </p:spPr>
        <p:txBody>
          <a:bodyPr wrap="square">
            <a:spAutoFit/>
          </a:bodyPr>
          <a:lstStyle/>
          <a:p>
            <a:pPr algn="ctr"/>
            <a:r>
              <a:rPr lang="ja-JP" altLang="en-US" sz="1200" dirty="0"/>
              <a:t>○印は</a:t>
            </a:r>
            <a:r>
              <a:rPr lang="ja-JP" altLang="en-US" sz="1200" dirty="0" smtClean="0"/>
              <a:t>、</a:t>
            </a:r>
            <a:endParaRPr lang="en-US" altLang="ja-JP" sz="1200" dirty="0" smtClean="0"/>
          </a:p>
          <a:p>
            <a:pPr algn="ctr"/>
            <a:r>
              <a:rPr lang="en-US" altLang="ja-JP" sz="1200" dirty="0" smtClean="0"/>
              <a:t>33,330</a:t>
            </a:r>
            <a:r>
              <a:rPr lang="ja-JP" altLang="en-US" sz="1200" dirty="0"/>
              <a:t>円</a:t>
            </a:r>
            <a:r>
              <a:rPr lang="ja-JP" altLang="en-US" sz="1200" dirty="0" smtClean="0"/>
              <a:t>を</a:t>
            </a:r>
            <a:endParaRPr lang="en-US" altLang="ja-JP" sz="1200" dirty="0" smtClean="0"/>
          </a:p>
          <a:p>
            <a:pPr algn="ctr"/>
            <a:r>
              <a:rPr lang="ja-JP" altLang="en-US" sz="1200" dirty="0" smtClean="0"/>
              <a:t>超えた</a:t>
            </a:r>
            <a:r>
              <a:rPr lang="ja-JP" altLang="en-US" sz="1200" dirty="0"/>
              <a:t>月</a:t>
            </a:r>
          </a:p>
        </p:txBody>
      </p:sp>
      <p:sp>
        <p:nvSpPr>
          <p:cNvPr id="26655" name="四角形吹き出し 69"/>
          <p:cNvSpPr>
            <a:spLocks noChangeArrowheads="1"/>
          </p:cNvSpPr>
          <p:nvPr/>
        </p:nvSpPr>
        <p:spPr bwMode="auto">
          <a:xfrm>
            <a:off x="2156930" y="6352689"/>
            <a:ext cx="3301318" cy="461665"/>
          </a:xfrm>
          <a:prstGeom prst="wedgeRectCallout">
            <a:avLst>
              <a:gd name="adj1" fmla="val -23408"/>
              <a:gd name="adj2" fmla="val -83679"/>
            </a:avLst>
          </a:prstGeom>
          <a:solidFill>
            <a:schemeClr val="bg1"/>
          </a:solidFill>
          <a:ln w="12700" algn="ctr">
            <a:solidFill>
              <a:schemeClr val="tx1"/>
            </a:solidFill>
            <a:round/>
            <a:headEnd type="triangle" w="med" len="med"/>
            <a:tailEnd type="triangle" w="med" len="med"/>
          </a:ln>
        </p:spPr>
        <p:txBody>
          <a:bodyPr wrap="square">
            <a:spAutoFit/>
          </a:bodyPr>
          <a:lstStyle/>
          <a:p>
            <a:pPr algn="ctr"/>
            <a:r>
              <a:rPr lang="ja-JP" altLang="en-US" sz="1200" dirty="0" smtClean="0"/>
              <a:t>申請月から</a:t>
            </a:r>
            <a:r>
              <a:rPr lang="en-US" altLang="ja-JP" sz="1200" dirty="0" smtClean="0"/>
              <a:t>1</a:t>
            </a:r>
            <a:r>
              <a:rPr lang="ja-JP" altLang="en-US" sz="1200" dirty="0" smtClean="0"/>
              <a:t>年以内</a:t>
            </a:r>
            <a:r>
              <a:rPr lang="ja-JP" altLang="en-US" sz="1200" dirty="0"/>
              <a:t>に医療費総額が</a:t>
            </a:r>
            <a:r>
              <a:rPr lang="en-US" altLang="ja-JP" sz="1200" dirty="0" smtClean="0"/>
              <a:t>33,330</a:t>
            </a:r>
            <a:r>
              <a:rPr lang="ja-JP" altLang="en-US" sz="1200" dirty="0"/>
              <a:t>円</a:t>
            </a:r>
            <a:r>
              <a:rPr lang="ja-JP" altLang="en-US" sz="1200" dirty="0" smtClean="0"/>
              <a:t>を</a:t>
            </a:r>
            <a:endParaRPr lang="en-US" altLang="ja-JP" sz="1200" dirty="0" smtClean="0"/>
          </a:p>
          <a:p>
            <a:pPr algn="ctr"/>
            <a:r>
              <a:rPr lang="ja-JP" altLang="en-US" sz="1200" dirty="0" smtClean="0"/>
              <a:t>超えた</a:t>
            </a:r>
            <a:r>
              <a:rPr lang="ja-JP" altLang="en-US" sz="1200" dirty="0"/>
              <a:t>月が</a:t>
            </a:r>
            <a:r>
              <a:rPr lang="en-US" altLang="ja-JP" sz="1200" dirty="0" smtClean="0"/>
              <a:t>3</a:t>
            </a:r>
            <a:r>
              <a:rPr lang="ja-JP" altLang="en-US" sz="1200" dirty="0"/>
              <a:t>回</a:t>
            </a:r>
            <a:r>
              <a:rPr lang="ja-JP" altLang="en-US" sz="1200" dirty="0" smtClean="0"/>
              <a:t>以上</a:t>
            </a:r>
            <a:r>
              <a:rPr lang="ja-JP" altLang="en-US" sz="1200" dirty="0"/>
              <a:t>あるため支給認定を行う。</a:t>
            </a:r>
          </a:p>
        </p:txBody>
      </p:sp>
      <p:sp>
        <p:nvSpPr>
          <p:cNvPr id="2" name="テキスト ボックス 1"/>
          <p:cNvSpPr txBox="1"/>
          <p:nvPr/>
        </p:nvSpPr>
        <p:spPr>
          <a:xfrm>
            <a:off x="144128" y="3563508"/>
            <a:ext cx="2427993" cy="369332"/>
          </a:xfrm>
          <a:prstGeom prst="rect">
            <a:avLst/>
          </a:prstGeom>
          <a:noFill/>
        </p:spPr>
        <p:txBody>
          <a:bodyPr wrap="square" rtlCol="0">
            <a:spAutoFit/>
          </a:bodyPr>
          <a:lstStyle/>
          <a:p>
            <a:pPr algn="ctr"/>
            <a:r>
              <a:rPr lang="en-US" altLang="ja-JP" dirty="0" smtClean="0"/>
              <a:t>【</a:t>
            </a:r>
            <a:r>
              <a:rPr lang="ja-JP" altLang="en-US" dirty="0" smtClean="0"/>
              <a:t>新規申請</a:t>
            </a:r>
            <a:r>
              <a:rPr lang="ja-JP" altLang="en-US" dirty="0"/>
              <a:t>者</a:t>
            </a:r>
            <a:r>
              <a:rPr lang="ja-JP" altLang="en-US" dirty="0" smtClean="0"/>
              <a:t>の場合</a:t>
            </a:r>
            <a:r>
              <a:rPr lang="en-US" altLang="ja-JP" dirty="0" smtClean="0"/>
              <a:t>】</a:t>
            </a:r>
            <a:endParaRPr lang="ja-JP" altLang="en-US" dirty="0"/>
          </a:p>
        </p:txBody>
      </p:sp>
      <p:sp>
        <p:nvSpPr>
          <p:cNvPr id="26648" name="テキスト ボックス 28"/>
          <p:cNvSpPr txBox="1">
            <a:spLocks noChangeArrowheads="1"/>
          </p:cNvSpPr>
          <p:nvPr/>
        </p:nvSpPr>
        <p:spPr bwMode="auto">
          <a:xfrm>
            <a:off x="5214850" y="5224184"/>
            <a:ext cx="440776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ja-JP" altLang="en-US" sz="1400" dirty="0"/>
              <a:t> </a:t>
            </a:r>
            <a:r>
              <a:rPr lang="en-US" altLang="ja-JP" sz="1400" dirty="0"/>
              <a:t>×   ×   ×   </a:t>
            </a:r>
            <a:r>
              <a:rPr lang="ja-JP" altLang="en-US" sz="1400" dirty="0"/>
              <a:t>○</a:t>
            </a:r>
            <a:r>
              <a:rPr lang="en-US" altLang="ja-JP" sz="1400" dirty="0"/>
              <a:t>   ×   ×   </a:t>
            </a:r>
            <a:r>
              <a:rPr lang="ja-JP" altLang="en-US" sz="1400" dirty="0"/>
              <a:t>○</a:t>
            </a:r>
            <a:r>
              <a:rPr lang="en-US" altLang="ja-JP" sz="1400" dirty="0"/>
              <a:t>  ×</a:t>
            </a:r>
            <a:r>
              <a:rPr lang="ja-JP" altLang="en-US" sz="1400" dirty="0"/>
              <a:t>   </a:t>
            </a:r>
            <a:r>
              <a:rPr lang="en-US" altLang="ja-JP" sz="1400" dirty="0"/>
              <a:t>×</a:t>
            </a:r>
            <a:r>
              <a:rPr lang="ja-JP" altLang="en-US" sz="1400" dirty="0"/>
              <a:t>   ○   </a:t>
            </a:r>
            <a:r>
              <a:rPr lang="en-US" altLang="ja-JP" sz="1400" dirty="0"/>
              <a:t>×</a:t>
            </a:r>
            <a:r>
              <a:rPr lang="ja-JP" altLang="en-US" sz="1400" dirty="0"/>
              <a:t>   </a:t>
            </a:r>
            <a:r>
              <a:rPr lang="en-US" altLang="ja-JP" sz="1400" dirty="0"/>
              <a:t>×</a:t>
            </a:r>
            <a:r>
              <a:rPr lang="ja-JP" altLang="en-US" sz="1400" dirty="0"/>
              <a:t>　 ○</a:t>
            </a:r>
          </a:p>
        </p:txBody>
      </p:sp>
      <p:cxnSp>
        <p:nvCxnSpPr>
          <p:cNvPr id="39" name="直線矢印コネクタ 38"/>
          <p:cNvCxnSpPr/>
          <p:nvPr/>
        </p:nvCxnSpPr>
        <p:spPr>
          <a:xfrm>
            <a:off x="4638068" y="5939185"/>
            <a:ext cx="4699067" cy="11010"/>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554705" y="25255"/>
            <a:ext cx="8899778" cy="468000"/>
          </a:xfrm>
          <a:prstGeom prst="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chemeClr val="tx1"/>
            </a:solidFill>
            <a:prstDash val="solid"/>
          </a:ln>
          <a:effectLst>
            <a:outerShdw blurRad="40000" dist="20000" dir="5400000" rotWithShape="0">
              <a:srgbClr val="000000">
                <a:alpha val="38000"/>
              </a:srgbClr>
            </a:outerShdw>
          </a:effectLst>
        </p:spPr>
        <p:txBody>
          <a:bodyPr vert="horz" lIns="91274" tIns="45637" rIns="91274" bIns="45637" rtlCol="0" anchor="ctr">
            <a:noAutofit/>
          </a:bodyPr>
          <a:lstStyle>
            <a:defPPr>
              <a:defRPr lang="ja-JP"/>
            </a:defPPr>
            <a:lvl1pPr algn="ctr">
              <a:spcBef>
                <a:spcPts val="0"/>
              </a:spcBef>
              <a:defRPr kumimoji="0" sz="2800" kern="0">
                <a:solidFill>
                  <a:prstClr val="black"/>
                </a:solidFill>
                <a:latin typeface="Calibri"/>
                <a:ea typeface="ＭＳ Ｐゴシック"/>
              </a:defRPr>
            </a:lvl1pPr>
          </a:lstStyle>
          <a:p>
            <a:r>
              <a:rPr lang="ja-JP" altLang="en-US" sz="2600" dirty="0"/>
              <a:t>軽症高額該当</a:t>
            </a:r>
            <a:r>
              <a:rPr lang="ja-JP" altLang="en-US" sz="2600" dirty="0" smtClean="0"/>
              <a:t>について</a:t>
            </a:r>
            <a:endParaRPr lang="ja-JP" altLang="en-US" sz="2600" dirty="0"/>
          </a:p>
        </p:txBody>
      </p:sp>
      <p:cxnSp>
        <p:nvCxnSpPr>
          <p:cNvPr id="32" name="直線コネクタ 31"/>
          <p:cNvCxnSpPr/>
          <p:nvPr/>
        </p:nvCxnSpPr>
        <p:spPr>
          <a:xfrm>
            <a:off x="324074" y="5084052"/>
            <a:ext cx="0" cy="1008063"/>
          </a:xfrm>
          <a:prstGeom prst="line">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33" name="線吹き出し 1 (枠付き) 32"/>
          <p:cNvSpPr/>
          <p:nvPr/>
        </p:nvSpPr>
        <p:spPr>
          <a:xfrm>
            <a:off x="300365" y="3939391"/>
            <a:ext cx="972000" cy="513311"/>
          </a:xfrm>
          <a:prstGeom prst="borderCallout1">
            <a:avLst>
              <a:gd name="adj1" fmla="val 102035"/>
              <a:gd name="adj2" fmla="val 17324"/>
              <a:gd name="adj3" fmla="val 223547"/>
              <a:gd name="adj4" fmla="val -459"/>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sz="1200" dirty="0"/>
              <a:t>指定</a:t>
            </a:r>
            <a:r>
              <a:rPr lang="ja-JP" altLang="en-US" sz="1200" dirty="0" smtClean="0"/>
              <a:t>難病</a:t>
            </a:r>
            <a:endParaRPr lang="en-US" altLang="ja-JP" sz="1200" dirty="0" smtClean="0"/>
          </a:p>
          <a:p>
            <a:pPr algn="ctr">
              <a:defRPr/>
            </a:pPr>
            <a:r>
              <a:rPr lang="ja-JP" altLang="en-US" sz="1200" dirty="0"/>
              <a:t>発症月　</a:t>
            </a:r>
            <a:endParaRPr lang="en-US" altLang="ja-JP" sz="1200" dirty="0"/>
          </a:p>
        </p:txBody>
      </p:sp>
    </p:spTree>
    <p:extLst>
      <p:ext uri="{BB962C8B-B14F-4D97-AF65-F5344CB8AC3E}">
        <p14:creationId xmlns:p14="http://schemas.microsoft.com/office/powerpoint/2010/main" val="239400316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13362</TotalTime>
  <Words>102</Words>
  <Application>Microsoft Office PowerPoint</Application>
  <PresentationFormat>ユーザー設定</PresentationFormat>
  <Paragraphs>32</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ＭＳ Ｐゴシック</vt:lpstr>
      <vt:lpstr>ＭＳ Ｐ明朝</vt:lpstr>
      <vt:lpstr>ＭＳ ゴシック</vt:lpstr>
      <vt:lpstr>ＭＳ 明朝</vt:lpstr>
      <vt:lpstr>Arial</vt:lpstr>
      <vt:lpstr>Calibri</vt:lpstr>
      <vt:lpstr>Calibri Light</vt:lpstr>
      <vt:lpstr>Times New Roman</vt:lpstr>
      <vt:lpstr>1_Office テーマ</vt:lpstr>
      <vt:lpstr>PowerPoint プレゼンテーション</vt:lpstr>
    </vt:vector>
  </TitlesOfParts>
  <Company>厚生労働省</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厚生労働省本省</dc:creator>
  <cp:lastModifiedBy>吉田　愛</cp:lastModifiedBy>
  <cp:revision>736</cp:revision>
  <cp:lastPrinted>2019-03-28T08:30:08Z</cp:lastPrinted>
  <dcterms:created xsi:type="dcterms:W3CDTF">2005-03-04T07:20:57Z</dcterms:created>
  <dcterms:modified xsi:type="dcterms:W3CDTF">2019-03-28T08:38:28Z</dcterms:modified>
</cp:coreProperties>
</file>