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6858000" cy="10080625"/>
  <p:notesSz cx="6784975" cy="9906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2358" y="54"/>
      </p:cViewPr>
      <p:guideLst>
        <p:guide orient="horz" pos="317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0156" cy="495301"/>
          </a:xfrm>
          <a:prstGeom prst="rect">
            <a:avLst/>
          </a:prstGeom>
        </p:spPr>
        <p:txBody>
          <a:bodyPr vert="horz" lIns="91819" tIns="45908" rIns="91819" bIns="459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3252" y="2"/>
            <a:ext cx="2940156" cy="495301"/>
          </a:xfrm>
          <a:prstGeom prst="rect">
            <a:avLst/>
          </a:prstGeom>
        </p:spPr>
        <p:txBody>
          <a:bodyPr vert="horz" lIns="91819" tIns="45908" rIns="91819" bIns="45908" rtlCol="0"/>
          <a:lstStyle>
            <a:lvl1pPr algn="r">
              <a:defRPr sz="1200"/>
            </a:lvl1pPr>
          </a:lstStyle>
          <a:p>
            <a:fld id="{7B043CA3-0520-4CDC-BB20-8125974F1B85}" type="datetimeFigureOut">
              <a:rPr kumimoji="1" lang="ja-JP" altLang="en-US" smtClean="0"/>
              <a:t>2019/3/22</a:t>
            </a:fld>
            <a:endParaRPr kumimoji="1" lang="ja-JP" altLang="en-US"/>
          </a:p>
        </p:txBody>
      </p:sp>
      <p:sp>
        <p:nvSpPr>
          <p:cNvPr id="4" name="スライド イメージ プレースホルダー 3"/>
          <p:cNvSpPr>
            <a:spLocks noGrp="1" noRot="1" noChangeAspect="1"/>
          </p:cNvSpPr>
          <p:nvPr>
            <p:ph type="sldImg" idx="2"/>
          </p:nvPr>
        </p:nvSpPr>
        <p:spPr>
          <a:xfrm>
            <a:off x="2127250" y="741363"/>
            <a:ext cx="2530475" cy="3717925"/>
          </a:xfrm>
          <a:prstGeom prst="rect">
            <a:avLst/>
          </a:prstGeom>
          <a:noFill/>
          <a:ln w="12700">
            <a:solidFill>
              <a:prstClr val="black"/>
            </a:solidFill>
          </a:ln>
        </p:spPr>
        <p:txBody>
          <a:bodyPr vert="horz" lIns="91819" tIns="45908" rIns="91819" bIns="45908" rtlCol="0" anchor="ctr"/>
          <a:lstStyle/>
          <a:p>
            <a:endParaRPr lang="ja-JP" altLang="en-US"/>
          </a:p>
        </p:txBody>
      </p:sp>
      <p:sp>
        <p:nvSpPr>
          <p:cNvPr id="5" name="ノート プレースホルダー 4"/>
          <p:cNvSpPr>
            <a:spLocks noGrp="1"/>
          </p:cNvSpPr>
          <p:nvPr>
            <p:ph type="body" sz="quarter" idx="3"/>
          </p:nvPr>
        </p:nvSpPr>
        <p:spPr>
          <a:xfrm>
            <a:off x="678498" y="4705350"/>
            <a:ext cx="5427980" cy="4457701"/>
          </a:xfrm>
          <a:prstGeom prst="rect">
            <a:avLst/>
          </a:prstGeom>
        </p:spPr>
        <p:txBody>
          <a:bodyPr vert="horz" lIns="91819" tIns="45908" rIns="91819" bIns="459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6" y="9408983"/>
            <a:ext cx="2940156" cy="495301"/>
          </a:xfrm>
          <a:prstGeom prst="rect">
            <a:avLst/>
          </a:prstGeom>
        </p:spPr>
        <p:txBody>
          <a:bodyPr vert="horz" lIns="91819" tIns="45908" rIns="91819" bIns="459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3252" y="9408983"/>
            <a:ext cx="2940156" cy="495301"/>
          </a:xfrm>
          <a:prstGeom prst="rect">
            <a:avLst/>
          </a:prstGeom>
        </p:spPr>
        <p:txBody>
          <a:bodyPr vert="horz" lIns="91819" tIns="45908" rIns="91819" bIns="45908" rtlCol="0" anchor="b"/>
          <a:lstStyle>
            <a:lvl1pPr algn="r">
              <a:defRPr sz="1200"/>
            </a:lvl1pPr>
          </a:lstStyle>
          <a:p>
            <a:fld id="{6115E85A-E798-440A-BBF5-2D49433F51EA}" type="slidenum">
              <a:rPr kumimoji="1" lang="ja-JP" altLang="en-US" smtClean="0"/>
              <a:t>‹#›</a:t>
            </a:fld>
            <a:endParaRPr kumimoji="1" lang="ja-JP" altLang="en-US"/>
          </a:p>
        </p:txBody>
      </p:sp>
    </p:spTree>
    <p:extLst>
      <p:ext uri="{BB962C8B-B14F-4D97-AF65-F5344CB8AC3E}">
        <p14:creationId xmlns:p14="http://schemas.microsoft.com/office/powerpoint/2010/main" val="5614553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27250" y="741363"/>
            <a:ext cx="2530475" cy="37179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115E85A-E798-440A-BBF5-2D49433F51EA}" type="slidenum">
              <a:rPr kumimoji="1" lang="ja-JP" altLang="en-US" smtClean="0"/>
              <a:t>1</a:t>
            </a:fld>
            <a:endParaRPr kumimoji="1" lang="ja-JP" altLang="en-US"/>
          </a:p>
        </p:txBody>
      </p:sp>
    </p:spTree>
    <p:extLst>
      <p:ext uri="{BB962C8B-B14F-4D97-AF65-F5344CB8AC3E}">
        <p14:creationId xmlns:p14="http://schemas.microsoft.com/office/powerpoint/2010/main" val="3380766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131531"/>
            <a:ext cx="5829300" cy="216080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712355"/>
            <a:ext cx="4800600" cy="257616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199CD6F-9762-4368-96B7-730902870412}" type="datetimeFigureOut">
              <a:rPr kumimoji="1" lang="ja-JP" altLang="en-US" smtClean="0"/>
              <a:t>2019/3/22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B5862A-0C53-4F70-B52A-7C8BFFBDD6A9}" type="slidenum">
              <a:rPr kumimoji="1" lang="ja-JP" altLang="en-US" smtClean="0"/>
              <a:t>‹#›</a:t>
            </a:fld>
            <a:endParaRPr kumimoji="1" lang="ja-JP" altLang="en-US"/>
          </a:p>
        </p:txBody>
      </p:sp>
    </p:spTree>
    <p:extLst>
      <p:ext uri="{BB962C8B-B14F-4D97-AF65-F5344CB8AC3E}">
        <p14:creationId xmlns:p14="http://schemas.microsoft.com/office/powerpoint/2010/main" val="1609965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99CD6F-9762-4368-96B7-730902870412}" type="datetimeFigureOut">
              <a:rPr kumimoji="1" lang="ja-JP" altLang="en-US" smtClean="0"/>
              <a:t>2019/3/22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B5862A-0C53-4F70-B52A-7C8BFFBDD6A9}" type="slidenum">
              <a:rPr kumimoji="1" lang="ja-JP" altLang="en-US" smtClean="0"/>
              <a:t>‹#›</a:t>
            </a:fld>
            <a:endParaRPr kumimoji="1" lang="ja-JP" altLang="en-US"/>
          </a:p>
        </p:txBody>
      </p:sp>
    </p:spTree>
    <p:extLst>
      <p:ext uri="{BB962C8B-B14F-4D97-AF65-F5344CB8AC3E}">
        <p14:creationId xmlns:p14="http://schemas.microsoft.com/office/powerpoint/2010/main" val="3326164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403696"/>
            <a:ext cx="1543050" cy="860119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403696"/>
            <a:ext cx="4514850" cy="860119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99CD6F-9762-4368-96B7-730902870412}" type="datetimeFigureOut">
              <a:rPr kumimoji="1" lang="ja-JP" altLang="en-US" smtClean="0"/>
              <a:t>2019/3/22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B5862A-0C53-4F70-B52A-7C8BFFBDD6A9}" type="slidenum">
              <a:rPr kumimoji="1" lang="ja-JP" altLang="en-US" smtClean="0"/>
              <a:t>‹#›</a:t>
            </a:fld>
            <a:endParaRPr kumimoji="1" lang="ja-JP" altLang="en-US"/>
          </a:p>
        </p:txBody>
      </p:sp>
    </p:spTree>
    <p:extLst>
      <p:ext uri="{BB962C8B-B14F-4D97-AF65-F5344CB8AC3E}">
        <p14:creationId xmlns:p14="http://schemas.microsoft.com/office/powerpoint/2010/main" val="1149622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99CD6F-9762-4368-96B7-730902870412}" type="datetimeFigureOut">
              <a:rPr kumimoji="1" lang="ja-JP" altLang="en-US" smtClean="0"/>
              <a:t>2019/3/22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B5862A-0C53-4F70-B52A-7C8BFFBDD6A9}" type="slidenum">
              <a:rPr kumimoji="1" lang="ja-JP" altLang="en-US" smtClean="0"/>
              <a:t>‹#›</a:t>
            </a:fld>
            <a:endParaRPr kumimoji="1" lang="ja-JP" altLang="en-US"/>
          </a:p>
        </p:txBody>
      </p:sp>
    </p:spTree>
    <p:extLst>
      <p:ext uri="{BB962C8B-B14F-4D97-AF65-F5344CB8AC3E}">
        <p14:creationId xmlns:p14="http://schemas.microsoft.com/office/powerpoint/2010/main" val="4099389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477736"/>
            <a:ext cx="5829300" cy="2002124"/>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272602"/>
            <a:ext cx="5829300" cy="220513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199CD6F-9762-4368-96B7-730902870412}" type="datetimeFigureOut">
              <a:rPr kumimoji="1" lang="ja-JP" altLang="en-US" smtClean="0"/>
              <a:t>2019/3/22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B5862A-0C53-4F70-B52A-7C8BFFBDD6A9}" type="slidenum">
              <a:rPr kumimoji="1" lang="ja-JP" altLang="en-US" smtClean="0"/>
              <a:t>‹#›</a:t>
            </a:fld>
            <a:endParaRPr kumimoji="1" lang="ja-JP" altLang="en-US"/>
          </a:p>
        </p:txBody>
      </p:sp>
    </p:spTree>
    <p:extLst>
      <p:ext uri="{BB962C8B-B14F-4D97-AF65-F5344CB8AC3E}">
        <p14:creationId xmlns:p14="http://schemas.microsoft.com/office/powerpoint/2010/main" val="1512428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352149"/>
            <a:ext cx="3028950" cy="665274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352149"/>
            <a:ext cx="3028950" cy="665274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199CD6F-9762-4368-96B7-730902870412}" type="datetimeFigureOut">
              <a:rPr kumimoji="1" lang="ja-JP" altLang="en-US" smtClean="0"/>
              <a:t>2019/3/22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B5862A-0C53-4F70-B52A-7C8BFFBDD6A9}" type="slidenum">
              <a:rPr kumimoji="1" lang="ja-JP" altLang="en-US" smtClean="0"/>
              <a:t>‹#›</a:t>
            </a:fld>
            <a:endParaRPr kumimoji="1" lang="ja-JP" altLang="en-US"/>
          </a:p>
        </p:txBody>
      </p:sp>
    </p:spTree>
    <p:extLst>
      <p:ext uri="{BB962C8B-B14F-4D97-AF65-F5344CB8AC3E}">
        <p14:creationId xmlns:p14="http://schemas.microsoft.com/office/powerpoint/2010/main" val="3343812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56472"/>
            <a:ext cx="303014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96867"/>
            <a:ext cx="3030141" cy="58080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56472"/>
            <a:ext cx="303133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96867"/>
            <a:ext cx="3031331" cy="58080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199CD6F-9762-4368-96B7-730902870412}" type="datetimeFigureOut">
              <a:rPr kumimoji="1" lang="ja-JP" altLang="en-US" smtClean="0"/>
              <a:t>2019/3/22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0B5862A-0C53-4F70-B52A-7C8BFFBDD6A9}" type="slidenum">
              <a:rPr kumimoji="1" lang="ja-JP" altLang="en-US" smtClean="0"/>
              <a:t>‹#›</a:t>
            </a:fld>
            <a:endParaRPr kumimoji="1" lang="ja-JP" altLang="en-US"/>
          </a:p>
        </p:txBody>
      </p:sp>
    </p:spTree>
    <p:extLst>
      <p:ext uri="{BB962C8B-B14F-4D97-AF65-F5344CB8AC3E}">
        <p14:creationId xmlns:p14="http://schemas.microsoft.com/office/powerpoint/2010/main" val="4064401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199CD6F-9762-4368-96B7-730902870412}" type="datetimeFigureOut">
              <a:rPr kumimoji="1" lang="ja-JP" altLang="en-US" smtClean="0"/>
              <a:t>2019/3/22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0B5862A-0C53-4F70-B52A-7C8BFFBDD6A9}" type="slidenum">
              <a:rPr kumimoji="1" lang="ja-JP" altLang="en-US" smtClean="0"/>
              <a:t>‹#›</a:t>
            </a:fld>
            <a:endParaRPr kumimoji="1" lang="ja-JP" altLang="en-US"/>
          </a:p>
        </p:txBody>
      </p:sp>
    </p:spTree>
    <p:extLst>
      <p:ext uri="{BB962C8B-B14F-4D97-AF65-F5344CB8AC3E}">
        <p14:creationId xmlns:p14="http://schemas.microsoft.com/office/powerpoint/2010/main" val="2671848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199CD6F-9762-4368-96B7-730902870412}" type="datetimeFigureOut">
              <a:rPr kumimoji="1" lang="ja-JP" altLang="en-US" smtClean="0"/>
              <a:t>2019/3/22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0B5862A-0C53-4F70-B52A-7C8BFFBDD6A9}" type="slidenum">
              <a:rPr kumimoji="1" lang="ja-JP" altLang="en-US" smtClean="0"/>
              <a:t>‹#›</a:t>
            </a:fld>
            <a:endParaRPr kumimoji="1" lang="ja-JP" altLang="en-US"/>
          </a:p>
        </p:txBody>
      </p:sp>
    </p:spTree>
    <p:extLst>
      <p:ext uri="{BB962C8B-B14F-4D97-AF65-F5344CB8AC3E}">
        <p14:creationId xmlns:p14="http://schemas.microsoft.com/office/powerpoint/2010/main" val="2818527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401361"/>
            <a:ext cx="2256235" cy="170810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401361"/>
            <a:ext cx="3833813" cy="860353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109466"/>
            <a:ext cx="2256235" cy="689542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199CD6F-9762-4368-96B7-730902870412}" type="datetimeFigureOut">
              <a:rPr kumimoji="1" lang="ja-JP" altLang="en-US" smtClean="0"/>
              <a:t>2019/3/22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B5862A-0C53-4F70-B52A-7C8BFFBDD6A9}" type="slidenum">
              <a:rPr kumimoji="1" lang="ja-JP" altLang="en-US" smtClean="0"/>
              <a:t>‹#›</a:t>
            </a:fld>
            <a:endParaRPr kumimoji="1" lang="ja-JP" altLang="en-US"/>
          </a:p>
        </p:txBody>
      </p:sp>
    </p:spTree>
    <p:extLst>
      <p:ext uri="{BB962C8B-B14F-4D97-AF65-F5344CB8AC3E}">
        <p14:creationId xmlns:p14="http://schemas.microsoft.com/office/powerpoint/2010/main" val="4063141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7056440"/>
            <a:ext cx="4114800" cy="833053"/>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900722"/>
            <a:ext cx="4114800" cy="604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889494"/>
            <a:ext cx="4114800" cy="118307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199CD6F-9762-4368-96B7-730902870412}" type="datetimeFigureOut">
              <a:rPr kumimoji="1" lang="ja-JP" altLang="en-US" smtClean="0"/>
              <a:t>2019/3/22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B5862A-0C53-4F70-B52A-7C8BFFBDD6A9}" type="slidenum">
              <a:rPr kumimoji="1" lang="ja-JP" altLang="en-US" smtClean="0"/>
              <a:t>‹#›</a:t>
            </a:fld>
            <a:endParaRPr kumimoji="1" lang="ja-JP" altLang="en-US"/>
          </a:p>
        </p:txBody>
      </p:sp>
    </p:spTree>
    <p:extLst>
      <p:ext uri="{BB962C8B-B14F-4D97-AF65-F5344CB8AC3E}">
        <p14:creationId xmlns:p14="http://schemas.microsoft.com/office/powerpoint/2010/main" val="272283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403693"/>
            <a:ext cx="6172200" cy="1680105"/>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52149"/>
            <a:ext cx="6172200" cy="665274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343249"/>
            <a:ext cx="1600200" cy="536699"/>
          </a:xfrm>
          <a:prstGeom prst="rect">
            <a:avLst/>
          </a:prstGeom>
        </p:spPr>
        <p:txBody>
          <a:bodyPr vert="horz" lIns="91440" tIns="45720" rIns="91440" bIns="45720" rtlCol="0" anchor="ctr"/>
          <a:lstStyle>
            <a:lvl1pPr algn="l">
              <a:defRPr sz="1200">
                <a:solidFill>
                  <a:schemeClr val="tx1">
                    <a:tint val="75000"/>
                  </a:schemeClr>
                </a:solidFill>
              </a:defRPr>
            </a:lvl1pPr>
          </a:lstStyle>
          <a:p>
            <a:fld id="{5199CD6F-9762-4368-96B7-730902870412}" type="datetimeFigureOut">
              <a:rPr kumimoji="1" lang="ja-JP" altLang="en-US" smtClean="0"/>
              <a:t>2019/3/22</a:t>
            </a:fld>
            <a:endParaRPr kumimoji="1" lang="ja-JP" altLang="en-US"/>
          </a:p>
        </p:txBody>
      </p:sp>
      <p:sp>
        <p:nvSpPr>
          <p:cNvPr id="5" name="フッター プレースホルダー 4"/>
          <p:cNvSpPr>
            <a:spLocks noGrp="1"/>
          </p:cNvSpPr>
          <p:nvPr>
            <p:ph type="ftr" sz="quarter" idx="3"/>
          </p:nvPr>
        </p:nvSpPr>
        <p:spPr>
          <a:xfrm>
            <a:off x="2343150" y="9343249"/>
            <a:ext cx="2171700" cy="536699"/>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343249"/>
            <a:ext cx="1600200" cy="536699"/>
          </a:xfrm>
          <a:prstGeom prst="rect">
            <a:avLst/>
          </a:prstGeom>
        </p:spPr>
        <p:txBody>
          <a:bodyPr vert="horz" lIns="91440" tIns="45720" rIns="91440" bIns="45720" rtlCol="0" anchor="ctr"/>
          <a:lstStyle>
            <a:lvl1pPr algn="r">
              <a:defRPr sz="1200">
                <a:solidFill>
                  <a:schemeClr val="tx1">
                    <a:tint val="75000"/>
                  </a:schemeClr>
                </a:solidFill>
              </a:defRPr>
            </a:lvl1pPr>
          </a:lstStyle>
          <a:p>
            <a:fld id="{E0B5862A-0C53-4F70-B52A-7C8BFFBDD6A9}" type="slidenum">
              <a:rPr kumimoji="1" lang="ja-JP" altLang="en-US" smtClean="0"/>
              <a:t>‹#›</a:t>
            </a:fld>
            <a:endParaRPr kumimoji="1" lang="ja-JP" altLang="en-US"/>
          </a:p>
        </p:txBody>
      </p:sp>
    </p:spTree>
    <p:extLst>
      <p:ext uri="{BB962C8B-B14F-4D97-AF65-F5344CB8AC3E}">
        <p14:creationId xmlns:p14="http://schemas.microsoft.com/office/powerpoint/2010/main" val="41151658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1502" y="226809"/>
            <a:ext cx="5443802" cy="709047"/>
          </a:xfrm>
        </p:spPr>
        <p:txBody>
          <a:bodyPr>
            <a:noAutofit/>
          </a:bodyPr>
          <a:lstStyle/>
          <a:p>
            <a:pPr marL="182880" indent="0">
              <a:buNone/>
            </a:pPr>
            <a:r>
              <a:rPr lang="ja-JP" altLang="en-US" sz="2000"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rPr>
              <a:t>措置入院等をした方のための</a:t>
            </a:r>
            <a:r>
              <a:rPr lang="en-US" altLang="ja-JP" sz="2000"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rPr>
              <a:t/>
            </a:r>
            <a:br>
              <a:rPr lang="en-US" altLang="ja-JP" sz="2000"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rPr>
            </a:br>
            <a:r>
              <a:rPr lang="ja-JP" altLang="en-US" sz="2000"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rPr>
              <a:t>退院後支援について</a:t>
            </a:r>
            <a:endParaRPr kumimoji="1"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6" name="正方形/長方形 5"/>
          <p:cNvSpPr/>
          <p:nvPr/>
        </p:nvSpPr>
        <p:spPr>
          <a:xfrm>
            <a:off x="271451" y="1012104"/>
            <a:ext cx="6343903" cy="7637988"/>
          </a:xfrm>
          <a:prstGeom prst="rect">
            <a:avLst/>
          </a:prstGeom>
          <a:solidFill>
            <a:schemeClr val="accent6">
              <a:lumMod val="40000"/>
              <a:lumOff val="60000"/>
            </a:schemeClr>
          </a:solidFill>
        </p:spPr>
        <p:txBody>
          <a:bodyPr wrap="square" lIns="91440" tIns="45720" rIns="91440" bIns="45720">
            <a:spAutoFit/>
          </a:bodyPr>
          <a:lstStyle/>
          <a:p>
            <a:r>
              <a:rPr lang="ja-JP" altLang="en-US" sz="1400"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rPr>
              <a:t>　　　</a:t>
            </a:r>
            <a:endParaRPr lang="en-US" altLang="ja-JP" sz="1400"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r>
              <a:rPr lang="en-US" altLang="ja-JP" sz="1400" dirty="0">
                <a:latin typeface="HGS創英角ﾎﾟｯﾌﾟ体" panose="040B0A00000000000000" pitchFamily="50" charset="-128"/>
                <a:ea typeface="HGS創英角ﾎﾟｯﾌﾟ体" panose="040B0A00000000000000" pitchFamily="50" charset="-128"/>
                <a:cs typeface="メイリオ" panose="020B0604030504040204" pitchFamily="50" charset="-128"/>
              </a:rPr>
              <a:t> </a:t>
            </a:r>
            <a:r>
              <a:rPr lang="en-US" altLang="ja-JP" sz="1400"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rPr>
              <a:t>         </a:t>
            </a:r>
            <a:r>
              <a:rPr lang="ja-JP" altLang="en-US" sz="16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保健所では、措置入院等をした方の退院後の生活について</a:t>
            </a:r>
            <a:endParaRPr lang="en-US" altLang="ja-JP" sz="16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6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ご相談をお受けします。</a:t>
            </a:r>
            <a:endParaRPr lang="en-US" altLang="ja-JP" sz="16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endParaRPr lang="en-US" altLang="ja-JP" sz="1600" b="1" dirty="0">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1600" b="1"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1600" b="1" dirty="0">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1600" b="1"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1600" b="1" dirty="0">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1600" b="1"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1600" b="1" dirty="0">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1600" b="1"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1600" b="1" dirty="0">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r>
              <a:rPr lang="en-US" altLang="ja-JP" sz="32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3200" dirty="0">
                <a:latin typeface="メイリオ" panose="020B0604030504040204" pitchFamily="50" charset="-128"/>
                <a:ea typeface="メイリオ" panose="020B0604030504040204" pitchFamily="50" charset="-128"/>
                <a:cs typeface="メイリオ" panose="020B0604030504040204" pitchFamily="50" charset="-128"/>
              </a:rPr>
            </a:br>
            <a:endParaRPr lang="en-US" altLang="ja-JP" sz="2000" b="1" cap="none" spc="0" dirty="0" smtClean="0">
              <a:ln w="1905"/>
              <a:effectLst>
                <a:innerShdw blurRad="69850" dist="43180" dir="5400000">
                  <a:srgbClr val="000000">
                    <a:alpha val="65000"/>
                  </a:srgbClr>
                </a:innerShdw>
              </a:effectLst>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2000" b="1" cap="none" spc="0" dirty="0" smtClean="0">
              <a:ln w="1905"/>
              <a:effectLst>
                <a:innerShdw blurRad="69850" dist="43180" dir="5400000">
                  <a:srgbClr val="000000">
                    <a:alpha val="65000"/>
                  </a:srgbClr>
                </a:innerShdw>
              </a:effectLst>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2000" b="1" dirty="0" smtClean="0">
              <a:ln w="1905"/>
              <a:effectLst>
                <a:innerShdw blurRad="69850" dist="43180" dir="5400000">
                  <a:srgbClr val="000000">
                    <a:alpha val="65000"/>
                  </a:srgbClr>
                </a:innerShdw>
              </a:effectLst>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2000" b="1" dirty="0">
              <a:ln w="1905"/>
              <a:effectLst>
                <a:innerShdw blurRad="69850" dist="43180" dir="5400000">
                  <a:srgbClr val="000000">
                    <a:alpha val="65000"/>
                  </a:srgbClr>
                </a:innerShdw>
              </a:effectLst>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2000" b="1" dirty="0" smtClean="0">
              <a:ln w="1905"/>
              <a:effectLst>
                <a:innerShdw blurRad="69850" dist="43180" dir="5400000">
                  <a:srgbClr val="000000">
                    <a:alpha val="65000"/>
                  </a:srgbClr>
                </a:innerShdw>
              </a:effectLst>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2000" b="1" dirty="0">
              <a:ln w="1905"/>
              <a:effectLst>
                <a:innerShdw blurRad="69850" dist="43180" dir="5400000">
                  <a:srgbClr val="000000">
                    <a:alpha val="65000"/>
                  </a:srgbClr>
                </a:innerShdw>
              </a:effectLst>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2000" b="1" dirty="0" smtClean="0">
              <a:ln w="1905"/>
              <a:effectLst>
                <a:innerShdw blurRad="69850" dist="43180" dir="5400000">
                  <a:srgbClr val="000000">
                    <a:alpha val="65000"/>
                  </a:srgbClr>
                </a:innerShdw>
              </a:effectLst>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r>
              <a:rPr lang="en-US" altLang="ja-JP" sz="2000" b="1" dirty="0" smtClean="0">
                <a:ln w="1905"/>
                <a:effectLst>
                  <a:innerShdw blurRad="69850" dist="43180" dir="5400000">
                    <a:srgbClr val="000000">
                      <a:alpha val="65000"/>
                    </a:srgbClr>
                  </a:innerShdw>
                </a:effectLst>
                <a:latin typeface="HGS創英角ﾎﾟｯﾌﾟ体" panose="040B0A00000000000000" pitchFamily="50" charset="-128"/>
                <a:ea typeface="HGS創英角ﾎﾟｯﾌﾟ体" panose="040B0A00000000000000" pitchFamily="50" charset="-128"/>
                <a:cs typeface="メイリオ" panose="020B0604030504040204" pitchFamily="50" charset="-128"/>
              </a:rPr>
              <a:t>     </a:t>
            </a:r>
          </a:p>
          <a:p>
            <a:endParaRPr lang="en-US" altLang="ja-JP" sz="2000" b="1" cap="none" spc="0" dirty="0" smtClean="0">
              <a:ln w="1905"/>
              <a:effectLst>
                <a:innerShdw blurRad="69850" dist="43180" dir="5400000">
                  <a:srgbClr val="000000">
                    <a:alpha val="65000"/>
                  </a:srgbClr>
                </a:innerShdw>
              </a:effectLst>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2000" b="1" dirty="0">
              <a:ln w="1905"/>
              <a:effectLst>
                <a:innerShdw blurRad="69850" dist="43180" dir="5400000">
                  <a:srgbClr val="000000">
                    <a:alpha val="65000"/>
                  </a:srgbClr>
                </a:innerShdw>
              </a:effectLst>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2000" b="1" cap="none" spc="0" dirty="0" smtClean="0">
              <a:ln w="1905"/>
              <a:effectLst>
                <a:innerShdw blurRad="69850" dist="43180" dir="5400000">
                  <a:srgbClr val="000000">
                    <a:alpha val="65000"/>
                  </a:srgbClr>
                </a:innerShdw>
              </a:effectLst>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pPr>
              <a:lnSpc>
                <a:spcPts val="1200"/>
              </a:lnSpc>
            </a:pPr>
            <a:endParaRPr lang="en-US" altLang="ja-JP" sz="1600" cap="none" spc="0" dirty="0" smtClean="0">
              <a:ln w="1905"/>
              <a:effectLst>
                <a:innerShdw blurRad="69850" dist="43180" dir="5400000">
                  <a:srgbClr val="000000">
                    <a:alpha val="65000"/>
                  </a:srgbClr>
                </a:innerShdw>
              </a:effectLst>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endParaRPr lang="en-US" altLang="ja-JP" sz="1400" dirty="0" smtClean="0">
              <a:latin typeface="HGS創英角ﾎﾟｯﾌﾟ体" panose="040B0A00000000000000" pitchFamily="50" charset="-128"/>
              <a:ea typeface="HGS創英角ﾎﾟｯﾌﾟ体" panose="040B0A00000000000000" pitchFamily="50" charset="-128"/>
            </a:endParaRPr>
          </a:p>
          <a:p>
            <a:pPr>
              <a:lnSpc>
                <a:spcPts val="1000"/>
              </a:lnSpc>
            </a:pPr>
            <a:endParaRPr lang="ja-JP" altLang="ja-JP" sz="1400" dirty="0">
              <a:latin typeface="HGS創英角ﾎﾟｯﾌﾟ体" panose="040B0A00000000000000" pitchFamily="50" charset="-128"/>
              <a:ea typeface="HGS創英角ﾎﾟｯﾌﾟ体" panose="040B0A00000000000000" pitchFamily="50" charset="-128"/>
            </a:endParaRPr>
          </a:p>
          <a:p>
            <a:r>
              <a:rPr lang="ja-JP" altLang="ja-JP" sz="1400" dirty="0" smtClean="0">
                <a:latin typeface="HGS創英角ﾎﾟｯﾌﾟ体" panose="040B0A00000000000000" pitchFamily="50" charset="-128"/>
                <a:ea typeface="HGS創英角ﾎﾟｯﾌﾟ体" panose="040B0A00000000000000" pitchFamily="50" charset="-128"/>
              </a:rPr>
              <a:t>　</a:t>
            </a:r>
            <a:r>
              <a:rPr lang="ja-JP" altLang="en-US" sz="1400" dirty="0" smtClean="0">
                <a:latin typeface="HGS創英角ﾎﾟｯﾌﾟ体" panose="040B0A00000000000000" pitchFamily="50" charset="-128"/>
                <a:ea typeface="HGS創英角ﾎﾟｯﾌﾟ体" panose="040B0A00000000000000" pitchFamily="50" charset="-128"/>
              </a:rPr>
              <a:t>　　　</a:t>
            </a:r>
            <a:endParaRPr lang="en-US" altLang="ja-JP" sz="1300" dirty="0" smtClean="0">
              <a:latin typeface="HGS創英角ﾎﾟｯﾌﾟ体" panose="040B0A00000000000000" pitchFamily="50" charset="-128"/>
              <a:ea typeface="HGS創英角ﾎﾟｯﾌﾟ体" panose="040B0A00000000000000" pitchFamily="50" charset="-128"/>
            </a:endParaRPr>
          </a:p>
        </p:txBody>
      </p:sp>
      <p:sp>
        <p:nvSpPr>
          <p:cNvPr id="9" name="テキスト ボックス 8"/>
          <p:cNvSpPr txBox="1"/>
          <p:nvPr/>
        </p:nvSpPr>
        <p:spPr>
          <a:xfrm>
            <a:off x="476672" y="8865513"/>
            <a:ext cx="5976664" cy="923330"/>
          </a:xfrm>
          <a:prstGeom prst="rect">
            <a:avLst/>
          </a:prstGeom>
          <a:noFill/>
        </p:spPr>
        <p:txBody>
          <a:bodyPr wrap="square" rtlCol="0">
            <a:spAutoFit/>
          </a:bodyPr>
          <a:lstStyle/>
          <a:p>
            <a:r>
              <a:rPr kumimoji="1" lang="ja-JP" altLang="en-US" sz="1400"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rPr>
              <a:t>＜問い合わせ先＞</a:t>
            </a:r>
            <a:endPar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200"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rPr>
              <a:t>保健所　　○○課　○○班</a:t>
            </a:r>
            <a:endParaRPr lang="en-US" altLang="ja-JP" sz="1200"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r>
              <a:rPr kumimoji="1" lang="ja-JP" altLang="en-US" sz="1200" dirty="0">
                <a:latin typeface="HGS創英角ﾎﾟｯﾌﾟ体" panose="040B0A00000000000000" pitchFamily="50" charset="-128"/>
                <a:ea typeface="HGS創英角ﾎﾟｯﾌﾟ体" panose="040B0A00000000000000" pitchFamily="50" charset="-128"/>
                <a:cs typeface="メイリオ" panose="020B0604030504040204" pitchFamily="50" charset="-128"/>
              </a:rPr>
              <a:t>　</a:t>
            </a:r>
            <a:r>
              <a:rPr kumimoji="1" lang="ja-JP" altLang="en-US" sz="1200"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rPr>
              <a:t>　　</a:t>
            </a:r>
            <a:r>
              <a:rPr kumimoji="1" lang="ja-JP" altLang="en-US" sz="1400"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rPr>
              <a:t>☎○○○○－○○－○○○○</a:t>
            </a:r>
            <a:endParaRPr kumimoji="1" lang="en-US" altLang="ja-JP" sz="1400"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r>
              <a:rPr lang="en-US" altLang="ja-JP" sz="1400" dirty="0">
                <a:latin typeface="HGS創英角ﾎﾟｯﾌﾟ体" panose="040B0A00000000000000" pitchFamily="50" charset="-128"/>
                <a:ea typeface="HGS創英角ﾎﾟｯﾌﾟ体" panose="040B0A00000000000000" pitchFamily="50" charset="-128"/>
                <a:cs typeface="メイリオ" panose="020B0604030504040204" pitchFamily="50" charset="-128"/>
              </a:rPr>
              <a:t> </a:t>
            </a:r>
            <a:r>
              <a:rPr lang="en-US" altLang="ja-JP" sz="1400"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rPr>
              <a:t>            </a:t>
            </a:r>
            <a:r>
              <a:rPr lang="ja-JP" altLang="en-US" sz="1400" dirty="0" smtClean="0">
                <a:latin typeface="HGS創英角ﾎﾟｯﾌﾟ体" panose="040B0A00000000000000" pitchFamily="50" charset="-128"/>
                <a:ea typeface="HGS創英角ﾎﾟｯﾌﾟ体" panose="040B0A00000000000000" pitchFamily="50" charset="-128"/>
                <a:cs typeface="メイリオ" panose="020B0604030504040204" pitchFamily="50" charset="-128"/>
              </a:rPr>
              <a:t>担当者　○○　　　　</a:t>
            </a:r>
            <a:endParaRPr kumimoji="1" lang="ja-JP" altLang="en-US" sz="1400" dirty="0">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p:txBody>
      </p:sp>
      <p:sp>
        <p:nvSpPr>
          <p:cNvPr id="5" name="テキスト ボックス 4"/>
          <p:cNvSpPr txBox="1"/>
          <p:nvPr/>
        </p:nvSpPr>
        <p:spPr>
          <a:xfrm>
            <a:off x="398453" y="3951824"/>
            <a:ext cx="6054884" cy="2893100"/>
          </a:xfrm>
          <a:prstGeom prst="rect">
            <a:avLst/>
          </a:prstGeom>
          <a:solidFill>
            <a:schemeClr val="bg1"/>
          </a:solidFill>
          <a:ln>
            <a:solidFill>
              <a:schemeClr val="tx1">
                <a:lumMod val="95000"/>
                <a:lumOff val="5000"/>
              </a:schemeClr>
            </a:solidFill>
          </a:ln>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HG創英角ﾎﾟｯﾌﾟ体" panose="040B0A09000000000000" pitchFamily="49" charset="-128"/>
                <a:ea typeface="HG創英角ﾎﾟｯﾌﾟ体" panose="040B0A09000000000000" pitchFamily="49" charset="-128"/>
                <a:cs typeface="メイリオ" panose="020B0604030504040204" pitchFamily="50" charset="-128"/>
              </a:rPr>
              <a:t>～退院後支援について～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HGP創英角ﾎﾟｯﾌﾟ体" panose="040B0A00000000000000" pitchFamily="50" charset="-128"/>
                <a:ea typeface="HGP創英角ﾎﾟｯﾌﾟ体" panose="040B0A00000000000000" pitchFamily="50" charset="-128"/>
                <a:cs typeface="メイリオ" panose="020B0604030504040204" pitchFamily="50" charset="-128"/>
              </a:rPr>
              <a:t>  ・必要な医療等の支援を受けながら、地域で安心して過ごせることを目的に、　</a:t>
            </a:r>
            <a:endParaRPr lang="en-US" altLang="ja-JP" sz="1400" dirty="0" smtClean="0">
              <a:latin typeface="HGP創英角ﾎﾟｯﾌﾟ体" panose="040B0A00000000000000" pitchFamily="50" charset="-128"/>
              <a:ea typeface="HGP創英角ﾎﾟｯﾌﾟ体" panose="040B0A00000000000000" pitchFamily="50" charset="-128"/>
              <a:cs typeface="メイリオ" panose="020B0604030504040204" pitchFamily="50" charset="-128"/>
            </a:endParaRPr>
          </a:p>
          <a:p>
            <a:r>
              <a:rPr lang="ja-JP" altLang="en-US" sz="1400" dirty="0">
                <a:latin typeface="HGP創英角ﾎﾟｯﾌﾟ体" panose="040B0A00000000000000" pitchFamily="50" charset="-128"/>
                <a:ea typeface="HGP創英角ﾎﾟｯﾌﾟ体" panose="040B0A00000000000000" pitchFamily="50" charset="-128"/>
                <a:cs typeface="メイリオ" panose="020B0604030504040204" pitchFamily="50" charset="-128"/>
              </a:rPr>
              <a:t>　</a:t>
            </a:r>
            <a:r>
              <a:rPr lang="ja-JP" altLang="en-US" sz="1400" dirty="0" smtClean="0">
                <a:latin typeface="HGP創英角ﾎﾟｯﾌﾟ体" panose="040B0A00000000000000" pitchFamily="50" charset="-128"/>
                <a:ea typeface="HGP創英角ﾎﾟｯﾌﾟ体" panose="040B0A00000000000000" pitchFamily="50" charset="-128"/>
                <a:cs typeface="メイリオ" panose="020B0604030504040204" pitchFamily="50" charset="-128"/>
              </a:rPr>
              <a:t>入院中から退院に向けた支援を行います。</a:t>
            </a:r>
            <a:endParaRPr lang="ja-JP" altLang="en-US" sz="1400" dirty="0">
              <a:latin typeface="HGP創英角ﾎﾟｯﾌﾟ体" panose="040B0A00000000000000" pitchFamily="50" charset="-128"/>
              <a:ea typeface="HGP創英角ﾎﾟｯﾌﾟ体" panose="040B0A00000000000000" pitchFamily="50" charset="-128"/>
              <a:cs typeface="メイリオ" panose="020B0604030504040204" pitchFamily="50" charset="-128"/>
            </a:endParaRPr>
          </a:p>
          <a:p>
            <a:r>
              <a:rPr lang="ja-JP" altLang="en-US" sz="1400" dirty="0">
                <a:latin typeface="HGP創英角ﾎﾟｯﾌﾟ体" panose="040B0A00000000000000" pitchFamily="50" charset="-128"/>
                <a:ea typeface="HGP創英角ﾎﾟｯﾌﾟ体" panose="040B0A00000000000000" pitchFamily="50" charset="-128"/>
                <a:cs typeface="メイリオ" panose="020B0604030504040204" pitchFamily="50" charset="-128"/>
              </a:rPr>
              <a:t>　</a:t>
            </a:r>
            <a:endParaRPr lang="en-US" altLang="ja-JP" sz="1400" dirty="0" smtClean="0">
              <a:latin typeface="HGP創英角ﾎﾟｯﾌﾟ体" panose="040B0A00000000000000" pitchFamily="50" charset="-128"/>
              <a:ea typeface="HGP創英角ﾎﾟｯﾌﾟ体" panose="040B0A00000000000000" pitchFamily="50" charset="-128"/>
              <a:cs typeface="メイリオ" panose="020B0604030504040204" pitchFamily="50" charset="-128"/>
            </a:endParaRPr>
          </a:p>
          <a:p>
            <a:endParaRPr lang="en-US" altLang="ja-JP" sz="1400" dirty="0">
              <a:latin typeface="HGP創英角ﾎﾟｯﾌﾟ体" panose="040B0A00000000000000" pitchFamily="50" charset="-128"/>
              <a:ea typeface="HGP創英角ﾎﾟｯﾌﾟ体" panose="040B0A00000000000000" pitchFamily="50" charset="-128"/>
              <a:cs typeface="メイリオ" panose="020B0604030504040204" pitchFamily="50" charset="-128"/>
            </a:endParaRPr>
          </a:p>
          <a:p>
            <a:endParaRPr lang="en-US" altLang="ja-JP" sz="1400" dirty="0" smtClean="0">
              <a:latin typeface="HGP創英角ﾎﾟｯﾌﾟ体" panose="040B0A00000000000000" pitchFamily="50" charset="-128"/>
              <a:ea typeface="HGP創英角ﾎﾟｯﾌﾟ体" panose="040B0A00000000000000" pitchFamily="50" charset="-128"/>
              <a:cs typeface="メイリオ" panose="020B0604030504040204" pitchFamily="50" charset="-128"/>
            </a:endParaRPr>
          </a:p>
          <a:p>
            <a:endParaRPr lang="ja-JP" altLang="en-US" sz="1400" dirty="0">
              <a:latin typeface="HG丸ｺﾞｼｯｸM-PRO" panose="020F0600000000000000" pitchFamily="50" charset="-128"/>
              <a:ea typeface="HG丸ｺﾞｼｯｸM-PRO" panose="020F0600000000000000" pitchFamily="50" charset="-128"/>
            </a:endParaRPr>
          </a:p>
          <a:p>
            <a:endParaRPr lang="en-US" altLang="ja-JP" sz="1400" dirty="0">
              <a:latin typeface="HGP創英角ﾎﾟｯﾌﾟ体" panose="040B0A00000000000000" pitchFamily="50" charset="-128"/>
              <a:ea typeface="HGP創英角ﾎﾟｯﾌﾟ体" panose="040B0A00000000000000" pitchFamily="50" charset="-128"/>
              <a:cs typeface="メイリオ" panose="020B0604030504040204" pitchFamily="50" charset="-128"/>
            </a:endParaRPr>
          </a:p>
          <a:p>
            <a:endParaRPr lang="en-US" altLang="ja-JP" sz="1400" dirty="0" smtClean="0">
              <a:latin typeface="HGP創英角ﾎﾟｯﾌﾟ体" panose="040B0A00000000000000" pitchFamily="50" charset="-128"/>
              <a:ea typeface="HGP創英角ﾎﾟｯﾌﾟ体" panose="040B0A00000000000000" pitchFamily="50" charset="-128"/>
              <a:cs typeface="メイリオ" panose="020B0604030504040204" pitchFamily="50" charset="-128"/>
            </a:endParaRPr>
          </a:p>
          <a:p>
            <a:endParaRPr lang="en-US" altLang="ja-JP" sz="1400" dirty="0">
              <a:latin typeface="HGP創英角ﾎﾟｯﾌﾟ体" panose="040B0A00000000000000" pitchFamily="50" charset="-128"/>
              <a:ea typeface="HGP創英角ﾎﾟｯﾌﾟ体" panose="040B0A00000000000000" pitchFamily="50" charset="-128"/>
              <a:cs typeface="メイリオ" panose="020B0604030504040204" pitchFamily="50" charset="-128"/>
            </a:endParaRPr>
          </a:p>
          <a:p>
            <a:endParaRPr lang="en-US" altLang="ja-JP" sz="1400" dirty="0" smtClean="0">
              <a:latin typeface="HGP創英角ﾎﾟｯﾌﾟ体" panose="040B0A00000000000000" pitchFamily="50" charset="-128"/>
              <a:ea typeface="HGP創英角ﾎﾟｯﾌﾟ体" panose="040B0A00000000000000" pitchFamily="50" charset="-128"/>
              <a:cs typeface="メイリオ" panose="020B0604030504040204" pitchFamily="50" charset="-128"/>
            </a:endParaRPr>
          </a:p>
          <a:p>
            <a:r>
              <a:rPr lang="ja-JP" altLang="en-US" sz="1400" dirty="0" smtClean="0">
                <a:latin typeface="HGP創英角ﾎﾟｯﾌﾟ体" panose="040B0A00000000000000" pitchFamily="50" charset="-128"/>
                <a:ea typeface="HGP創英角ﾎﾟｯﾌﾟ体" panose="040B0A00000000000000" pitchFamily="50" charset="-128"/>
                <a:cs typeface="メイリオ" panose="020B0604030504040204" pitchFamily="50" charset="-128"/>
              </a:rPr>
              <a:t>   </a:t>
            </a:r>
            <a:r>
              <a:rPr lang="ja-JP" altLang="en-US" sz="1200" dirty="0" smtClean="0">
                <a:latin typeface="HGP創英角ﾎﾟｯﾌﾟ体" panose="040B0A00000000000000" pitchFamily="50" charset="-128"/>
                <a:ea typeface="HGP創英角ﾎﾟｯﾌﾟ体" panose="040B0A00000000000000" pitchFamily="50" charset="-128"/>
                <a:cs typeface="メイリオ" panose="020B0604030504040204" pitchFamily="50" charset="-128"/>
              </a:rPr>
              <a:t>＊同意がいただけない場合は、計画の作成は行いませんが、計画の作成が無い場合でも</a:t>
            </a:r>
            <a:endParaRPr lang="en-US" altLang="ja-JP" sz="1200" dirty="0" smtClean="0">
              <a:latin typeface="HGP創英角ﾎﾟｯﾌﾟ体" panose="040B0A00000000000000" pitchFamily="50" charset="-128"/>
              <a:ea typeface="HGP創英角ﾎﾟｯﾌﾟ体" panose="040B0A00000000000000" pitchFamily="50" charset="-128"/>
              <a:cs typeface="メイリオ" panose="020B0604030504040204" pitchFamily="50" charset="-128"/>
            </a:endParaRPr>
          </a:p>
          <a:p>
            <a:r>
              <a:rPr lang="ja-JP" altLang="en-US" sz="1200" dirty="0">
                <a:latin typeface="HGP創英角ﾎﾟｯﾌﾟ体" panose="040B0A00000000000000" pitchFamily="50" charset="-128"/>
                <a:ea typeface="HGP創英角ﾎﾟｯﾌﾟ体" panose="040B0A00000000000000" pitchFamily="50" charset="-128"/>
                <a:cs typeface="メイリオ" panose="020B0604030504040204" pitchFamily="50" charset="-128"/>
              </a:rPr>
              <a:t>　</a:t>
            </a:r>
            <a:r>
              <a:rPr lang="ja-JP" altLang="en-US" sz="1200" dirty="0" smtClean="0">
                <a:latin typeface="HGP創英角ﾎﾟｯﾌﾟ体" panose="040B0A00000000000000" pitchFamily="50" charset="-128"/>
                <a:ea typeface="HGP創英角ﾎﾟｯﾌﾟ体" panose="040B0A00000000000000" pitchFamily="50" charset="-128"/>
                <a:cs typeface="メイリオ" panose="020B0604030504040204" pitchFamily="50" charset="-128"/>
              </a:rPr>
              <a:t>　　退院後の相談についてはお受けできます。</a:t>
            </a:r>
            <a:r>
              <a:rPr lang="ja-JP" altLang="en-US" sz="1400" dirty="0" smtClean="0">
                <a:latin typeface="HGP創英角ﾎﾟｯﾌﾟ体" panose="040B0A00000000000000" pitchFamily="50" charset="-128"/>
                <a:ea typeface="HGP創英角ﾎﾟｯﾌﾟ体" panose="040B0A00000000000000" pitchFamily="50" charset="-128"/>
                <a:cs typeface="メイリオ" panose="020B0604030504040204" pitchFamily="50" charset="-128"/>
              </a:rPr>
              <a:t> </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631654" y="7017444"/>
            <a:ext cx="5600740" cy="136355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HGS創英角ﾎﾟｯﾌﾟ体" panose="040B0A00000000000000" pitchFamily="50" charset="-128"/>
                <a:ea typeface="HGS創英角ﾎﾟｯﾌﾟ体" panose="040B0A00000000000000" pitchFamily="50" charset="-128"/>
                <a:cs typeface="メイリオ" panose="020B0604030504040204" pitchFamily="50" charset="-128"/>
              </a:rPr>
              <a:t>　</a:t>
            </a:r>
            <a:r>
              <a:rPr lang="ja-JP" altLang="en-US" sz="1400" dirty="0" smtClean="0">
                <a:solidFill>
                  <a:schemeClr val="tx1"/>
                </a:solidFill>
                <a:latin typeface="HGS創英角ﾎﾟｯﾌﾟ体" panose="040B0A00000000000000" pitchFamily="50" charset="-128"/>
                <a:ea typeface="HGS創英角ﾎﾟｯﾌﾟ体" panose="040B0A00000000000000" pitchFamily="50" charset="-128"/>
                <a:cs typeface="メイリオ" panose="020B0604030504040204" pitchFamily="50" charset="-128"/>
              </a:rPr>
              <a:t>退院後支援計画は、ご本人の同意により作成するものです。</a:t>
            </a:r>
            <a:endParaRPr lang="en-US" altLang="ja-JP" sz="1400" dirty="0" smtClean="0">
              <a:solidFill>
                <a:schemeClr val="tx1"/>
              </a:solidFill>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r>
              <a:rPr lang="ja-JP" altLang="en-US" sz="1400" dirty="0">
                <a:solidFill>
                  <a:schemeClr val="tx1"/>
                </a:solidFill>
                <a:latin typeface="HGS創英角ﾎﾟｯﾌﾟ体" panose="040B0A00000000000000" pitchFamily="50" charset="-128"/>
                <a:ea typeface="HGS創英角ﾎﾟｯﾌﾟ体" panose="040B0A00000000000000" pitchFamily="50" charset="-128"/>
                <a:cs typeface="メイリオ" panose="020B0604030504040204" pitchFamily="50" charset="-128"/>
              </a:rPr>
              <a:t>　</a:t>
            </a:r>
            <a:r>
              <a:rPr lang="ja-JP" altLang="en-US" sz="1400" dirty="0" smtClean="0">
                <a:solidFill>
                  <a:schemeClr val="tx1"/>
                </a:solidFill>
                <a:latin typeface="HGS創英角ﾎﾟｯﾌﾟ体" panose="040B0A00000000000000" pitchFamily="50" charset="-128"/>
                <a:ea typeface="HGS創英角ﾎﾟｯﾌﾟ体" panose="040B0A00000000000000" pitchFamily="50" charset="-128"/>
                <a:cs typeface="メイリオ" panose="020B0604030504040204" pitchFamily="50" charset="-128"/>
              </a:rPr>
              <a:t>よって同意書の提出が必要です</a:t>
            </a:r>
            <a:r>
              <a:rPr lang="ja-JP" altLang="en-US" sz="1600" dirty="0" smtClean="0">
                <a:solidFill>
                  <a:schemeClr val="tx1"/>
                </a:solidFill>
                <a:latin typeface="HGS創英角ﾎﾟｯﾌﾟ体" panose="040B0A00000000000000" pitchFamily="50" charset="-128"/>
                <a:ea typeface="HGS創英角ﾎﾟｯﾌﾟ体" panose="040B0A00000000000000" pitchFamily="50" charset="-128"/>
                <a:cs typeface="メイリオ" panose="020B0604030504040204" pitchFamily="50" charset="-128"/>
              </a:rPr>
              <a:t>。</a:t>
            </a:r>
            <a:endParaRPr lang="en-US" altLang="ja-JP" sz="1600" dirty="0">
              <a:solidFill>
                <a:schemeClr val="tx1"/>
              </a:solidFill>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r>
              <a:rPr lang="ja-JP" altLang="en-US" sz="1600" dirty="0">
                <a:solidFill>
                  <a:schemeClr val="tx1"/>
                </a:solidFill>
                <a:latin typeface="HGS創英角ﾎﾟｯﾌﾟ体" panose="040B0A00000000000000" pitchFamily="50" charset="-128"/>
                <a:ea typeface="HGS創英角ﾎﾟｯﾌﾟ体" panose="040B0A00000000000000" pitchFamily="50" charset="-128"/>
                <a:cs typeface="メイリオ" panose="020B0604030504040204" pitchFamily="50" charset="-128"/>
              </a:rPr>
              <a:t> </a:t>
            </a:r>
            <a:r>
              <a:rPr lang="ja-JP" altLang="en-US" sz="1600" dirty="0" smtClean="0">
                <a:solidFill>
                  <a:schemeClr val="tx1"/>
                </a:solidFill>
                <a:latin typeface="HGS創英角ﾎﾟｯﾌﾟ体" panose="040B0A00000000000000" pitchFamily="50" charset="-128"/>
                <a:ea typeface="HGS創英角ﾎﾟｯﾌﾟ体" panose="040B0A00000000000000" pitchFamily="50" charset="-128"/>
                <a:cs typeface="メイリオ" panose="020B0604030504040204" pitchFamily="50" charset="-128"/>
              </a:rPr>
              <a:t> </a:t>
            </a:r>
            <a:r>
              <a:rPr lang="ja-JP" altLang="en-US" sz="1200" dirty="0" smtClean="0">
                <a:solidFill>
                  <a:schemeClr val="tx1"/>
                </a:solidFill>
                <a:latin typeface="HGS創英角ﾎﾟｯﾌﾟ体" panose="040B0A00000000000000" pitchFamily="50" charset="-128"/>
                <a:ea typeface="HGS創英角ﾎﾟｯﾌﾟ体" panose="040B0A00000000000000" pitchFamily="50" charset="-128"/>
                <a:cs typeface="メイリオ" panose="020B0604030504040204" pitchFamily="50" charset="-128"/>
              </a:rPr>
              <a:t>＊個人情報につきましては、個人情報保護条例に基づいて管理し、目的</a:t>
            </a:r>
            <a:endParaRPr lang="en-US" altLang="ja-JP" sz="1200" dirty="0" smtClean="0">
              <a:solidFill>
                <a:schemeClr val="tx1"/>
              </a:solidFill>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r>
              <a:rPr lang="ja-JP" altLang="en-US" sz="1200" dirty="0">
                <a:solidFill>
                  <a:schemeClr val="tx1"/>
                </a:solidFill>
                <a:latin typeface="HGS創英角ﾎﾟｯﾌﾟ体" panose="040B0A00000000000000" pitchFamily="50" charset="-128"/>
                <a:ea typeface="HGS創英角ﾎﾟｯﾌﾟ体" panose="040B0A00000000000000" pitchFamily="50" charset="-128"/>
                <a:cs typeface="メイリオ" panose="020B0604030504040204" pitchFamily="50" charset="-128"/>
              </a:rPr>
              <a:t>　</a:t>
            </a:r>
            <a:r>
              <a:rPr lang="ja-JP" altLang="en-US" sz="1200" dirty="0" smtClean="0">
                <a:solidFill>
                  <a:schemeClr val="tx1"/>
                </a:solidFill>
                <a:latin typeface="HGS創英角ﾎﾟｯﾌﾟ体" panose="040B0A00000000000000" pitchFamily="50" charset="-128"/>
                <a:ea typeface="HGS創英角ﾎﾟｯﾌﾟ体" panose="040B0A00000000000000" pitchFamily="50" charset="-128"/>
                <a:cs typeface="メイリオ" panose="020B0604030504040204" pitchFamily="50" charset="-128"/>
              </a:rPr>
              <a:t>　以外に使用することはありません。</a:t>
            </a:r>
            <a:endParaRPr lang="en-US" altLang="ja-JP" sz="1200" dirty="0" smtClean="0">
              <a:solidFill>
                <a:schemeClr val="tx1"/>
              </a:solidFill>
              <a:latin typeface="HGS創英角ﾎﾟｯﾌﾟ体" panose="040B0A00000000000000" pitchFamily="50" charset="-128"/>
              <a:ea typeface="HGS創英角ﾎﾟｯﾌﾟ体" panose="040B0A00000000000000" pitchFamily="50" charset="-128"/>
              <a:cs typeface="メイリオ" panose="020B0604030504040204" pitchFamily="50" charset="-128"/>
            </a:endParaRPr>
          </a:p>
          <a:p>
            <a:r>
              <a:rPr kumimoji="1" lang="ja-JP" altLang="en-US" sz="1200" dirty="0">
                <a:solidFill>
                  <a:schemeClr val="tx1"/>
                </a:solidFill>
                <a:latin typeface="HGS創英角ﾎﾟｯﾌﾟ体" panose="040B0A00000000000000" pitchFamily="50" charset="-128"/>
                <a:ea typeface="HGS創英角ﾎﾟｯﾌﾟ体" panose="040B0A00000000000000" pitchFamily="50" charset="-128"/>
                <a:cs typeface="メイリオ" panose="020B0604030504040204" pitchFamily="50" charset="-128"/>
              </a:rPr>
              <a:t>　</a:t>
            </a:r>
            <a:r>
              <a:rPr lang="ja-JP" altLang="en-US" sz="1200" dirty="0" smtClean="0">
                <a:solidFill>
                  <a:schemeClr val="tx1"/>
                </a:solidFill>
                <a:latin typeface="HGS創英角ﾎﾟｯﾌﾟ体" panose="040B0A00000000000000" pitchFamily="50" charset="-128"/>
                <a:ea typeface="HGS創英角ﾎﾟｯﾌﾟ体" panose="040B0A00000000000000" pitchFamily="50" charset="-128"/>
                <a:cs typeface="メイリオ" panose="020B0604030504040204" pitchFamily="50" charset="-128"/>
              </a:rPr>
              <a:t>＊同意については、撤回することも可能です。</a:t>
            </a:r>
            <a:endParaRPr kumimoji="1" lang="ja-JP" altLang="en-US" sz="1200" dirty="0"/>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66753" y="2024613"/>
            <a:ext cx="1908923" cy="1730889"/>
          </a:xfrm>
          <a:prstGeom prst="rect">
            <a:avLst/>
          </a:prstGeom>
        </p:spPr>
      </p:pic>
      <p:sp>
        <p:nvSpPr>
          <p:cNvPr id="7" name="円形吹き出し 6"/>
          <p:cNvSpPr/>
          <p:nvPr/>
        </p:nvSpPr>
        <p:spPr>
          <a:xfrm>
            <a:off x="392977" y="1911346"/>
            <a:ext cx="1776195" cy="990106"/>
          </a:xfrm>
          <a:prstGeom prst="wedgeEllipseCallout">
            <a:avLst>
              <a:gd name="adj1" fmla="val 79924"/>
              <a:gd name="adj2" fmla="val 31983"/>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早く良くなって退院できるといいな</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円形吹き出し 11"/>
          <p:cNvSpPr/>
          <p:nvPr/>
        </p:nvSpPr>
        <p:spPr>
          <a:xfrm>
            <a:off x="4285167" y="2778576"/>
            <a:ext cx="1776195" cy="990106"/>
          </a:xfrm>
          <a:prstGeom prst="wedgeEllipseCallout">
            <a:avLst>
              <a:gd name="adj1" fmla="val -65118"/>
              <a:gd name="adj2" fmla="val -34516"/>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退院後薬がきちんと飲めるかな</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3" name="円形吹き出し 12"/>
          <p:cNvSpPr/>
          <p:nvPr/>
        </p:nvSpPr>
        <p:spPr>
          <a:xfrm>
            <a:off x="4493585" y="1763023"/>
            <a:ext cx="1877393" cy="990106"/>
          </a:xfrm>
          <a:prstGeom prst="wedgeEllipseCallout">
            <a:avLst>
              <a:gd name="adj1" fmla="val -65695"/>
              <a:gd name="adj2" fmla="val 12685"/>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退院後の生活が不安・・・</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6021288" y="88563"/>
            <a:ext cx="720080" cy="271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様式</a:t>
            </a:r>
            <a:r>
              <a:rPr lang="ja-JP" altLang="en-US" sz="1200" dirty="0">
                <a:solidFill>
                  <a:schemeClr val="tx1"/>
                </a:solidFill>
              </a:rPr>
              <a:t>１</a:t>
            </a:r>
            <a:endParaRPr kumimoji="1" lang="ja-JP" altLang="en-US" sz="1200" dirty="0">
              <a:solidFill>
                <a:schemeClr val="tx1"/>
              </a:solidFill>
            </a:endParaRPr>
          </a:p>
        </p:txBody>
      </p:sp>
      <p:sp>
        <p:nvSpPr>
          <p:cNvPr id="15" name="円形吹き出し 14"/>
          <p:cNvSpPr/>
          <p:nvPr/>
        </p:nvSpPr>
        <p:spPr>
          <a:xfrm>
            <a:off x="293641" y="2932505"/>
            <a:ext cx="1776195" cy="990106"/>
          </a:xfrm>
          <a:prstGeom prst="wedgeEllipseCallout">
            <a:avLst>
              <a:gd name="adj1" fmla="val 73657"/>
              <a:gd name="adj2" fmla="val -25035"/>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退院後相談できる人がいるといいな</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640010" y="5139065"/>
            <a:ext cx="1080120" cy="1152128"/>
          </a:xfrm>
          <a:prstGeom prst="round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ご本人の同意に基づき、退院後支援に関する計画を作成します。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7" name="サブタイトル 4"/>
          <p:cNvSpPr>
            <a:spLocks noGrp="1"/>
          </p:cNvSpPr>
          <p:nvPr>
            <p:ph type="subTitle" idx="1"/>
          </p:nvPr>
        </p:nvSpPr>
        <p:spPr>
          <a:xfrm>
            <a:off x="1826042" y="5145135"/>
            <a:ext cx="1152127" cy="1152128"/>
          </a:xfrm>
          <a:prstGeom prst="round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作成にあたり、入院先の病院と協力して、ご本人の思いや考えをお聞きします。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8" name="サブタイトル 4"/>
          <p:cNvSpPr txBox="1">
            <a:spLocks/>
          </p:cNvSpPr>
          <p:nvPr/>
        </p:nvSpPr>
        <p:spPr>
          <a:xfrm>
            <a:off x="3148935" y="5145135"/>
            <a:ext cx="1512168" cy="1152128"/>
          </a:xfrm>
          <a:prstGeom prst="round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計画作成時には会議を開催します。</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会議ではご本人と支援関係者と一緒に退院後の支援計画について話し合い決定します。</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9" name="サブタイトル 4"/>
          <p:cNvSpPr txBox="1">
            <a:spLocks/>
          </p:cNvSpPr>
          <p:nvPr/>
        </p:nvSpPr>
        <p:spPr>
          <a:xfrm>
            <a:off x="4826427" y="5145135"/>
            <a:ext cx="1152127" cy="1152128"/>
          </a:xfrm>
          <a:prstGeom prst="round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退院後は計画に基づき支援関係者が協力して支援します。</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0" name="右矢印 19"/>
          <p:cNvSpPr/>
          <p:nvPr/>
        </p:nvSpPr>
        <p:spPr>
          <a:xfrm>
            <a:off x="1636618" y="5615885"/>
            <a:ext cx="267423" cy="21602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右矢印 20"/>
          <p:cNvSpPr/>
          <p:nvPr/>
        </p:nvSpPr>
        <p:spPr>
          <a:xfrm>
            <a:off x="2913526" y="5615885"/>
            <a:ext cx="267423" cy="21602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右矢印 21"/>
          <p:cNvSpPr/>
          <p:nvPr/>
        </p:nvSpPr>
        <p:spPr>
          <a:xfrm>
            <a:off x="4611709" y="5642844"/>
            <a:ext cx="267423" cy="21602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631654" y="4831098"/>
            <a:ext cx="3610704" cy="216024"/>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入院中</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4801944" y="4811918"/>
            <a:ext cx="1152127" cy="235203"/>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退院後</a:t>
            </a:r>
            <a:endParaRPr kumimoji="1" lang="ja-JP" altLang="en-US" sz="1200" dirty="0">
              <a:latin typeface="HG丸ｺﾞｼｯｸM-PRO" panose="020F0600000000000000" pitchFamily="50" charset="-128"/>
              <a:ea typeface="HG丸ｺﾞｼｯｸM-PRO" panose="020F0600000000000000" pitchFamily="50" charset="-128"/>
            </a:endParaRPr>
          </a:p>
        </p:txBody>
      </p:sp>
      <p:pic>
        <p:nvPicPr>
          <p:cNvPr id="11" name="図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087" y="92928"/>
            <a:ext cx="975965" cy="899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77321" y="8951351"/>
            <a:ext cx="975965" cy="899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84220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881</TotalTime>
  <Words>126</Words>
  <Application>Microsoft Office PowerPoint</Application>
  <PresentationFormat>ユーザー設定</PresentationFormat>
  <Paragraphs>63</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HGP創英角ﾎﾟｯﾌﾟ体</vt:lpstr>
      <vt:lpstr>HGS創英角ﾎﾟｯﾌﾟ体</vt:lpstr>
      <vt:lpstr>HG丸ｺﾞｼｯｸM-PRO</vt:lpstr>
      <vt:lpstr>HG創英角ﾎﾟｯﾌﾟ体</vt:lpstr>
      <vt:lpstr>ＭＳ Ｐゴシック</vt:lpstr>
      <vt:lpstr>メイリオ</vt:lpstr>
      <vt:lpstr>Arial</vt:lpstr>
      <vt:lpstr>Calibri</vt:lpstr>
      <vt:lpstr>Office ​​テーマ</vt:lpstr>
      <vt:lpstr>措置入院等をした方のための 退院後支援について</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段階別研修会のご案内 ～仲間で語り合い、明日からの活力とするために～</dc:title>
  <dc:creator>yamaguchi</dc:creator>
  <cp:lastModifiedBy>岡崎　和恵</cp:lastModifiedBy>
  <cp:revision>87</cp:revision>
  <cp:lastPrinted>2019-03-22T00:52:39Z</cp:lastPrinted>
  <dcterms:created xsi:type="dcterms:W3CDTF">2017-06-06T03:37:53Z</dcterms:created>
  <dcterms:modified xsi:type="dcterms:W3CDTF">2019-03-22T00:53:09Z</dcterms:modified>
</cp:coreProperties>
</file>