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0" r:id="rId2"/>
    <p:sldId id="261" r:id="rId3"/>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66FF66"/>
    <a:srgbClr val="008000"/>
    <a:srgbClr val="0000FF"/>
    <a:srgbClr val="ECFFC1"/>
    <a:srgbClr val="E7FFB3"/>
    <a:srgbClr val="CCFF99"/>
    <a:srgbClr val="FF6600"/>
    <a:srgbClr val="003300"/>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62" autoAdjust="0"/>
    <p:restoredTop sz="94660"/>
  </p:normalViewPr>
  <p:slideViewPr>
    <p:cSldViewPr snapToGrid="0">
      <p:cViewPr>
        <p:scale>
          <a:sx n="100" d="100"/>
          <a:sy n="100" d="100"/>
        </p:scale>
        <p:origin x="-1182" y="498"/>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5659" cy="496332"/>
          </a:xfrm>
          <a:prstGeom prst="rect">
            <a:avLst/>
          </a:prstGeom>
        </p:spPr>
        <p:txBody>
          <a:bodyPr vert="horz" lIns="92090" tIns="46045" rIns="92090" bIns="4604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4" y="1"/>
            <a:ext cx="2945659" cy="496332"/>
          </a:xfrm>
          <a:prstGeom prst="rect">
            <a:avLst/>
          </a:prstGeom>
        </p:spPr>
        <p:txBody>
          <a:bodyPr vert="horz" lIns="92090" tIns="46045" rIns="92090" bIns="46045" rtlCol="0"/>
          <a:lstStyle>
            <a:lvl1pPr algn="r">
              <a:defRPr sz="1200"/>
            </a:lvl1pPr>
          </a:lstStyle>
          <a:p>
            <a:fld id="{E4D1CF2B-CD33-43E0-81D5-F16A2E556619}" type="datetimeFigureOut">
              <a:rPr kumimoji="1" lang="ja-JP" altLang="en-US" smtClean="0"/>
              <a:t>2018/2/14</a:t>
            </a:fld>
            <a:endParaRPr kumimoji="1" lang="ja-JP" altLang="en-US"/>
          </a:p>
        </p:txBody>
      </p:sp>
      <p:sp>
        <p:nvSpPr>
          <p:cNvPr id="4" name="スライド イメージ プレースホルダー 3"/>
          <p:cNvSpPr>
            <a:spLocks noGrp="1" noRot="1" noChangeAspect="1"/>
          </p:cNvSpPr>
          <p:nvPr>
            <p:ph type="sldImg" idx="2"/>
          </p:nvPr>
        </p:nvSpPr>
        <p:spPr>
          <a:xfrm>
            <a:off x="2109788" y="742950"/>
            <a:ext cx="2578100" cy="3724275"/>
          </a:xfrm>
          <a:prstGeom prst="rect">
            <a:avLst/>
          </a:prstGeom>
          <a:noFill/>
          <a:ln w="12700">
            <a:solidFill>
              <a:prstClr val="black"/>
            </a:solidFill>
          </a:ln>
        </p:spPr>
        <p:txBody>
          <a:bodyPr vert="horz" lIns="92090" tIns="46045" rIns="92090" bIns="46045" rtlCol="0" anchor="ctr"/>
          <a:lstStyle/>
          <a:p>
            <a:endParaRPr lang="ja-JP" altLang="en-US"/>
          </a:p>
        </p:txBody>
      </p:sp>
      <p:sp>
        <p:nvSpPr>
          <p:cNvPr id="5" name="ノート プレースホルダー 4"/>
          <p:cNvSpPr>
            <a:spLocks noGrp="1"/>
          </p:cNvSpPr>
          <p:nvPr>
            <p:ph type="body" sz="quarter" idx="3"/>
          </p:nvPr>
        </p:nvSpPr>
        <p:spPr>
          <a:xfrm>
            <a:off x="679768" y="4715155"/>
            <a:ext cx="5438140" cy="4466987"/>
          </a:xfrm>
          <a:prstGeom prst="rect">
            <a:avLst/>
          </a:prstGeom>
        </p:spPr>
        <p:txBody>
          <a:bodyPr vert="horz" lIns="92090" tIns="46045" rIns="92090" bIns="4604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28585"/>
            <a:ext cx="2945659" cy="496332"/>
          </a:xfrm>
          <a:prstGeom prst="rect">
            <a:avLst/>
          </a:prstGeom>
        </p:spPr>
        <p:txBody>
          <a:bodyPr vert="horz" lIns="92090" tIns="46045" rIns="92090" bIns="460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4" y="9428585"/>
            <a:ext cx="2945659" cy="496332"/>
          </a:xfrm>
          <a:prstGeom prst="rect">
            <a:avLst/>
          </a:prstGeom>
        </p:spPr>
        <p:txBody>
          <a:bodyPr vert="horz" lIns="92090" tIns="46045" rIns="92090" bIns="46045" rtlCol="0" anchor="b"/>
          <a:lstStyle>
            <a:lvl1pPr algn="r">
              <a:defRPr sz="1200"/>
            </a:lvl1pPr>
          </a:lstStyle>
          <a:p>
            <a:fld id="{D83FF2A9-917F-47FE-88E3-8F52701987D3}" type="slidenum">
              <a:rPr kumimoji="1" lang="ja-JP" altLang="en-US" smtClean="0"/>
              <a:t>‹#›</a:t>
            </a:fld>
            <a:endParaRPr kumimoji="1" lang="ja-JP" altLang="en-US"/>
          </a:p>
        </p:txBody>
      </p:sp>
    </p:spTree>
    <p:extLst>
      <p:ext uri="{BB962C8B-B14F-4D97-AF65-F5344CB8AC3E}">
        <p14:creationId xmlns:p14="http://schemas.microsoft.com/office/powerpoint/2010/main" val="42605566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EBA5328-261F-4A6A-B1D9-A72E2282E66E}" type="slidenum">
              <a:rPr kumimoji="1" lang="ja-JP" altLang="en-US" smtClean="0"/>
              <a:t>1</a:t>
            </a:fld>
            <a:endParaRPr kumimoji="1" lang="ja-JP" altLang="en-US"/>
          </a:p>
        </p:txBody>
      </p:sp>
    </p:spTree>
    <p:extLst>
      <p:ext uri="{BB962C8B-B14F-4D97-AF65-F5344CB8AC3E}">
        <p14:creationId xmlns:p14="http://schemas.microsoft.com/office/powerpoint/2010/main" val="3600940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EBA5328-261F-4A6A-B1D9-A72E2282E66E}" type="slidenum">
              <a:rPr kumimoji="1" lang="ja-JP" altLang="en-US" smtClean="0"/>
              <a:t>2</a:t>
            </a:fld>
            <a:endParaRPr kumimoji="1" lang="ja-JP" altLang="en-US"/>
          </a:p>
        </p:txBody>
      </p:sp>
    </p:spTree>
    <p:extLst>
      <p:ext uri="{BB962C8B-B14F-4D97-AF65-F5344CB8AC3E}">
        <p14:creationId xmlns:p14="http://schemas.microsoft.com/office/powerpoint/2010/main" val="3326157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2018/2/14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
        <p:nvSpPr>
          <p:cNvPr id="7" name="テキスト ボックス 6"/>
          <p:cNvSpPr txBox="1"/>
          <p:nvPr userDrawn="1"/>
        </p:nvSpPr>
        <p:spPr>
          <a:xfrm>
            <a:off x="0" y="1"/>
            <a:ext cx="836712" cy="461665"/>
          </a:xfrm>
          <a:prstGeom prst="rect">
            <a:avLst/>
          </a:prstGeom>
          <a:noFill/>
        </p:spPr>
        <p:txBody>
          <a:bodyPr wrap="square" rtlCol="0">
            <a:spAutoFit/>
          </a:bodyPr>
          <a:lstStyle/>
          <a:p>
            <a:r>
              <a:rPr kumimoji="1" lang="ja-JP" altLang="en-US" sz="1200" dirty="0" smtClean="0"/>
              <a:t>機密性○情報</a:t>
            </a:r>
            <a:endParaRPr kumimoji="1" lang="ja-JP" altLang="en-US" sz="1200" dirty="0"/>
          </a:p>
        </p:txBody>
      </p:sp>
      <p:sp>
        <p:nvSpPr>
          <p:cNvPr id="8" name="テキスト ボックス 7"/>
          <p:cNvSpPr txBox="1"/>
          <p:nvPr userDrawn="1"/>
        </p:nvSpPr>
        <p:spPr>
          <a:xfrm>
            <a:off x="6291318" y="1"/>
            <a:ext cx="566682" cy="461665"/>
          </a:xfrm>
          <a:prstGeom prst="rect">
            <a:avLst/>
          </a:prstGeom>
          <a:noFill/>
        </p:spPr>
        <p:txBody>
          <a:bodyPr wrap="square" rtlCol="0">
            <a:spAutoFit/>
          </a:bodyPr>
          <a:lstStyle/>
          <a:p>
            <a:r>
              <a:rPr kumimoji="1" lang="ja-JP" altLang="en-US" sz="1200" dirty="0" smtClean="0"/>
              <a:t>○○限り</a:t>
            </a:r>
            <a:endParaRPr kumimoji="1" lang="ja-JP" altLang="en-US" sz="120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2018/2/14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smtClean="0"/>
              <a:t>マスター タイトルの書式設定</a:t>
            </a:r>
            <a:endParaRPr kumimoji="1" lang="ja-JP" altLang="en-US"/>
          </a:p>
        </p:txBody>
      </p:sp>
      <p:sp>
        <p:nvSpPr>
          <p:cNvPr id="3" name="縦書きテキスト プレースホルダ 2"/>
          <p:cNvSpPr>
            <a:spLocks noGrp="1"/>
          </p:cNvSpPr>
          <p:nvPr>
            <p:ph type="body" orient="vert" idx="1"/>
          </p:nvPr>
        </p:nvSpPr>
        <p:spPr>
          <a:xfrm>
            <a:off x="342900" y="396700"/>
            <a:ext cx="4514850" cy="845220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2018/2/14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2018/2/14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2018/2/14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2018/2/14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B61C509-C240-40A6-BB1A-64BE214C778E}" type="datetimeFigureOut">
              <a:rPr kumimoji="1" lang="ja-JP" altLang="en-US" smtClean="0"/>
              <a:pPr/>
              <a:t>2018/2/14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 2"/>
          <p:cNvSpPr>
            <a:spLocks noGrp="1"/>
          </p:cNvSpPr>
          <p:nvPr>
            <p:ph type="dt" sz="half" idx="10"/>
          </p:nvPr>
        </p:nvSpPr>
        <p:spPr/>
        <p:txBody>
          <a:bodyPr/>
          <a:lstStyle/>
          <a:p>
            <a:fld id="{6B61C509-C240-40A6-BB1A-64BE214C778E}" type="datetimeFigureOut">
              <a:rPr kumimoji="1" lang="ja-JP" altLang="en-US" smtClean="0"/>
              <a:pPr/>
              <a:t>2018/2/14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B61C509-C240-40A6-BB1A-64BE214C778E}" type="datetimeFigureOut">
              <a:rPr kumimoji="1" lang="ja-JP" altLang="en-US" smtClean="0"/>
              <a:pPr/>
              <a:t>2018/2/14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2018/2/14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2018/2/14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6B61C509-C240-40A6-BB1A-64BE214C778E}" type="datetimeFigureOut">
              <a:rPr kumimoji="1" lang="ja-JP" altLang="en-US" smtClean="0"/>
              <a:pPr/>
              <a:t>2018/2/14</a:t>
            </a:fld>
            <a:endParaRPr kumimoji="1" lang="ja-JP" altLang="en-US"/>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64452A23-BFEA-43FD-98FB-69091C0AE9EE}"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1.wdp"/><Relationship Id="rId11" Type="http://schemas.openxmlformats.org/officeDocument/2006/relationships/image" Target="../media/image8.png"/><Relationship Id="rId5" Type="http://schemas.openxmlformats.org/officeDocument/2006/relationships/image" Target="../media/image3.png"/><Relationship Id="rId10" Type="http://schemas.openxmlformats.org/officeDocument/2006/relationships/image" Target="../media/image7.jpeg"/><Relationship Id="rId4" Type="http://schemas.openxmlformats.org/officeDocument/2006/relationships/image" Target="../media/image2.png"/><Relationship Id="rId9" Type="http://schemas.openxmlformats.org/officeDocument/2006/relationships/image" Target="../media/image6.jpeg"/></Relationships>
</file>

<file path=ppt/slides/_rels/slide2.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9.jpeg"/><Relationship Id="rId7"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jpeg"/><Relationship Id="rId10" Type="http://schemas.openxmlformats.org/officeDocument/2006/relationships/image" Target="../media/image16.jpeg"/><Relationship Id="rId4" Type="http://schemas.openxmlformats.org/officeDocument/2006/relationships/image" Target="../media/image10.jpeg"/><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メモ 2"/>
          <p:cNvSpPr/>
          <p:nvPr/>
        </p:nvSpPr>
        <p:spPr>
          <a:xfrm>
            <a:off x="2083" y="-3766"/>
            <a:ext cx="6855916" cy="9909766"/>
          </a:xfrm>
          <a:prstGeom prst="foldedCorner">
            <a:avLst>
              <a:gd name="adj" fmla="val 8064"/>
            </a:avLst>
          </a:prstGeom>
          <a:solidFill>
            <a:srgbClr val="ECFF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142221" y="-51892"/>
            <a:ext cx="4544834" cy="400110"/>
          </a:xfrm>
          <a:prstGeom prst="rect">
            <a:avLst/>
          </a:prstGeom>
          <a:noFill/>
        </p:spPr>
        <p:txBody>
          <a:bodyPr wrap="none" rtlCol="0">
            <a:spAutoFit/>
          </a:bodyPr>
          <a:lstStyle/>
          <a:p>
            <a:r>
              <a:rPr kumimoji="1" lang="ja-JP" altLang="en-US" sz="2000" dirty="0" smtClean="0">
                <a:latin typeface="ＤＦ特太ゴシック体" panose="020B0509000000000000" pitchFamily="49" charset="-128"/>
                <a:ea typeface="ＤＦ特太ゴシック体" panose="020B0509000000000000" pitchFamily="49" charset="-128"/>
              </a:rPr>
              <a:t>〇　耕種農家・育苗業者の皆様へ　</a:t>
            </a:r>
            <a:r>
              <a:rPr lang="ja-JP" altLang="en-US" sz="2000" dirty="0" smtClean="0">
                <a:latin typeface="ＤＦ特太ゴシック体" panose="020B0509000000000000" pitchFamily="49" charset="-128"/>
                <a:ea typeface="ＤＦ特太ゴシック体" panose="020B0509000000000000" pitchFamily="49" charset="-128"/>
              </a:rPr>
              <a:t>〇</a:t>
            </a:r>
            <a:endParaRPr kumimoji="1" lang="ja-JP" altLang="en-US" sz="2000" dirty="0">
              <a:latin typeface="ＤＦ特太ゴシック体" panose="020B0509000000000000" pitchFamily="49" charset="-128"/>
              <a:ea typeface="ＤＦ特太ゴシック体" panose="020B0509000000000000" pitchFamily="49" charset="-128"/>
            </a:endParaRPr>
          </a:p>
        </p:txBody>
      </p:sp>
      <p:sp>
        <p:nvSpPr>
          <p:cNvPr id="5" name="テキスト ボックス 4"/>
          <p:cNvSpPr txBox="1"/>
          <p:nvPr/>
        </p:nvSpPr>
        <p:spPr>
          <a:xfrm>
            <a:off x="6245026" y="9380269"/>
            <a:ext cx="651097" cy="461665"/>
          </a:xfrm>
          <a:prstGeom prst="rect">
            <a:avLst/>
          </a:prstGeom>
          <a:noFill/>
        </p:spPr>
        <p:txBody>
          <a:bodyPr wrap="square" rtlCol="0">
            <a:spAutoFit/>
          </a:bodyPr>
          <a:lstStyle/>
          <a:p>
            <a:r>
              <a:rPr kumimoji="1" lang="ja-JP" altLang="en-US" sz="1200" i="1" dirty="0" smtClean="0"/>
              <a:t>裏面に</a:t>
            </a:r>
            <a:endParaRPr kumimoji="1" lang="en-US" altLang="ja-JP" sz="1200" i="1" dirty="0" smtClean="0"/>
          </a:p>
          <a:p>
            <a:r>
              <a:rPr kumimoji="1" lang="ja-JP" altLang="en-US" sz="1200" i="1" dirty="0" smtClean="0"/>
              <a:t>つづく</a:t>
            </a:r>
            <a:endParaRPr kumimoji="1" lang="ja-JP" altLang="en-US" sz="1200" i="1" dirty="0"/>
          </a:p>
        </p:txBody>
      </p:sp>
      <p:sp>
        <p:nvSpPr>
          <p:cNvPr id="25" name="正方形/長方形 24"/>
          <p:cNvSpPr/>
          <p:nvPr/>
        </p:nvSpPr>
        <p:spPr>
          <a:xfrm>
            <a:off x="39118" y="309375"/>
            <a:ext cx="6806849" cy="7239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dirty="0" smtClean="0">
                <a:solidFill>
                  <a:srgbClr val="0070C0"/>
                </a:solidFill>
                <a:latin typeface="ＤＦ特太ゴシック体" panose="020B0509000000000000" pitchFamily="49" charset="-128"/>
                <a:ea typeface="ＤＦ特太ゴシック体" panose="020B0509000000000000" pitchFamily="49" charset="-128"/>
              </a:rPr>
              <a:t>輸入飼料</a:t>
            </a:r>
            <a:r>
              <a:rPr lang="ja-JP" altLang="en-US" dirty="0" smtClean="0">
                <a:solidFill>
                  <a:srgbClr val="0070C0"/>
                </a:solidFill>
                <a:latin typeface="ＤＦ特太ゴシック体" panose="020B0509000000000000" pitchFamily="49" charset="-128"/>
                <a:ea typeface="ＤＦ特太ゴシック体" panose="020B0509000000000000" pitchFamily="49" charset="-128"/>
              </a:rPr>
              <a:t>を給与した牛に由来する</a:t>
            </a:r>
            <a:endParaRPr kumimoji="1" lang="en-US" altLang="ja-JP" dirty="0" smtClean="0">
              <a:solidFill>
                <a:srgbClr val="0070C0"/>
              </a:solidFill>
              <a:latin typeface="ＤＦ特太ゴシック体" panose="020B0509000000000000" pitchFamily="49" charset="-128"/>
              <a:ea typeface="ＤＦ特太ゴシック体" panose="020B0509000000000000" pitchFamily="49" charset="-128"/>
            </a:endParaRPr>
          </a:p>
          <a:p>
            <a:pPr algn="ctr"/>
            <a:r>
              <a:rPr kumimoji="1" lang="ja-JP" altLang="en-US" sz="2200" dirty="0" smtClean="0">
                <a:solidFill>
                  <a:srgbClr val="0070C0"/>
                </a:solidFill>
                <a:latin typeface="ＤＦ特太ゴシック体" panose="020B0509000000000000" pitchFamily="49" charset="-128"/>
                <a:ea typeface="ＤＦ特太ゴシック体" panose="020B0509000000000000" pitchFamily="49" charset="-128"/>
              </a:rPr>
              <a:t>堆肥を使用する際にはご留意ください！</a:t>
            </a:r>
            <a:endParaRPr kumimoji="1" lang="ja-JP" altLang="en-US" sz="2200" dirty="0">
              <a:solidFill>
                <a:srgbClr val="0070C0"/>
              </a:solidFill>
              <a:latin typeface="ＤＦ特太ゴシック体" panose="020B0509000000000000" pitchFamily="49" charset="-128"/>
              <a:ea typeface="ＤＦ特太ゴシック体" panose="020B0509000000000000" pitchFamily="49" charset="-128"/>
            </a:endParaRPr>
          </a:p>
        </p:txBody>
      </p:sp>
      <p:grpSp>
        <p:nvGrpSpPr>
          <p:cNvPr id="26" name="グループ化 25"/>
          <p:cNvGrpSpPr/>
          <p:nvPr/>
        </p:nvGrpSpPr>
        <p:grpSpPr>
          <a:xfrm>
            <a:off x="69745" y="8176344"/>
            <a:ext cx="6725980" cy="1696833"/>
            <a:chOff x="25443" y="134107"/>
            <a:chExt cx="6725980" cy="2337113"/>
          </a:xfrm>
        </p:grpSpPr>
        <p:sp>
          <p:nvSpPr>
            <p:cNvPr id="27" name="角丸四角形 26"/>
            <p:cNvSpPr/>
            <p:nvPr/>
          </p:nvSpPr>
          <p:spPr>
            <a:xfrm>
              <a:off x="61300" y="134107"/>
              <a:ext cx="6690123" cy="2325251"/>
            </a:xfrm>
            <a:prstGeom prst="roundRect">
              <a:avLst>
                <a:gd name="adj" fmla="val 5177"/>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8" name="テキスト ボックス 27"/>
            <p:cNvSpPr txBox="1"/>
            <p:nvPr/>
          </p:nvSpPr>
          <p:spPr>
            <a:xfrm>
              <a:off x="25443" y="1204279"/>
              <a:ext cx="6662374" cy="1266941"/>
            </a:xfrm>
            <a:prstGeom prst="rect">
              <a:avLst/>
            </a:prstGeom>
            <a:noFill/>
          </p:spPr>
          <p:txBody>
            <a:bodyPr wrap="square" rtlCol="0">
              <a:spAutoFit/>
            </a:bodyPr>
            <a:lstStyle/>
            <a:p>
              <a:endParaRPr lang="en-US" altLang="ja-JP" sz="800" dirty="0" smtClean="0"/>
            </a:p>
            <a:p>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b="1" dirty="0">
                  <a:solidFill>
                    <a:srgbClr val="FF0000"/>
                  </a:solidFill>
                  <a:latin typeface="HG丸ｺﾞｼｯｸM-PRO" panose="020F0600000000000000" pitchFamily="50" charset="-128"/>
                  <a:ea typeface="HG丸ｺﾞｼｯｸM-PRO" panose="020F0600000000000000" pitchFamily="50" charset="-128"/>
                </a:rPr>
                <a:t>特に弱い</a:t>
              </a:r>
              <a:r>
                <a:rPr lang="ja-JP" altLang="en-US" sz="1200" b="1" dirty="0" smtClean="0">
                  <a:solidFill>
                    <a:srgbClr val="FF0000"/>
                  </a:solidFill>
                  <a:latin typeface="HG丸ｺﾞｼｯｸM-PRO" panose="020F0600000000000000" pitchFamily="50" charset="-128"/>
                  <a:ea typeface="HG丸ｺﾞｼｯｸM-PRO" panose="020F0600000000000000" pitchFamily="50" charset="-128"/>
                </a:rPr>
                <a:t>もの　</a:t>
              </a:r>
              <a:r>
                <a:rPr lang="ja-JP" altLang="en-US" sz="1200" dirty="0" smtClean="0">
                  <a:latin typeface="HG丸ｺﾞｼｯｸM-PRO" panose="020F0600000000000000" pitchFamily="50" charset="-128"/>
                  <a:ea typeface="HG丸ｺﾞｼｯｸM-PRO" panose="020F0600000000000000" pitchFamily="50" charset="-128"/>
                </a:rPr>
                <a:t>（例）トマト、ミニトマト、大豆、えだまめ、さやえんどう、そらまめ、</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ヒマワリ、コスモス、アスター、スイートピー</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b="1" dirty="0">
                  <a:solidFill>
                    <a:srgbClr val="FF0000"/>
                  </a:solidFill>
                  <a:latin typeface="HG丸ｺﾞｼｯｸM-PRO" panose="020F0600000000000000" pitchFamily="50" charset="-128"/>
                  <a:ea typeface="HG丸ｺﾞｼｯｸM-PRO" panose="020F0600000000000000" pitchFamily="50" charset="-128"/>
                </a:rPr>
                <a:t>弱い</a:t>
              </a:r>
              <a:r>
                <a:rPr lang="ja-JP" altLang="en-US" sz="1200" b="1" dirty="0" smtClean="0">
                  <a:solidFill>
                    <a:srgbClr val="FF0000"/>
                  </a:solidFill>
                  <a:latin typeface="HG丸ｺﾞｼｯｸM-PRO" panose="020F0600000000000000" pitchFamily="50" charset="-128"/>
                  <a:ea typeface="HG丸ｺﾞｼｯｸM-PRO" panose="020F0600000000000000" pitchFamily="50" charset="-128"/>
                </a:rPr>
                <a:t>もの　　　</a:t>
              </a:r>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例</a:t>
              </a:r>
              <a:r>
                <a:rPr lang="ja-JP" altLang="en-US" sz="1200" dirty="0" smtClean="0">
                  <a:latin typeface="HG丸ｺﾞｼｯｸM-PRO" panose="020F0600000000000000" pitchFamily="50" charset="-128"/>
                  <a:ea typeface="HG丸ｺﾞｼｯｸM-PRO" panose="020F0600000000000000" pitchFamily="50" charset="-128"/>
                </a:rPr>
                <a:t>）ピーマン</a:t>
              </a:r>
              <a:r>
                <a:rPr lang="ja-JP" altLang="en-US" sz="1200" dirty="0">
                  <a:latin typeface="HG丸ｺﾞｼｯｸM-PRO" panose="020F0600000000000000" pitchFamily="50" charset="-128"/>
                  <a:ea typeface="HG丸ｺﾞｼｯｸM-PRO" panose="020F0600000000000000" pitchFamily="50" charset="-128"/>
                </a:rPr>
                <a:t>、さやいん</a:t>
              </a:r>
              <a:r>
                <a:rPr lang="ja-JP" altLang="en-US" sz="1200" dirty="0" err="1">
                  <a:latin typeface="HG丸ｺﾞｼｯｸM-PRO" panose="020F0600000000000000" pitchFamily="50" charset="-128"/>
                  <a:ea typeface="HG丸ｺﾞｼｯｸM-PRO" panose="020F0600000000000000" pitchFamily="50" charset="-128"/>
                </a:rPr>
                <a:t>げん</a:t>
              </a:r>
              <a:r>
                <a:rPr lang="ja-JP" altLang="en-US" sz="1200" dirty="0">
                  <a:latin typeface="HG丸ｺﾞｼｯｸM-PRO" panose="020F0600000000000000" pitchFamily="50" charset="-128"/>
                  <a:ea typeface="HG丸ｺﾞｼｯｸM-PRO" panose="020F0600000000000000" pitchFamily="50" charset="-128"/>
                </a:rPr>
                <a:t>、にんじん、しゅん</a:t>
              </a:r>
              <a:r>
                <a:rPr lang="ja-JP" altLang="en-US" sz="1200" dirty="0" err="1">
                  <a:latin typeface="HG丸ｺﾞｼｯｸM-PRO" panose="020F0600000000000000" pitchFamily="50" charset="-128"/>
                  <a:ea typeface="HG丸ｺﾞｼｯｸM-PRO" panose="020F0600000000000000" pitchFamily="50" charset="-128"/>
                </a:rPr>
                <a:t>ぎく</a:t>
              </a:r>
              <a:r>
                <a:rPr lang="ja-JP" altLang="en-US" sz="1200" dirty="0">
                  <a:latin typeface="HG丸ｺﾞｼｯｸM-PRO" panose="020F0600000000000000" pitchFamily="50" charset="-128"/>
                  <a:ea typeface="HG丸ｺﾞｼｯｸM-PRO" panose="020F0600000000000000" pitchFamily="50" charset="-128"/>
                </a:rPr>
                <a:t>、ふき</a:t>
              </a:r>
              <a:r>
                <a:rPr lang="ja-JP" altLang="en-US" sz="1200" dirty="0" smtClean="0">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きく</a:t>
              </a:r>
              <a:r>
                <a:rPr lang="ja-JP" altLang="en-US" sz="1200" dirty="0">
                  <a:latin typeface="HG丸ｺﾞｼｯｸM-PRO" panose="020F0600000000000000" pitchFamily="50" charset="-128"/>
                  <a:ea typeface="HG丸ｺﾞｼｯｸM-PRO" panose="020F0600000000000000" pitchFamily="50" charset="-128"/>
                </a:rPr>
                <a:t>、</a:t>
              </a:r>
              <a:r>
                <a:rPr lang="ja-JP" altLang="en-US" sz="1200" dirty="0" err="1">
                  <a:latin typeface="HG丸ｺﾞｼｯｸM-PRO" panose="020F0600000000000000" pitchFamily="50" charset="-128"/>
                  <a:ea typeface="HG丸ｺﾞｼｯｸM-PRO" panose="020F0600000000000000" pitchFamily="50" charset="-128"/>
                </a:rPr>
                <a:t>ひゃ</a:t>
              </a:r>
              <a:r>
                <a:rPr lang="ja-JP" altLang="en-US" sz="1200" dirty="0">
                  <a:latin typeface="HG丸ｺﾞｼｯｸM-PRO" panose="020F0600000000000000" pitchFamily="50" charset="-128"/>
                  <a:ea typeface="HG丸ｺﾞｼｯｸM-PRO" panose="020F0600000000000000" pitchFamily="50" charset="-128"/>
                </a:rPr>
                <a:t>くにちそう</a:t>
              </a:r>
              <a:r>
                <a:rPr lang="ja-JP" altLang="en-US" sz="1100" b="1" dirty="0">
                  <a:latin typeface="HG丸ｺﾞｼｯｸM-PRO" panose="020F0600000000000000" pitchFamily="50" charset="-128"/>
                  <a:ea typeface="HG丸ｺﾞｼｯｸM-PRO" panose="020F0600000000000000" pitchFamily="50" charset="-128"/>
                </a:rPr>
                <a:t>　</a:t>
              </a:r>
            </a:p>
          </p:txBody>
        </p:sp>
      </p:grpSp>
      <p:grpSp>
        <p:nvGrpSpPr>
          <p:cNvPr id="2" name="グループ化 1"/>
          <p:cNvGrpSpPr/>
          <p:nvPr/>
        </p:nvGrpSpPr>
        <p:grpSpPr>
          <a:xfrm>
            <a:off x="15979" y="1066397"/>
            <a:ext cx="6793812" cy="2284911"/>
            <a:chOff x="-7069285" y="3108384"/>
            <a:chExt cx="6927650" cy="2374249"/>
          </a:xfrm>
        </p:grpSpPr>
        <p:sp>
          <p:nvSpPr>
            <p:cNvPr id="45" name="テキスト ボックス 44"/>
            <p:cNvSpPr txBox="1"/>
            <p:nvPr/>
          </p:nvSpPr>
          <p:spPr>
            <a:xfrm>
              <a:off x="-7069285" y="3108384"/>
              <a:ext cx="6927650" cy="959431"/>
            </a:xfrm>
            <a:prstGeom prst="rect">
              <a:avLst/>
            </a:prstGeom>
            <a:noFill/>
          </p:spPr>
          <p:txBody>
            <a:bodyPr wrap="square" rtlCol="0">
              <a:spAutoFit/>
            </a:bodyPr>
            <a:lstStyle/>
            <a:p>
              <a:r>
                <a:rPr kumimoji="1" lang="ja-JP" altLang="en-US" sz="1200" dirty="0" smtClean="0"/>
                <a:t>　</a:t>
              </a:r>
              <a:r>
                <a:rPr kumimoji="1" lang="ja-JP" altLang="en-US" dirty="0" smtClean="0"/>
                <a:t>海外で使用された農薬の成分（クロピラリド）が</a:t>
              </a:r>
              <a:r>
                <a:rPr lang="ja-JP" altLang="en-US" dirty="0"/>
                <a:t>含まれた</a:t>
              </a:r>
              <a:r>
                <a:rPr lang="ja-JP" altLang="en-US" b="1" dirty="0" smtClean="0"/>
                <a:t>輸入飼料</a:t>
              </a:r>
              <a:r>
                <a:rPr lang="ja-JP" altLang="en-US" dirty="0"/>
                <a:t>が</a:t>
              </a:r>
              <a:r>
                <a:rPr lang="ja-JP" altLang="en-US" dirty="0" smtClean="0"/>
                <a:t>家畜に給与された場合、</a:t>
              </a:r>
              <a:r>
                <a:rPr lang="ja-JP" altLang="en-US" b="1" dirty="0" smtClean="0">
                  <a:solidFill>
                    <a:srgbClr val="FF0000"/>
                  </a:solidFill>
                </a:rPr>
                <a:t>堆肥</a:t>
              </a:r>
              <a:r>
                <a:rPr lang="ja-JP" altLang="en-US" b="1" dirty="0">
                  <a:solidFill>
                    <a:srgbClr val="FF0000"/>
                  </a:solidFill>
                </a:rPr>
                <a:t>を通じて、</a:t>
              </a:r>
              <a:r>
                <a:rPr lang="ja-JP" altLang="en-US" b="1" dirty="0" smtClean="0">
                  <a:solidFill>
                    <a:srgbClr val="FF0000"/>
                  </a:solidFill>
                </a:rPr>
                <a:t>トマト、スイートピー等</a:t>
              </a:r>
              <a:r>
                <a:rPr lang="ja-JP" altLang="en-US" b="1" dirty="0">
                  <a:solidFill>
                    <a:srgbClr val="FF0000"/>
                  </a:solidFill>
                </a:rPr>
                <a:t>の園芸</a:t>
              </a:r>
              <a:r>
                <a:rPr lang="ja-JP" altLang="en-US" b="1" dirty="0" smtClean="0">
                  <a:solidFill>
                    <a:srgbClr val="FF0000"/>
                  </a:solidFill>
                </a:rPr>
                <a:t>作物や、マメ科牧草等</a:t>
              </a:r>
              <a:r>
                <a:rPr lang="en-US" altLang="ja-JP" sz="1200" b="1" dirty="0" smtClean="0">
                  <a:solidFill>
                    <a:srgbClr val="FF0000"/>
                  </a:solidFill>
                </a:rPr>
                <a:t>※</a:t>
              </a:r>
              <a:r>
                <a:rPr lang="ja-JP" altLang="en-US" b="1" dirty="0" smtClean="0">
                  <a:solidFill>
                    <a:srgbClr val="FF0000"/>
                  </a:solidFill>
                </a:rPr>
                <a:t>の生育</a:t>
              </a:r>
              <a:r>
                <a:rPr lang="ja-JP" altLang="en-US" b="1" dirty="0">
                  <a:solidFill>
                    <a:srgbClr val="FF0000"/>
                  </a:solidFill>
                </a:rPr>
                <a:t>に障害を起こす</a:t>
              </a:r>
              <a:r>
                <a:rPr lang="ja-JP" altLang="en-US" b="1" dirty="0" smtClean="0">
                  <a:solidFill>
                    <a:srgbClr val="FF0000"/>
                  </a:solidFill>
                </a:rPr>
                <a:t>可能性</a:t>
              </a:r>
              <a:r>
                <a:rPr kumimoji="1" lang="ja-JP" altLang="en-US" dirty="0" smtClean="0"/>
                <a:t>があります。</a:t>
              </a:r>
              <a:endParaRPr kumimoji="1" lang="ja-JP" altLang="en-US" dirty="0"/>
            </a:p>
          </p:txBody>
        </p:sp>
        <p:pic>
          <p:nvPicPr>
            <p:cNvPr id="47"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60194" y="4045479"/>
              <a:ext cx="1090697" cy="100724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1240B29-F687-4F45-9708-019B960494DF}">
                <a14:hiddenLine xmlns:a14="http://schemas.microsoft.com/office/drawing/2010/main" w="9525">
                  <a:solidFill>
                    <a:schemeClr val="tx1"/>
                  </a:solidFill>
                  <a:miter lim="800000"/>
                  <a:headEnd/>
                  <a:tailEnd/>
                </a14:hiddenLine>
              </a:ext>
            </a:extLst>
          </p:spPr>
        </p:pic>
        <p:pic>
          <p:nvPicPr>
            <p:cNvPr id="48"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05347" y="4237681"/>
              <a:ext cx="964305" cy="5944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9" name="右矢印 48"/>
            <p:cNvSpPr/>
            <p:nvPr/>
          </p:nvSpPr>
          <p:spPr>
            <a:xfrm>
              <a:off x="-4583154" y="4387934"/>
              <a:ext cx="168791" cy="293937"/>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右矢印 53"/>
            <p:cNvSpPr/>
            <p:nvPr/>
          </p:nvSpPr>
          <p:spPr>
            <a:xfrm>
              <a:off x="-3262354" y="4387934"/>
              <a:ext cx="168791" cy="293937"/>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右矢印 59"/>
            <p:cNvSpPr/>
            <p:nvPr/>
          </p:nvSpPr>
          <p:spPr>
            <a:xfrm>
              <a:off x="-1839954" y="4387934"/>
              <a:ext cx="168791" cy="293937"/>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5636135" y="5017128"/>
              <a:ext cx="1025879" cy="1905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latin typeface="+mn-ea"/>
                </a:rPr>
                <a:t>日本へ輸入</a:t>
              </a:r>
              <a:endParaRPr kumimoji="1" lang="ja-JP" altLang="en-US" sz="1100" b="1" dirty="0">
                <a:latin typeface="+mn-ea"/>
              </a:endParaRPr>
            </a:p>
          </p:txBody>
        </p:sp>
        <p:sp>
          <p:nvSpPr>
            <p:cNvPr id="63" name="正方形/長方形 62"/>
            <p:cNvSpPr/>
            <p:nvPr/>
          </p:nvSpPr>
          <p:spPr>
            <a:xfrm>
              <a:off x="-4365686" y="5017128"/>
              <a:ext cx="1025879" cy="1905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latin typeface="+mn-ea"/>
                </a:rPr>
                <a:t>家畜に給与</a:t>
              </a:r>
              <a:endParaRPr kumimoji="1" lang="ja-JP" altLang="en-US" sz="1100" b="1" dirty="0">
                <a:latin typeface="+mn-ea"/>
              </a:endParaRPr>
            </a:p>
          </p:txBody>
        </p:sp>
        <p:sp>
          <p:nvSpPr>
            <p:cNvPr id="64" name="正方形/長方形 63"/>
            <p:cNvSpPr/>
            <p:nvPr/>
          </p:nvSpPr>
          <p:spPr>
            <a:xfrm>
              <a:off x="-3042130" y="5017128"/>
              <a:ext cx="1025879" cy="1905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latin typeface="+mn-ea"/>
                </a:rPr>
                <a:t>糞尿を堆肥化</a:t>
              </a:r>
              <a:endParaRPr kumimoji="1" lang="ja-JP" altLang="en-US" sz="1100" b="1" dirty="0">
                <a:latin typeface="+mn-ea"/>
              </a:endParaRPr>
            </a:p>
          </p:txBody>
        </p:sp>
        <p:grpSp>
          <p:nvGrpSpPr>
            <p:cNvPr id="65" name="グループ化 64"/>
            <p:cNvGrpSpPr/>
            <p:nvPr/>
          </p:nvGrpSpPr>
          <p:grpSpPr>
            <a:xfrm>
              <a:off x="-1762817" y="4742211"/>
              <a:ext cx="1568410" cy="740422"/>
              <a:chOff x="5296178" y="2985038"/>
              <a:chExt cx="1568410" cy="740422"/>
            </a:xfrm>
          </p:grpSpPr>
          <p:sp>
            <p:nvSpPr>
              <p:cNvPr id="66" name="爆発 2 65"/>
              <p:cNvSpPr/>
              <p:nvPr/>
            </p:nvSpPr>
            <p:spPr>
              <a:xfrm>
                <a:off x="5296178" y="2985038"/>
                <a:ext cx="1568410" cy="740422"/>
              </a:xfrm>
              <a:prstGeom prst="irregularSeal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89" name="テキスト ボックス 88"/>
              <p:cNvSpPr txBox="1"/>
              <p:nvPr/>
            </p:nvSpPr>
            <p:spPr>
              <a:xfrm>
                <a:off x="5581464" y="3142824"/>
                <a:ext cx="883575" cy="438582"/>
              </a:xfrm>
              <a:prstGeom prst="rect">
                <a:avLst/>
              </a:prstGeom>
              <a:noFill/>
            </p:spPr>
            <p:txBody>
              <a:bodyPr wrap="none" rtlCol="0">
                <a:spAutoFit/>
              </a:bodyPr>
              <a:lstStyle/>
              <a:p>
                <a:pPr algn="ctr"/>
                <a:r>
                  <a:rPr kumimoji="1" lang="ja-JP" altLang="en-US" sz="1200" b="1" dirty="0" smtClean="0">
                    <a:solidFill>
                      <a:schemeClr val="bg1"/>
                    </a:solidFill>
                    <a:latin typeface="+mn-ea"/>
                  </a:rPr>
                  <a:t>障害発生</a:t>
                </a:r>
                <a:endParaRPr kumimoji="1" lang="en-US" altLang="ja-JP" sz="1200" b="1" dirty="0" smtClean="0">
                  <a:solidFill>
                    <a:schemeClr val="bg1"/>
                  </a:solidFill>
                  <a:latin typeface="+mn-ea"/>
                </a:endParaRPr>
              </a:p>
              <a:p>
                <a:pPr algn="ctr"/>
                <a:r>
                  <a:rPr lang="ja-JP" altLang="en-US" sz="1000" b="1" dirty="0" smtClean="0">
                    <a:solidFill>
                      <a:schemeClr val="bg1"/>
                    </a:solidFill>
                    <a:latin typeface="+mn-ea"/>
                  </a:rPr>
                  <a:t>（トマトの例）</a:t>
                </a:r>
                <a:endParaRPr kumimoji="1" lang="ja-JP" altLang="en-US" sz="1000" b="1" dirty="0">
                  <a:solidFill>
                    <a:schemeClr val="bg1"/>
                  </a:solidFill>
                  <a:latin typeface="+mn-ea"/>
                </a:endParaRPr>
              </a:p>
            </p:txBody>
          </p:sp>
        </p:grpSp>
        <p:pic>
          <p:nvPicPr>
            <p:cNvPr id="90" name="図 89"/>
            <p:cNvPicPr>
              <a:picLocks noChangeAspect="1"/>
            </p:cNvPicPr>
            <p:nvPr/>
          </p:nvPicPr>
          <p:blipFill>
            <a:blip r:embed="rId5" cstate="print">
              <a:extLst>
                <a:ext uri="{BEBA8EAE-BF5A-486C-A8C5-ECC9F3942E4B}">
                  <a14:imgProps xmlns:a14="http://schemas.microsoft.com/office/drawing/2010/main">
                    <a14:imgLayer r:embed="rId6">
                      <a14:imgEffect>
                        <a14:brightnessContrast bright="59000" contrast="-26000"/>
                      </a14:imgEffect>
                    </a14:imgLayer>
                  </a14:imgProps>
                </a:ext>
                <a:ext uri="{28A0092B-C50C-407E-A947-70E740481C1C}">
                  <a14:useLocalDpi xmlns:a14="http://schemas.microsoft.com/office/drawing/2010/main" val="0"/>
                </a:ext>
              </a:extLst>
            </a:blip>
            <a:stretch>
              <a:fillRect/>
            </a:stretch>
          </p:blipFill>
          <p:spPr>
            <a:xfrm flipH="1">
              <a:off x="-3054644" y="4053823"/>
              <a:ext cx="1153078" cy="840250"/>
            </a:xfrm>
            <a:prstGeom prst="rect">
              <a:avLst/>
            </a:prstGeom>
          </p:spPr>
        </p:pic>
        <p:sp>
          <p:nvSpPr>
            <p:cNvPr id="91" name="正方形/長方形 90"/>
            <p:cNvSpPr/>
            <p:nvPr/>
          </p:nvSpPr>
          <p:spPr>
            <a:xfrm>
              <a:off x="-6897677" y="5200443"/>
              <a:ext cx="3855547" cy="276999"/>
            </a:xfrm>
            <a:prstGeom prst="rect">
              <a:avLst/>
            </a:prstGeom>
          </p:spPr>
          <p:txBody>
            <a:bodyPr wrap="square">
              <a:spAutoFit/>
            </a:bodyPr>
            <a:lstStyle/>
            <a:p>
              <a:r>
                <a:rPr lang="en-US" altLang="ja-JP" sz="1200" dirty="0" smtClean="0">
                  <a:solidFill>
                    <a:srgbClr val="0000FF"/>
                  </a:solidFill>
                  <a:latin typeface="HG丸ｺﾞｼｯｸM-PRO" panose="020F0600000000000000" pitchFamily="50" charset="-128"/>
                  <a:ea typeface="HG丸ｺﾞｼｯｸM-PRO" panose="020F0600000000000000" pitchFamily="50" charset="-128"/>
                </a:rPr>
                <a:t>※</a:t>
              </a:r>
              <a:r>
                <a:rPr lang="ja-JP" altLang="en-US" sz="1200" dirty="0">
                  <a:solidFill>
                    <a:srgbClr val="0000FF"/>
                  </a:solidFill>
                  <a:latin typeface="HG丸ｺﾞｼｯｸM-PRO" panose="020F0600000000000000" pitchFamily="50" charset="-128"/>
                  <a:ea typeface="HG丸ｺﾞｼｯｸM-PRO" panose="020F0600000000000000" pitchFamily="50" charset="-128"/>
                </a:rPr>
                <a:t> </a:t>
              </a:r>
              <a:r>
                <a:rPr lang="ja-JP" altLang="en-US" sz="1200" dirty="0" smtClean="0">
                  <a:solidFill>
                    <a:srgbClr val="0000FF"/>
                  </a:solidFill>
                  <a:latin typeface="HG丸ｺﾞｼｯｸM-PRO" panose="020F0600000000000000" pitchFamily="50" charset="-128"/>
                  <a:ea typeface="HG丸ｺﾞｼｯｸM-PRO" panose="020F0600000000000000" pitchFamily="50" charset="-128"/>
                </a:rPr>
                <a:t>ナス科</a:t>
              </a:r>
              <a:r>
                <a:rPr lang="ja-JP" altLang="en-US" sz="1200" dirty="0">
                  <a:solidFill>
                    <a:srgbClr val="0000FF"/>
                  </a:solidFill>
                  <a:latin typeface="HG丸ｺﾞｼｯｸM-PRO" panose="020F0600000000000000" pitchFamily="50" charset="-128"/>
                  <a:ea typeface="HG丸ｺﾞｼｯｸM-PRO" panose="020F0600000000000000" pitchFamily="50" charset="-128"/>
                </a:rPr>
                <a:t>、マメ科、キク科、セリ科</a:t>
              </a:r>
              <a:r>
                <a:rPr lang="ja-JP" altLang="en-US" sz="1200" dirty="0" smtClean="0">
                  <a:solidFill>
                    <a:srgbClr val="0000FF"/>
                  </a:solidFill>
                  <a:latin typeface="HG丸ｺﾞｼｯｸM-PRO" panose="020F0600000000000000" pitchFamily="50" charset="-128"/>
                  <a:ea typeface="HG丸ｺﾞｼｯｸM-PRO" panose="020F0600000000000000" pitchFamily="50" charset="-128"/>
                </a:rPr>
                <a:t>などの作物</a:t>
              </a:r>
              <a:endParaRPr lang="ja-JP" altLang="en-US" sz="1200" dirty="0">
                <a:solidFill>
                  <a:srgbClr val="0000FF"/>
                </a:solidFill>
              </a:endParaRPr>
            </a:p>
          </p:txBody>
        </p:sp>
        <p:pic>
          <p:nvPicPr>
            <p:cNvPr id="92" name="図 9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356161" y="4029259"/>
              <a:ext cx="857510" cy="507646"/>
            </a:xfrm>
            <a:prstGeom prst="rect">
              <a:avLst/>
            </a:prstGeom>
          </p:spPr>
        </p:pic>
        <p:pic>
          <p:nvPicPr>
            <p:cNvPr id="93" name="図 9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063621" y="4534902"/>
              <a:ext cx="734175" cy="466935"/>
            </a:xfrm>
            <a:prstGeom prst="rect">
              <a:avLst/>
            </a:prstGeom>
          </p:spPr>
        </p:pic>
        <p:pic>
          <p:nvPicPr>
            <p:cNvPr id="94" name="図 93"/>
            <p:cNvPicPr>
              <a:picLocks noChangeAspect="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674938">
              <a:off x="-6397679" y="4460149"/>
              <a:ext cx="673806" cy="673806"/>
            </a:xfrm>
            <a:prstGeom prst="rect">
              <a:avLst/>
            </a:prstGeom>
          </p:spPr>
        </p:pic>
        <p:sp>
          <p:nvSpPr>
            <p:cNvPr id="95" name="右矢印 94"/>
            <p:cNvSpPr/>
            <p:nvPr/>
          </p:nvSpPr>
          <p:spPr>
            <a:xfrm>
              <a:off x="-5853154" y="4387934"/>
              <a:ext cx="168791" cy="293937"/>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6" name="図 95"/>
            <p:cNvPicPr>
              <a:picLocks noChangeAspect="1"/>
            </p:cNvPicPr>
            <p:nvPr/>
          </p:nvPicPr>
          <p:blipFill>
            <a:blip r:embed="rId10"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9630796">
              <a:off x="-6932072" y="4447894"/>
              <a:ext cx="536286" cy="671196"/>
            </a:xfrm>
            <a:prstGeom prst="rect">
              <a:avLst/>
            </a:prstGeom>
          </p:spPr>
        </p:pic>
        <p:pic>
          <p:nvPicPr>
            <p:cNvPr id="97" name="Picture 2"/>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638538" y="4176202"/>
              <a:ext cx="505669" cy="5056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8" name="正方形/長方形 97"/>
            <p:cNvSpPr/>
            <p:nvPr/>
          </p:nvSpPr>
          <p:spPr>
            <a:xfrm>
              <a:off x="-6906584" y="5017128"/>
              <a:ext cx="1025879" cy="1905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latin typeface="+mn-ea"/>
                </a:rPr>
                <a:t>外</a:t>
              </a:r>
              <a:r>
                <a:rPr lang="ja-JP" altLang="en-US" sz="1100" b="1" dirty="0" smtClean="0">
                  <a:latin typeface="+mn-ea"/>
                </a:rPr>
                <a:t>国産飼料</a:t>
              </a:r>
              <a:endParaRPr kumimoji="1" lang="ja-JP" altLang="en-US" sz="1100" b="1" dirty="0">
                <a:latin typeface="+mn-ea"/>
              </a:endParaRPr>
            </a:p>
          </p:txBody>
        </p:sp>
        <p:sp>
          <p:nvSpPr>
            <p:cNvPr id="99" name="角丸四角形 98"/>
            <p:cNvSpPr/>
            <p:nvPr/>
          </p:nvSpPr>
          <p:spPr>
            <a:xfrm>
              <a:off x="-7033421" y="3110941"/>
              <a:ext cx="6807943" cy="2366501"/>
            </a:xfrm>
            <a:prstGeom prst="roundRect">
              <a:avLst>
                <a:gd name="adj" fmla="val 5177"/>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grpSp>
          <p:nvGrpSpPr>
            <p:cNvPr id="100" name="グループ化 99"/>
            <p:cNvGrpSpPr/>
            <p:nvPr/>
          </p:nvGrpSpPr>
          <p:grpSpPr>
            <a:xfrm>
              <a:off x="-6889376" y="4010483"/>
              <a:ext cx="1024854" cy="331140"/>
              <a:chOff x="169619" y="2024710"/>
              <a:chExt cx="1024854" cy="331140"/>
            </a:xfrm>
          </p:grpSpPr>
          <p:sp>
            <p:nvSpPr>
              <p:cNvPr id="101" name="下矢印吹き出し 100"/>
              <p:cNvSpPr/>
              <p:nvPr/>
            </p:nvSpPr>
            <p:spPr>
              <a:xfrm>
                <a:off x="213132" y="2056153"/>
                <a:ext cx="891265" cy="299697"/>
              </a:xfrm>
              <a:prstGeom prst="downArrowCallout">
                <a:avLst>
                  <a:gd name="adj1" fmla="val 41728"/>
                  <a:gd name="adj2" fmla="val 38420"/>
                  <a:gd name="adj3" fmla="val 28138"/>
                  <a:gd name="adj4" fmla="val 6181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dirty="0">
                  <a:solidFill>
                    <a:schemeClr val="tx1"/>
                  </a:solidFill>
                </a:endParaRPr>
              </a:p>
            </p:txBody>
          </p:sp>
          <p:sp>
            <p:nvSpPr>
              <p:cNvPr id="102" name="テキスト ボックス 101"/>
              <p:cNvSpPr txBox="1"/>
              <p:nvPr/>
            </p:nvSpPr>
            <p:spPr>
              <a:xfrm>
                <a:off x="169619" y="2024710"/>
                <a:ext cx="1024854" cy="239857"/>
              </a:xfrm>
              <a:prstGeom prst="rect">
                <a:avLst/>
              </a:prstGeom>
              <a:noFill/>
            </p:spPr>
            <p:txBody>
              <a:bodyPr wrap="square" rtlCol="0">
                <a:spAutoFit/>
              </a:bodyPr>
              <a:lstStyle/>
              <a:p>
                <a:r>
                  <a:rPr kumimoji="1" lang="ja-JP" altLang="en-US" sz="900" b="1" dirty="0" smtClean="0"/>
                  <a:t>クロピラリド使用</a:t>
                </a:r>
                <a:endParaRPr kumimoji="1" lang="ja-JP" altLang="en-US" sz="900" b="1" dirty="0"/>
              </a:p>
            </p:txBody>
          </p:sp>
        </p:grpSp>
      </p:grpSp>
      <p:sp>
        <p:nvSpPr>
          <p:cNvPr id="51" name="テキスト ボックス 50"/>
          <p:cNvSpPr txBox="1"/>
          <p:nvPr/>
        </p:nvSpPr>
        <p:spPr>
          <a:xfrm>
            <a:off x="203340" y="8443086"/>
            <a:ext cx="6650648" cy="738664"/>
          </a:xfrm>
          <a:prstGeom prst="rect">
            <a:avLst/>
          </a:prstGeom>
          <a:noFill/>
        </p:spPr>
        <p:txBody>
          <a:bodyPr wrap="square" rtlCol="0">
            <a:spAutoFit/>
          </a:bodyPr>
          <a:lstStyle/>
          <a:p>
            <a:r>
              <a:rPr lang="ja-JP" altLang="en-US" sz="1400" b="1" dirty="0" smtClean="0">
                <a:solidFill>
                  <a:srgbClr val="FF0000"/>
                </a:solidFill>
              </a:rPr>
              <a:t>　クロピラリド耐性の弱い作物は次のもの</a:t>
            </a:r>
            <a:r>
              <a:rPr lang="ja-JP" altLang="en-US" sz="1400" dirty="0" smtClean="0"/>
              <a:t>です。特に、</a:t>
            </a:r>
            <a:r>
              <a:rPr lang="ja-JP" altLang="en-US" sz="1400" b="1" dirty="0" smtClean="0">
                <a:solidFill>
                  <a:srgbClr val="FF0000"/>
                </a:solidFill>
              </a:rPr>
              <a:t>これらを施設やポットで栽培する場合</a:t>
            </a:r>
            <a:r>
              <a:rPr lang="ja-JP" altLang="en-US" sz="1400" dirty="0" smtClean="0"/>
              <a:t>は、①</a:t>
            </a:r>
            <a:r>
              <a:rPr lang="ja-JP" altLang="en-US" sz="1400" b="1" dirty="0" smtClean="0">
                <a:solidFill>
                  <a:srgbClr val="FF0000"/>
                </a:solidFill>
              </a:rPr>
              <a:t>牛由来堆肥</a:t>
            </a:r>
            <a:r>
              <a:rPr lang="ja-JP" altLang="en-US" sz="1400" dirty="0" smtClean="0"/>
              <a:t>の</a:t>
            </a:r>
            <a:r>
              <a:rPr lang="ja-JP" altLang="en-US" sz="1400" b="1" dirty="0" smtClean="0">
                <a:solidFill>
                  <a:srgbClr val="FF0000"/>
                </a:solidFill>
              </a:rPr>
              <a:t>投入量の低減</a:t>
            </a:r>
            <a:r>
              <a:rPr lang="ja-JP" altLang="en-US" sz="1400" dirty="0" smtClean="0"/>
              <a:t>、②牛由来堆肥を施用する場合は、</a:t>
            </a:r>
            <a:r>
              <a:rPr lang="ja-JP" altLang="en-US" sz="1400" b="1" dirty="0" smtClean="0">
                <a:solidFill>
                  <a:srgbClr val="FF0000"/>
                </a:solidFill>
              </a:rPr>
              <a:t>土壌とよく混和する</a:t>
            </a:r>
            <a:r>
              <a:rPr lang="ja-JP" altLang="en-US" sz="1400" dirty="0" smtClean="0"/>
              <a:t>等に取り組みましょう。</a:t>
            </a:r>
            <a:endParaRPr kumimoji="1" lang="ja-JP" altLang="en-US" sz="1400" dirty="0"/>
          </a:p>
        </p:txBody>
      </p:sp>
      <p:grpSp>
        <p:nvGrpSpPr>
          <p:cNvPr id="53" name="グループ化 52"/>
          <p:cNvGrpSpPr/>
          <p:nvPr/>
        </p:nvGrpSpPr>
        <p:grpSpPr>
          <a:xfrm>
            <a:off x="53172" y="3382002"/>
            <a:ext cx="6733281" cy="4595823"/>
            <a:chOff x="18142" y="3085641"/>
            <a:chExt cx="6733281" cy="4115494"/>
          </a:xfrm>
        </p:grpSpPr>
        <p:sp>
          <p:nvSpPr>
            <p:cNvPr id="55" name="テキスト ボックス 54"/>
            <p:cNvSpPr txBox="1"/>
            <p:nvPr/>
          </p:nvSpPr>
          <p:spPr>
            <a:xfrm>
              <a:off x="18142" y="3428040"/>
              <a:ext cx="6400800" cy="324576"/>
            </a:xfrm>
            <a:prstGeom prst="rect">
              <a:avLst/>
            </a:prstGeom>
            <a:noFill/>
          </p:spPr>
          <p:txBody>
            <a:bodyPr wrap="square" rtlCol="0">
              <a:spAutoFit/>
            </a:bodyPr>
            <a:lstStyle/>
            <a:p>
              <a:r>
                <a:rPr lang="ja-JP" altLang="en-US" dirty="0">
                  <a:solidFill>
                    <a:srgbClr val="00B0F0"/>
                  </a:solidFill>
                  <a:latin typeface="ＤＦ特太ゴシック体" panose="020B0509000000000000" pitchFamily="49" charset="-128"/>
                  <a:ea typeface="ＤＦ特太ゴシック体" panose="020B0509000000000000" pitchFamily="49" charset="-128"/>
                </a:rPr>
                <a:t>〇</a:t>
              </a:r>
              <a:r>
                <a:rPr lang="ja-JP" altLang="en-US" dirty="0" smtClean="0">
                  <a:solidFill>
                    <a:srgbClr val="00B0F0"/>
                  </a:solidFill>
                  <a:latin typeface="ＤＦ特太ゴシック体" panose="020B0509000000000000" pitchFamily="49" charset="-128"/>
                  <a:ea typeface="ＤＦ特太ゴシック体" panose="020B0509000000000000" pitchFamily="49" charset="-128"/>
                </a:rPr>
                <a:t>　堆肥の情報を確認しましょう。</a:t>
              </a:r>
              <a:endParaRPr lang="en-US" altLang="ja-JP" dirty="0" smtClean="0">
                <a:solidFill>
                  <a:srgbClr val="00B0F0"/>
                </a:solidFill>
                <a:latin typeface="ＤＦ特太ゴシック体" panose="020B0509000000000000" pitchFamily="49" charset="-128"/>
                <a:ea typeface="ＤＦ特太ゴシック体" panose="020B0509000000000000" pitchFamily="49" charset="-128"/>
              </a:endParaRPr>
            </a:p>
          </p:txBody>
        </p:sp>
        <p:sp>
          <p:nvSpPr>
            <p:cNvPr id="56" name="テキスト ボックス 55"/>
            <p:cNvSpPr txBox="1"/>
            <p:nvPr/>
          </p:nvSpPr>
          <p:spPr>
            <a:xfrm>
              <a:off x="50649" y="6434292"/>
              <a:ext cx="6400800" cy="324576"/>
            </a:xfrm>
            <a:prstGeom prst="rect">
              <a:avLst/>
            </a:prstGeom>
            <a:noFill/>
          </p:spPr>
          <p:txBody>
            <a:bodyPr wrap="square" rtlCol="0">
              <a:spAutoFit/>
            </a:bodyPr>
            <a:lstStyle/>
            <a:p>
              <a:r>
                <a:rPr lang="ja-JP" altLang="en-US" dirty="0">
                  <a:solidFill>
                    <a:srgbClr val="00B0F0"/>
                  </a:solidFill>
                  <a:latin typeface="ＤＦ特太ゴシック体" panose="020B0509000000000000" pitchFamily="49" charset="-128"/>
                  <a:ea typeface="ＤＦ特太ゴシック体" panose="020B0509000000000000" pitchFamily="49" charset="-128"/>
                </a:rPr>
                <a:t>〇</a:t>
              </a:r>
              <a:r>
                <a:rPr lang="ja-JP" altLang="en-US" dirty="0" smtClean="0">
                  <a:solidFill>
                    <a:srgbClr val="00B0F0"/>
                  </a:solidFill>
                  <a:latin typeface="ＤＦ特太ゴシック体" panose="020B0509000000000000" pitchFamily="49" charset="-128"/>
                  <a:ea typeface="ＤＦ特太ゴシック体" panose="020B0509000000000000" pitchFamily="49" charset="-128"/>
                </a:rPr>
                <a:t>　堆肥の施用量を遵守しましょう。</a:t>
              </a:r>
              <a:endParaRPr lang="en-US" altLang="ja-JP" dirty="0" smtClean="0">
                <a:solidFill>
                  <a:srgbClr val="00B0F0"/>
                </a:solidFill>
                <a:latin typeface="ＤＦ特太ゴシック体" panose="020B0509000000000000" pitchFamily="49" charset="-128"/>
                <a:ea typeface="ＤＦ特太ゴシック体" panose="020B0509000000000000" pitchFamily="49" charset="-128"/>
              </a:endParaRPr>
            </a:p>
          </p:txBody>
        </p:sp>
        <p:sp>
          <p:nvSpPr>
            <p:cNvPr id="57" name="テキスト ボックス 56"/>
            <p:cNvSpPr txBox="1"/>
            <p:nvPr/>
          </p:nvSpPr>
          <p:spPr>
            <a:xfrm>
              <a:off x="230884" y="3695288"/>
              <a:ext cx="6518082" cy="2618290"/>
            </a:xfrm>
            <a:prstGeom prst="rect">
              <a:avLst/>
            </a:prstGeom>
            <a:noFill/>
          </p:spPr>
          <p:txBody>
            <a:bodyPr wrap="square" rtlCol="0">
              <a:spAutoFit/>
            </a:bodyPr>
            <a:lstStyle/>
            <a:p>
              <a:r>
                <a:rPr lang="ja-JP" altLang="en-US" sz="1600" dirty="0" smtClean="0">
                  <a:solidFill>
                    <a:schemeClr val="bg2">
                      <a:lumMod val="25000"/>
                    </a:schemeClr>
                  </a:solidFill>
                  <a:latin typeface="+mn-ea"/>
                </a:rPr>
                <a:t>　</a:t>
              </a:r>
              <a:r>
                <a:rPr lang="ja-JP" altLang="en-US" sz="1600" b="1" dirty="0" smtClean="0">
                  <a:solidFill>
                    <a:srgbClr val="FF0000"/>
                  </a:solidFill>
                  <a:latin typeface="+mn-ea"/>
                </a:rPr>
                <a:t>堆肥や培土を買うときは、</a:t>
              </a:r>
              <a:r>
                <a:rPr lang="ja-JP" altLang="en-US" sz="1600" dirty="0" smtClean="0">
                  <a:latin typeface="+mn-ea"/>
                </a:rPr>
                <a:t>原材料に関する情報を必ず</a:t>
              </a:r>
              <a:r>
                <a:rPr lang="ja-JP" altLang="en-US" sz="1600" b="1" dirty="0" smtClean="0">
                  <a:solidFill>
                    <a:srgbClr val="FF0000"/>
                  </a:solidFill>
                  <a:latin typeface="+mn-ea"/>
                </a:rPr>
                <a:t>提供元に確認</a:t>
              </a:r>
              <a:r>
                <a:rPr lang="en-US" altLang="ja-JP" sz="1200" dirty="0" smtClean="0">
                  <a:latin typeface="+mn-ea"/>
                </a:rPr>
                <a:t>※</a:t>
              </a:r>
              <a:r>
                <a:rPr lang="ja-JP" altLang="en-US" sz="1200" dirty="0" smtClean="0">
                  <a:latin typeface="+mn-ea"/>
                </a:rPr>
                <a:t>１</a:t>
              </a:r>
              <a:r>
                <a:rPr lang="ja-JP" altLang="en-US" sz="1600" dirty="0">
                  <a:latin typeface="+mn-ea"/>
                </a:rPr>
                <a:t>し</a:t>
              </a:r>
              <a:r>
                <a:rPr lang="ja-JP" altLang="en-US" sz="1600" dirty="0" smtClean="0">
                  <a:latin typeface="+mn-ea"/>
                </a:rPr>
                <a:t>、提供元が生物検定を行っている場合は、結果の提供を求めましょう。</a:t>
              </a:r>
              <a:endParaRPr lang="en-US" altLang="ja-JP" sz="1600" dirty="0" smtClean="0">
                <a:latin typeface="+mn-ea"/>
              </a:endParaRPr>
            </a:p>
            <a:p>
              <a:r>
                <a:rPr lang="ja-JP" altLang="en-US" sz="1600" dirty="0" smtClean="0">
                  <a:latin typeface="+mn-ea"/>
                </a:rPr>
                <a:t>特に、</a:t>
              </a:r>
              <a:r>
                <a:rPr lang="ja-JP" altLang="en-US" sz="1600" b="1" dirty="0" smtClean="0">
                  <a:solidFill>
                    <a:srgbClr val="FF0000"/>
                  </a:solidFill>
                  <a:latin typeface="+mn-ea"/>
                </a:rPr>
                <a:t>クロピラリドが作物生産に及ぼす影響が高まるおそれがあるとき</a:t>
              </a:r>
              <a:r>
                <a:rPr lang="en-US" altLang="ja-JP" sz="1200" dirty="0" smtClean="0">
                  <a:latin typeface="+mn-ea"/>
                </a:rPr>
                <a:t>※</a:t>
              </a:r>
              <a:r>
                <a:rPr lang="ja-JP" altLang="en-US" sz="1200" dirty="0" smtClean="0">
                  <a:latin typeface="+mn-ea"/>
                </a:rPr>
                <a:t>２</a:t>
              </a:r>
              <a:endParaRPr lang="en-US" altLang="ja-JP" sz="1200" dirty="0" smtClean="0">
                <a:latin typeface="+mn-ea"/>
              </a:endParaRPr>
            </a:p>
            <a:p>
              <a:r>
                <a:rPr lang="ja-JP" altLang="en-US" sz="1600" dirty="0" smtClean="0">
                  <a:latin typeface="+mn-ea"/>
                </a:rPr>
                <a:t>には、</a:t>
              </a:r>
              <a:r>
                <a:rPr lang="ja-JP" altLang="en-US" sz="1600" b="1" dirty="0" smtClean="0">
                  <a:solidFill>
                    <a:srgbClr val="FF0000"/>
                  </a:solidFill>
                  <a:latin typeface="+mn-ea"/>
                </a:rPr>
                <a:t>十分に注意</a:t>
              </a:r>
              <a:r>
                <a:rPr lang="ja-JP" altLang="en-US" sz="1600" dirty="0" smtClean="0">
                  <a:latin typeface="+mn-ea"/>
                </a:rPr>
                <a:t>しましょう。</a:t>
              </a:r>
              <a:endParaRPr lang="en-US" altLang="ja-JP" sz="1600" dirty="0" smtClean="0">
                <a:latin typeface="+mn-ea"/>
              </a:endParaRPr>
            </a:p>
            <a:p>
              <a:endParaRPr lang="en-US" altLang="ja-JP" sz="1600" dirty="0" smtClean="0">
                <a:latin typeface="+mn-ea"/>
              </a:endParaRPr>
            </a:p>
            <a:p>
              <a:endParaRPr lang="en-US" altLang="ja-JP" sz="1200" dirty="0" smtClean="0">
                <a:latin typeface="+mn-ea"/>
              </a:endParaRPr>
            </a:p>
            <a:p>
              <a:endParaRPr lang="en-US" altLang="ja-JP" sz="1600" dirty="0" smtClean="0">
                <a:latin typeface="+mn-ea"/>
              </a:endParaRPr>
            </a:p>
            <a:p>
              <a:r>
                <a:rPr lang="ja-JP" altLang="en-US" sz="1600" dirty="0" smtClean="0">
                  <a:latin typeface="+mn-ea"/>
                </a:rPr>
                <a:t>  </a:t>
              </a:r>
              <a:endParaRPr lang="en-US" altLang="ja-JP" sz="1600" dirty="0" smtClean="0">
                <a:latin typeface="+mn-ea"/>
              </a:endParaRPr>
            </a:p>
            <a:p>
              <a:r>
                <a:rPr lang="ja-JP" altLang="en-US" sz="1600" dirty="0" smtClean="0">
                  <a:latin typeface="+mn-ea"/>
                </a:rPr>
                <a:t> 生育障害が出ないことが確認できないときは、生物検定</a:t>
              </a:r>
              <a:r>
                <a:rPr lang="en-US" altLang="ja-JP" sz="1200" dirty="0" smtClean="0">
                  <a:latin typeface="+mn-ea"/>
                </a:rPr>
                <a:t>※</a:t>
              </a:r>
              <a:r>
                <a:rPr lang="ja-JP" altLang="en-US" sz="1600" dirty="0" smtClean="0">
                  <a:latin typeface="+mn-ea"/>
                </a:rPr>
                <a:t>によって、生育障害のおそれがないことを確認して堆肥や培土を使用しましょう。あるいは、耐性の強いイネ科作物や露地栽培の</a:t>
              </a:r>
              <a:r>
                <a:rPr lang="ja-JP" altLang="en-US" sz="1600" dirty="0" err="1" smtClean="0">
                  <a:latin typeface="+mn-ea"/>
                </a:rPr>
                <a:t>ほ</a:t>
              </a:r>
              <a:r>
                <a:rPr lang="ja-JP" altLang="en-US" sz="1600" dirty="0" smtClean="0">
                  <a:latin typeface="+mn-ea"/>
                </a:rPr>
                <a:t>場に施用しましょう。</a:t>
              </a:r>
              <a:endParaRPr lang="ja-JP" altLang="en-US" sz="1600" u="sng" dirty="0" smtClean="0">
                <a:latin typeface="+mn-ea"/>
              </a:endParaRPr>
            </a:p>
            <a:p>
              <a:endParaRPr kumimoji="1" lang="en-US" altLang="ja-JP" sz="1200" dirty="0" smtClean="0">
                <a:latin typeface="+mn-ea"/>
              </a:endParaRPr>
            </a:p>
          </p:txBody>
        </p:sp>
        <p:sp>
          <p:nvSpPr>
            <p:cNvPr id="58" name="テキスト ボックス 57"/>
            <p:cNvSpPr txBox="1"/>
            <p:nvPr/>
          </p:nvSpPr>
          <p:spPr>
            <a:xfrm>
              <a:off x="320616" y="6648994"/>
              <a:ext cx="6346630" cy="513911"/>
            </a:xfrm>
            <a:prstGeom prst="rect">
              <a:avLst/>
            </a:prstGeom>
            <a:noFill/>
          </p:spPr>
          <p:txBody>
            <a:bodyPr wrap="square" rtlCol="0">
              <a:spAutoFit/>
            </a:bodyPr>
            <a:lstStyle/>
            <a:p>
              <a:r>
                <a:rPr lang="ja-JP" altLang="en-US" sz="1600" dirty="0" smtClean="0">
                  <a:solidFill>
                    <a:schemeClr val="bg2">
                      <a:lumMod val="25000"/>
                    </a:schemeClr>
                  </a:solidFill>
                  <a:latin typeface="HG丸ｺﾞｼｯｸM-PRO" panose="020F0600000000000000" pitchFamily="50" charset="-128"/>
                  <a:ea typeface="HG丸ｺﾞｼｯｸM-PRO" panose="020F0600000000000000" pitchFamily="50" charset="-128"/>
                </a:rPr>
                <a:t>　</a:t>
              </a:r>
              <a:r>
                <a:rPr lang="ja-JP" altLang="en-US" sz="1600" dirty="0" smtClean="0">
                  <a:latin typeface="+mn-ea"/>
                </a:rPr>
                <a:t>各都道府県の施肥基準等に即して</a:t>
              </a:r>
              <a:r>
                <a:rPr lang="ja-JP" altLang="en-US" sz="1600" b="1" dirty="0" smtClean="0">
                  <a:solidFill>
                    <a:srgbClr val="FF0000"/>
                  </a:solidFill>
                  <a:latin typeface="+mn-ea"/>
                </a:rPr>
                <a:t>堆肥の施用量及び施用方法を</a:t>
              </a:r>
              <a:endParaRPr lang="en-US" altLang="ja-JP" sz="1600" b="1" dirty="0" smtClean="0">
                <a:solidFill>
                  <a:srgbClr val="FF0000"/>
                </a:solidFill>
                <a:latin typeface="+mn-ea"/>
              </a:endParaRPr>
            </a:p>
            <a:p>
              <a:r>
                <a:rPr lang="ja-JP" altLang="en-US" sz="1600" b="1" dirty="0" smtClean="0">
                  <a:solidFill>
                    <a:srgbClr val="FF0000"/>
                  </a:solidFill>
                  <a:latin typeface="+mn-ea"/>
                </a:rPr>
                <a:t>適正に守りましょう</a:t>
              </a:r>
              <a:r>
                <a:rPr lang="ja-JP" altLang="en-US" sz="1600" dirty="0" smtClean="0">
                  <a:solidFill>
                    <a:schemeClr val="bg2">
                      <a:lumMod val="25000"/>
                    </a:schemeClr>
                  </a:solidFill>
                  <a:latin typeface="+mn-ea"/>
                </a:rPr>
                <a:t>。</a:t>
              </a:r>
              <a:endParaRPr lang="en-US" altLang="ja-JP" sz="1600" dirty="0" smtClean="0">
                <a:solidFill>
                  <a:schemeClr val="bg2">
                    <a:lumMod val="25000"/>
                  </a:schemeClr>
                </a:solidFill>
                <a:latin typeface="+mn-ea"/>
              </a:endParaRPr>
            </a:p>
          </p:txBody>
        </p:sp>
        <p:sp>
          <p:nvSpPr>
            <p:cNvPr id="59" name="右矢印 58"/>
            <p:cNvSpPr/>
            <p:nvPr/>
          </p:nvSpPr>
          <p:spPr>
            <a:xfrm>
              <a:off x="173154" y="3791973"/>
              <a:ext cx="133349" cy="138044"/>
            </a:xfrm>
            <a:prstGeom prst="rightArrow">
              <a:avLst/>
            </a:prstGeom>
            <a:gradFill flip="none" rotWithShape="1">
              <a:gsLst>
                <a:gs pos="0">
                  <a:srgbClr val="FF9900"/>
                </a:gs>
                <a:gs pos="100000">
                  <a:srgbClr val="FFCC6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62" name="右矢印 61"/>
            <p:cNvSpPr/>
            <p:nvPr/>
          </p:nvSpPr>
          <p:spPr>
            <a:xfrm>
              <a:off x="151641" y="6730813"/>
              <a:ext cx="133349" cy="138044"/>
            </a:xfrm>
            <a:prstGeom prst="rightArrow">
              <a:avLst/>
            </a:prstGeom>
            <a:gradFill flip="none" rotWithShape="1">
              <a:gsLst>
                <a:gs pos="0">
                  <a:srgbClr val="FF9900"/>
                </a:gs>
                <a:gs pos="100000">
                  <a:srgbClr val="FFCC6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77" name="テキスト ボックス 76"/>
            <p:cNvSpPr txBox="1"/>
            <p:nvPr/>
          </p:nvSpPr>
          <p:spPr>
            <a:xfrm>
              <a:off x="240120" y="6034643"/>
              <a:ext cx="6385555" cy="378672"/>
            </a:xfrm>
            <a:prstGeom prst="rect">
              <a:avLst/>
            </a:prstGeom>
            <a:noFill/>
          </p:spPr>
          <p:txBody>
            <a:bodyPr wrap="square" rtlCol="0">
              <a:spAutoFit/>
            </a:bodyPr>
            <a:lstStyle/>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「飼料及び</a:t>
              </a:r>
              <a:r>
                <a:rPr lang="ja-JP" altLang="en-US" sz="1100" dirty="0">
                  <a:latin typeface="HG丸ｺﾞｼｯｸM-PRO" panose="020F0600000000000000" pitchFamily="50" charset="-128"/>
                  <a:ea typeface="HG丸ｺﾞｼｯｸM-PRO" panose="020F0600000000000000" pitchFamily="50" charset="-128"/>
                </a:rPr>
                <a:t>堆肥</a:t>
              </a:r>
              <a:r>
                <a:rPr lang="ja-JP" altLang="en-US" sz="1100" dirty="0" smtClean="0">
                  <a:latin typeface="HG丸ｺﾞｼｯｸM-PRO" panose="020F0600000000000000" pitchFamily="50" charset="-128"/>
                  <a:ea typeface="HG丸ｺﾞｼｯｸM-PRO" panose="020F0600000000000000" pitchFamily="50" charset="-128"/>
                </a:rPr>
                <a:t>に残留する除草剤の簡易判定法と被害軽減対策マニュアル」を</a:t>
              </a:r>
              <a:r>
                <a:rPr lang="ja-JP" altLang="en-US" sz="1100" dirty="0">
                  <a:latin typeface="HG丸ｺﾞｼｯｸM-PRO" panose="020F0600000000000000" pitchFamily="50" charset="-128"/>
                  <a:ea typeface="HG丸ｺﾞｼｯｸM-PRO" panose="020F0600000000000000" pitchFamily="50" charset="-128"/>
                </a:rPr>
                <a:t>参照してください。</a:t>
              </a:r>
              <a:endParaRPr lang="en-US" altLang="ja-JP" sz="1100" dirty="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https</a:t>
              </a:r>
              <a:r>
                <a:rPr lang="en-US" altLang="ja-JP" sz="1100" dirty="0">
                  <a:latin typeface="HG丸ｺﾞｼｯｸM-PRO" panose="020F0600000000000000" pitchFamily="50" charset="-128"/>
                  <a:ea typeface="HG丸ｺﾞｼｯｸM-PRO" panose="020F0600000000000000" pitchFamily="50" charset="-128"/>
                </a:rPr>
                <a:t>://</a:t>
              </a:r>
              <a:r>
                <a:rPr lang="en-US" altLang="ja-JP" sz="1100" dirty="0" smtClean="0">
                  <a:latin typeface="HG丸ｺﾞｼｯｸM-PRO" panose="020F0600000000000000" pitchFamily="50" charset="-128"/>
                  <a:ea typeface="HG丸ｺﾞｼｯｸM-PRO" panose="020F0600000000000000" pitchFamily="50" charset="-128"/>
                </a:rPr>
                <a:t>www.naro.affrc.go.jp/publicity_report/publication/files/clopyralid.pdf</a:t>
              </a:r>
              <a:endParaRPr lang="ja-JP" altLang="en-US" sz="1100" dirty="0">
                <a:latin typeface="HG丸ｺﾞｼｯｸM-PRO" panose="020F0600000000000000" pitchFamily="50" charset="-128"/>
                <a:ea typeface="HG丸ｺﾞｼｯｸM-PRO" panose="020F0600000000000000" pitchFamily="50" charset="-128"/>
              </a:endParaRPr>
            </a:p>
          </p:txBody>
        </p:sp>
        <p:sp>
          <p:nvSpPr>
            <p:cNvPr id="78" name="角丸四角形 77"/>
            <p:cNvSpPr/>
            <p:nvPr/>
          </p:nvSpPr>
          <p:spPr>
            <a:xfrm>
              <a:off x="48736" y="3229378"/>
              <a:ext cx="6702687" cy="3971757"/>
            </a:xfrm>
            <a:prstGeom prst="roundRect">
              <a:avLst>
                <a:gd name="adj" fmla="val 5177"/>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79" name="テキスト ボックス 78"/>
            <p:cNvSpPr txBox="1"/>
            <p:nvPr/>
          </p:nvSpPr>
          <p:spPr>
            <a:xfrm>
              <a:off x="24913" y="3085641"/>
              <a:ext cx="3170826" cy="369332"/>
            </a:xfrm>
            <a:prstGeom prst="rect">
              <a:avLst/>
            </a:prstGeom>
            <a:solidFill>
              <a:srgbClr val="FDE787"/>
            </a:solidFill>
            <a:ln w="12700" cap="rnd">
              <a:solidFill>
                <a:srgbClr val="FF9900"/>
              </a:solidFill>
            </a:ln>
          </p:spPr>
          <p:txBody>
            <a:bodyPr wrap="square" rtlCol="0" anchor="ctr">
              <a:spAutoFit/>
            </a:bodyPr>
            <a:lstStyle/>
            <a:p>
              <a:r>
                <a:rPr lang="ja-JP" altLang="en-US" b="1" dirty="0" smtClean="0">
                  <a:solidFill>
                    <a:schemeClr val="accent6">
                      <a:lumMod val="75000"/>
                    </a:schemeClr>
                  </a:solidFill>
                </a:rPr>
                <a:t>被害を未然に防止するために</a:t>
              </a:r>
              <a:endParaRPr lang="en-US" altLang="ja-JP" b="1" dirty="0">
                <a:solidFill>
                  <a:schemeClr val="accent6">
                    <a:lumMod val="75000"/>
                  </a:schemeClr>
                </a:solidFill>
              </a:endParaRPr>
            </a:p>
          </p:txBody>
        </p:sp>
      </p:grpSp>
      <p:sp>
        <p:nvSpPr>
          <p:cNvPr id="81" name="テキスト ボックス 80"/>
          <p:cNvSpPr txBox="1"/>
          <p:nvPr/>
        </p:nvSpPr>
        <p:spPr>
          <a:xfrm>
            <a:off x="260203" y="5055610"/>
            <a:ext cx="6385555" cy="430887"/>
          </a:xfrm>
          <a:prstGeom prst="rect">
            <a:avLst/>
          </a:prstGeom>
          <a:noFill/>
        </p:spPr>
        <p:txBody>
          <a:bodyPr wrap="square" rtlCol="0">
            <a:spAutoFit/>
          </a:bodyPr>
          <a:lstStyle/>
          <a:p>
            <a:pPr marL="449263" indent="-449263"/>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１</a:t>
            </a:r>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畜産農家、堆肥及び培土の製造・</a:t>
            </a:r>
            <a:r>
              <a:rPr lang="ja-JP" altLang="en-US" sz="1100" dirty="0">
                <a:latin typeface="HG丸ｺﾞｼｯｸM-PRO" panose="020F0600000000000000" pitchFamily="50" charset="-128"/>
                <a:ea typeface="HG丸ｺﾞｼｯｸM-PRO" panose="020F0600000000000000" pitchFamily="50" charset="-128"/>
              </a:rPr>
              <a:t>販売業者に対し、販売の際には当該情報を必ず伝達するよう指導しています</a:t>
            </a:r>
            <a:r>
              <a:rPr lang="ja-JP" altLang="en-US" sz="1100" dirty="0" smtClean="0">
                <a:latin typeface="HG丸ｺﾞｼｯｸM-PRO" panose="020F0600000000000000" pitchFamily="50" charset="-128"/>
                <a:ea typeface="HG丸ｺﾞｼｯｸM-PRO" panose="020F0600000000000000" pitchFamily="50" charset="-128"/>
              </a:rPr>
              <a:t>。</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82" name="テキスト ボックス 81"/>
          <p:cNvSpPr txBox="1"/>
          <p:nvPr/>
        </p:nvSpPr>
        <p:spPr>
          <a:xfrm>
            <a:off x="261377" y="5385964"/>
            <a:ext cx="6440899" cy="430887"/>
          </a:xfrm>
          <a:prstGeom prst="rect">
            <a:avLst/>
          </a:prstGeom>
          <a:noFill/>
        </p:spPr>
        <p:txBody>
          <a:bodyPr wrap="square" rtlCol="0">
            <a:spAutoFit/>
          </a:bodyPr>
          <a:lstStyle/>
          <a:p>
            <a:pPr marL="449263" indent="-449263"/>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２</a:t>
            </a:r>
            <a:r>
              <a:rPr lang="ja-JP" altLang="en-US" sz="1100" dirty="0">
                <a:latin typeface="HG丸ｺﾞｼｯｸM-PRO" panose="020F0600000000000000" pitchFamily="50" charset="-128"/>
                <a:ea typeface="HG丸ｺﾞｼｯｸM-PRO" panose="020F0600000000000000" pitchFamily="50" charset="-128"/>
              </a:rPr>
              <a:t>　堆肥の購入先を切り替えた場合、堆肥の購入先から「</a:t>
            </a:r>
            <a:r>
              <a:rPr lang="ja-JP" altLang="en-US" sz="1100" dirty="0" smtClean="0">
                <a:latin typeface="HG丸ｺﾞｼｯｸM-PRO" panose="020F0600000000000000" pitchFamily="50" charset="-128"/>
                <a:ea typeface="HG丸ｺﾞｼｯｸM-PRO" panose="020F0600000000000000" pitchFamily="50" charset="-128"/>
              </a:rPr>
              <a:t>輸入飼料</a:t>
            </a:r>
            <a:r>
              <a:rPr lang="ja-JP" altLang="en-US" sz="1100" dirty="0">
                <a:latin typeface="HG丸ｺﾞｼｯｸM-PRO" panose="020F0600000000000000" pitchFamily="50" charset="-128"/>
                <a:ea typeface="HG丸ｺﾞｼｯｸM-PRO" panose="020F0600000000000000" pitchFamily="50" charset="-128"/>
              </a:rPr>
              <a:t>の購入先を切り替えた</a:t>
            </a:r>
            <a:r>
              <a:rPr lang="ja-JP" altLang="en-US" sz="1100" dirty="0" smtClean="0">
                <a:latin typeface="HG丸ｺﾞｼｯｸM-PRO" panose="020F0600000000000000" pitchFamily="50" charset="-128"/>
                <a:ea typeface="HG丸ｺﾞｼｯｸM-PRO" panose="020F0600000000000000" pitchFamily="50" charset="-128"/>
              </a:rPr>
              <a:t>」といった</a:t>
            </a:r>
            <a:r>
              <a:rPr lang="ja-JP" altLang="en-US" sz="1100" dirty="0">
                <a:latin typeface="HG丸ｺﾞｼｯｸM-PRO" panose="020F0600000000000000" pitchFamily="50" charset="-128"/>
                <a:ea typeface="HG丸ｺﾞｼｯｸM-PRO" panose="020F0600000000000000" pitchFamily="50" charset="-128"/>
              </a:rPr>
              <a:t>連絡があった場合、堆肥散布量を増やす場合、作物の品目・品種を変える場合</a:t>
            </a:r>
            <a:r>
              <a:rPr lang="ja-JP" altLang="en-US" sz="1100" dirty="0" smtClean="0">
                <a:latin typeface="HG丸ｺﾞｼｯｸM-PRO" panose="020F0600000000000000" pitchFamily="50" charset="-128"/>
                <a:ea typeface="HG丸ｺﾞｼｯｸM-PRO" panose="020F0600000000000000" pitchFamily="50" charset="-128"/>
              </a:rPr>
              <a:t>など</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83" name="テキスト ボックス 82"/>
          <p:cNvSpPr txBox="1"/>
          <p:nvPr/>
        </p:nvSpPr>
        <p:spPr>
          <a:xfrm>
            <a:off x="55308" y="8060522"/>
            <a:ext cx="4293408" cy="369332"/>
          </a:xfrm>
          <a:prstGeom prst="rect">
            <a:avLst/>
          </a:prstGeom>
          <a:solidFill>
            <a:srgbClr val="FDE787"/>
          </a:solidFill>
          <a:ln w="12700" cap="rnd">
            <a:solidFill>
              <a:srgbClr val="FF9900"/>
            </a:solidFill>
          </a:ln>
        </p:spPr>
        <p:txBody>
          <a:bodyPr wrap="square" rtlCol="0" anchor="ctr">
            <a:spAutoFit/>
          </a:bodyPr>
          <a:lstStyle/>
          <a:p>
            <a:r>
              <a:rPr lang="ja-JP" altLang="en-US" b="1" dirty="0" smtClean="0">
                <a:solidFill>
                  <a:schemeClr val="accent6">
                    <a:lumMod val="75000"/>
                  </a:schemeClr>
                </a:solidFill>
              </a:rPr>
              <a:t>被害を受けやすい作物（耐性の弱い作物）</a:t>
            </a:r>
            <a:endParaRPr lang="en-US" altLang="ja-JP" b="1" dirty="0">
              <a:solidFill>
                <a:schemeClr val="accent6">
                  <a:lumMod val="75000"/>
                </a:schemeClr>
              </a:solidFill>
            </a:endParaRPr>
          </a:p>
        </p:txBody>
      </p:sp>
      <p:sp>
        <p:nvSpPr>
          <p:cNvPr id="84" name="右矢印 83"/>
          <p:cNvSpPr/>
          <p:nvPr/>
        </p:nvSpPr>
        <p:spPr>
          <a:xfrm>
            <a:off x="183842" y="6058870"/>
            <a:ext cx="133349" cy="157079"/>
          </a:xfrm>
          <a:prstGeom prst="rightArrow">
            <a:avLst/>
          </a:prstGeom>
          <a:gradFill flip="none" rotWithShape="1">
            <a:gsLst>
              <a:gs pos="0">
                <a:srgbClr val="FF9900"/>
              </a:gs>
              <a:gs pos="100000">
                <a:srgbClr val="FFCC6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Tree>
    <p:extLst>
      <p:ext uri="{BB962C8B-B14F-4D97-AF65-F5344CB8AC3E}">
        <p14:creationId xmlns:p14="http://schemas.microsoft.com/office/powerpoint/2010/main" val="3984345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0" y="-8392"/>
            <a:ext cx="6886371" cy="9914392"/>
          </a:xfrm>
          <a:prstGeom prst="rect">
            <a:avLst/>
          </a:prstGeom>
          <a:solidFill>
            <a:srgbClr val="ECFF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sp>
        <p:nvSpPr>
          <p:cNvPr id="50" name="角丸四角形 49"/>
          <p:cNvSpPr/>
          <p:nvPr/>
        </p:nvSpPr>
        <p:spPr>
          <a:xfrm>
            <a:off x="69095" y="1794436"/>
            <a:ext cx="6690123" cy="4400113"/>
          </a:xfrm>
          <a:prstGeom prst="roundRect">
            <a:avLst>
              <a:gd name="adj" fmla="val 5177"/>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0" name="正方形/長方形 9"/>
          <p:cNvSpPr/>
          <p:nvPr/>
        </p:nvSpPr>
        <p:spPr>
          <a:xfrm>
            <a:off x="164847" y="4352771"/>
            <a:ext cx="2079412" cy="156349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129540" y="9036552"/>
            <a:ext cx="6560820" cy="585009"/>
          </a:xfrm>
          <a:prstGeom prst="roundRect">
            <a:avLst>
              <a:gd name="adj" fmla="val 17703"/>
            </a:avLst>
          </a:prstGeom>
          <a:solidFill>
            <a:schemeClr val="bg1"/>
          </a:solidFill>
          <a:ln w="73025" cmpd="thinThick">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n-ea"/>
              </a:rPr>
              <a:t>　</a:t>
            </a:r>
            <a:r>
              <a:rPr lang="ja-JP" altLang="en-US" sz="1400" dirty="0" smtClean="0">
                <a:solidFill>
                  <a:schemeClr val="tx1"/>
                </a:solidFill>
                <a:latin typeface="+mn-ea"/>
              </a:rPr>
              <a:t>　　　　　　　　　　　　　　　　　　</a:t>
            </a:r>
            <a:r>
              <a:rPr lang="ja-JP" altLang="en-US" sz="1400" dirty="0" smtClean="0">
                <a:solidFill>
                  <a:schemeClr val="tx1"/>
                </a:solidFill>
                <a:latin typeface="+mn-ea"/>
              </a:rPr>
              <a:t>お問い合わせ先</a:t>
            </a:r>
            <a:r>
              <a:rPr lang="ja-JP" altLang="en-US" sz="1400" dirty="0" smtClean="0">
                <a:solidFill>
                  <a:schemeClr val="tx1"/>
                </a:solidFill>
                <a:latin typeface="+mn-ea"/>
              </a:rPr>
              <a:t>　</a:t>
            </a:r>
            <a:r>
              <a:rPr lang="ja-JP" altLang="en-US" sz="1400" dirty="0" smtClean="0">
                <a:latin typeface="+mj-ea"/>
              </a:rPr>
              <a:t>農林</a:t>
            </a:r>
            <a:r>
              <a:rPr lang="ja-JP" altLang="en-US" sz="1400" dirty="0">
                <a:latin typeface="+mj-ea"/>
              </a:rPr>
              <a:t>水産省 生産局 園芸作物課</a:t>
            </a:r>
            <a:endParaRPr lang="en-US" altLang="ja-JP" sz="1400" dirty="0">
              <a:latin typeface="+mj-ea"/>
            </a:endParaRPr>
          </a:p>
          <a:p>
            <a:pPr algn="ctr"/>
            <a:r>
              <a:rPr lang="zh-TW" altLang="en-US" sz="1400" dirty="0">
                <a:solidFill>
                  <a:schemeClr val="tx1"/>
                </a:solidFill>
                <a:latin typeface="+mn-ea"/>
              </a:rPr>
              <a:t>農林水産省 生産局 園芸</a:t>
            </a:r>
            <a:r>
              <a:rPr lang="zh-TW" altLang="en-US" sz="1400" dirty="0" smtClean="0">
                <a:solidFill>
                  <a:schemeClr val="tx1"/>
                </a:solidFill>
                <a:latin typeface="+mn-ea"/>
              </a:rPr>
              <a:t>作物課</a:t>
            </a:r>
            <a:r>
              <a:rPr lang="ja-JP" altLang="en-US" sz="1400" dirty="0" smtClean="0">
                <a:solidFill>
                  <a:schemeClr val="tx1"/>
                </a:solidFill>
                <a:latin typeface="+mn-ea"/>
              </a:rPr>
              <a:t>　</a:t>
            </a:r>
            <a:r>
              <a:rPr lang="en-US" altLang="ja-JP" sz="1400" dirty="0" smtClean="0">
                <a:solidFill>
                  <a:schemeClr val="tx1"/>
                </a:solidFill>
                <a:latin typeface="+mn-ea"/>
              </a:rPr>
              <a:t>TEL</a:t>
            </a:r>
            <a:r>
              <a:rPr lang="ja-JP" altLang="en-US" sz="1400" dirty="0" smtClean="0">
                <a:solidFill>
                  <a:schemeClr val="tx1"/>
                </a:solidFill>
                <a:latin typeface="+mn-ea"/>
              </a:rPr>
              <a:t>　</a:t>
            </a:r>
            <a:r>
              <a:rPr lang="en-US" altLang="ja-JP" sz="1400" dirty="0" smtClean="0">
                <a:solidFill>
                  <a:schemeClr val="tx1"/>
                </a:solidFill>
                <a:latin typeface="+mn-ea"/>
              </a:rPr>
              <a:t>03-6738-7423</a:t>
            </a:r>
            <a:endParaRPr lang="en-US" altLang="ja-JP" sz="1400" dirty="0" smtClean="0">
              <a:solidFill>
                <a:schemeClr val="tx1"/>
              </a:solidFill>
              <a:latin typeface="+mn-ea"/>
            </a:endParaRPr>
          </a:p>
        </p:txBody>
      </p:sp>
      <p:sp>
        <p:nvSpPr>
          <p:cNvPr id="26" name="テキスト ボックス 25"/>
          <p:cNvSpPr txBox="1"/>
          <p:nvPr/>
        </p:nvSpPr>
        <p:spPr>
          <a:xfrm>
            <a:off x="2540" y="9634262"/>
            <a:ext cx="6855460" cy="276999"/>
          </a:xfrm>
          <a:prstGeom prst="rect">
            <a:avLst/>
          </a:prstGeom>
          <a:noFill/>
        </p:spPr>
        <p:txBody>
          <a:bodyPr wrap="square" rtlCol="0">
            <a:spAutoFit/>
          </a:bodyPr>
          <a:lstStyle/>
          <a:p>
            <a:pPr algn="ctr"/>
            <a:r>
              <a:rPr lang="ja-JP" altLang="en-US" sz="1200" dirty="0" smtClean="0">
                <a:latin typeface="+mj-ea"/>
                <a:ea typeface="+mj-ea"/>
              </a:rPr>
              <a:t>平成</a:t>
            </a:r>
            <a:r>
              <a:rPr lang="en-US" altLang="ja-JP" sz="1200" dirty="0" smtClean="0">
                <a:latin typeface="+mj-ea"/>
                <a:ea typeface="+mj-ea"/>
              </a:rPr>
              <a:t>29</a:t>
            </a:r>
            <a:r>
              <a:rPr lang="ja-JP" altLang="en-US" sz="1200" dirty="0" smtClean="0">
                <a:latin typeface="+mj-ea"/>
                <a:ea typeface="+mj-ea"/>
              </a:rPr>
              <a:t>年</a:t>
            </a:r>
            <a:r>
              <a:rPr lang="ja-JP" altLang="en-US" sz="1200" dirty="0">
                <a:latin typeface="+mj-ea"/>
                <a:ea typeface="+mj-ea"/>
              </a:rPr>
              <a:t>６</a:t>
            </a:r>
            <a:r>
              <a:rPr lang="ja-JP" altLang="en-US" sz="1200" dirty="0" smtClean="0">
                <a:latin typeface="+mj-ea"/>
                <a:ea typeface="+mj-ea"/>
              </a:rPr>
              <a:t>月　農林水産省 生産局 園芸作物課</a:t>
            </a:r>
            <a:endParaRPr lang="en-US" altLang="ja-JP" sz="1200" dirty="0" smtClean="0">
              <a:latin typeface="+mj-ea"/>
              <a:ea typeface="+mj-ea"/>
            </a:endParaRPr>
          </a:p>
        </p:txBody>
      </p:sp>
      <p:grpSp>
        <p:nvGrpSpPr>
          <p:cNvPr id="4" name="グループ化 3"/>
          <p:cNvGrpSpPr/>
          <p:nvPr/>
        </p:nvGrpSpPr>
        <p:grpSpPr>
          <a:xfrm>
            <a:off x="35049" y="111176"/>
            <a:ext cx="6689930" cy="1562190"/>
            <a:chOff x="35049" y="7437030"/>
            <a:chExt cx="6689930" cy="1562190"/>
          </a:xfrm>
        </p:grpSpPr>
        <p:sp>
          <p:nvSpPr>
            <p:cNvPr id="16" name="対角する 2 つの角を丸めた四角形 15"/>
            <p:cNvSpPr/>
            <p:nvPr/>
          </p:nvSpPr>
          <p:spPr>
            <a:xfrm>
              <a:off x="165461" y="8271905"/>
              <a:ext cx="6488978" cy="727315"/>
            </a:xfrm>
            <a:prstGeom prst="round2DiagRect">
              <a:avLst>
                <a:gd name="adj1" fmla="val 12122"/>
                <a:gd name="adj2" fmla="val 0"/>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003300"/>
                  </a:solidFill>
                  <a:latin typeface="ＤＦ特太ゴシック体" panose="020B0509000000000000" pitchFamily="49" charset="-128"/>
                  <a:ea typeface="ＤＦ特太ゴシック体" panose="020B0509000000000000" pitchFamily="49" charset="-128"/>
                </a:rPr>
                <a:t>地域の普及指導センターへ速やかに相談しましょう！！</a:t>
              </a:r>
              <a:endParaRPr lang="en-US" altLang="ja-JP" dirty="0">
                <a:solidFill>
                  <a:srgbClr val="003300"/>
                </a:solidFill>
                <a:latin typeface="ＤＦ特太ゴシック体" panose="020B0509000000000000" pitchFamily="49" charset="-128"/>
                <a:ea typeface="ＤＦ特太ゴシック体" panose="020B0509000000000000" pitchFamily="49" charset="-128"/>
              </a:endParaRPr>
            </a:p>
          </p:txBody>
        </p:sp>
        <p:pic>
          <p:nvPicPr>
            <p:cNvPr id="19" name="図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1587" y="8349963"/>
              <a:ext cx="384858" cy="527923"/>
            </a:xfrm>
            <a:prstGeom prst="rect">
              <a:avLst/>
            </a:prstGeom>
            <a:noFill/>
          </p:spPr>
        </p:pic>
        <p:pic>
          <p:nvPicPr>
            <p:cNvPr id="21" name="図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25614" y="8369713"/>
              <a:ext cx="412247" cy="483273"/>
            </a:xfrm>
            <a:prstGeom prst="rect">
              <a:avLst/>
            </a:prstGeom>
          </p:spPr>
        </p:pic>
        <p:sp>
          <p:nvSpPr>
            <p:cNvPr id="14" name="星 12 13"/>
            <p:cNvSpPr/>
            <p:nvPr/>
          </p:nvSpPr>
          <p:spPr>
            <a:xfrm>
              <a:off x="35049" y="7437030"/>
              <a:ext cx="6689930" cy="941867"/>
            </a:xfrm>
            <a:prstGeom prst="star12">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クロピラリド</a:t>
              </a:r>
              <a:r>
                <a:rPr lang="ja-JP" altLang="en-US" sz="2000" b="1" dirty="0" smtClean="0"/>
                <a:t>が原因と</a:t>
              </a:r>
              <a:r>
                <a:rPr kumimoji="1" lang="ja-JP" altLang="en-US" sz="2000" b="1" dirty="0" smtClean="0"/>
                <a:t>疑われる</a:t>
              </a:r>
              <a:endParaRPr kumimoji="1" lang="en-US" altLang="ja-JP" sz="2000" b="1" dirty="0" smtClean="0"/>
            </a:p>
            <a:p>
              <a:pPr algn="ctr"/>
              <a:r>
                <a:rPr kumimoji="1" lang="ja-JP" altLang="en-US" sz="2000" b="1" dirty="0" smtClean="0"/>
                <a:t>症状がみつかったときは・・・</a:t>
              </a:r>
              <a:endParaRPr kumimoji="1" lang="ja-JP" altLang="en-US" sz="2000" b="1" dirty="0"/>
            </a:p>
          </p:txBody>
        </p:sp>
      </p:grpSp>
      <p:sp>
        <p:nvSpPr>
          <p:cNvPr id="44" name="対角する 2 つの角を丸めた四角形 43"/>
          <p:cNvSpPr/>
          <p:nvPr/>
        </p:nvSpPr>
        <p:spPr>
          <a:xfrm>
            <a:off x="54608" y="6278052"/>
            <a:ext cx="6735316" cy="2678607"/>
          </a:xfrm>
          <a:prstGeom prst="round2DiagRect">
            <a:avLst>
              <a:gd name="adj1" fmla="val 12122"/>
              <a:gd name="adj2" fmla="val 0"/>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strike="dblStrike" dirty="0">
              <a:solidFill>
                <a:srgbClr val="0000FF"/>
              </a:solidFill>
              <a:latin typeface="HG丸ｺﾞｼｯｸM-PRO" panose="020F0600000000000000" pitchFamily="50" charset="-128"/>
              <a:ea typeface="HG丸ｺﾞｼｯｸM-PRO" panose="020F0600000000000000" pitchFamily="50" charset="-128"/>
            </a:endParaRPr>
          </a:p>
        </p:txBody>
      </p:sp>
      <p:grpSp>
        <p:nvGrpSpPr>
          <p:cNvPr id="11" name="グループ化 10"/>
          <p:cNvGrpSpPr/>
          <p:nvPr/>
        </p:nvGrpSpPr>
        <p:grpSpPr>
          <a:xfrm>
            <a:off x="0" y="1713827"/>
            <a:ext cx="7762807" cy="4605914"/>
            <a:chOff x="35049" y="1874709"/>
            <a:chExt cx="7762807" cy="4605914"/>
          </a:xfrm>
        </p:grpSpPr>
        <p:grpSp>
          <p:nvGrpSpPr>
            <p:cNvPr id="6" name="グループ化 5"/>
            <p:cNvGrpSpPr/>
            <p:nvPr/>
          </p:nvGrpSpPr>
          <p:grpSpPr>
            <a:xfrm>
              <a:off x="35049" y="1874709"/>
              <a:ext cx="7762807" cy="4605914"/>
              <a:chOff x="88213" y="409931"/>
              <a:chExt cx="7762807" cy="4605914"/>
            </a:xfrm>
          </p:grpSpPr>
          <p:grpSp>
            <p:nvGrpSpPr>
              <p:cNvPr id="25" name="グループ化 24"/>
              <p:cNvGrpSpPr/>
              <p:nvPr/>
            </p:nvGrpSpPr>
            <p:grpSpPr>
              <a:xfrm>
                <a:off x="370293" y="2327945"/>
                <a:ext cx="7480727" cy="2461859"/>
                <a:chOff x="577492" y="7115412"/>
                <a:chExt cx="6809112" cy="2364390"/>
              </a:xfrm>
            </p:grpSpPr>
            <p:sp>
              <p:nvSpPr>
                <p:cNvPr id="36" name="テキスト ボックス 35"/>
                <p:cNvSpPr txBox="1"/>
                <p:nvPr/>
              </p:nvSpPr>
              <p:spPr>
                <a:xfrm>
                  <a:off x="2720769" y="7127682"/>
                  <a:ext cx="1959019" cy="413827"/>
                </a:xfrm>
                <a:prstGeom prst="rect">
                  <a:avLst/>
                </a:prstGeom>
                <a:noFill/>
                <a:ln>
                  <a:noFill/>
                </a:ln>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品目：トマト</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症状：葉の異常</a:t>
                  </a:r>
                </a:p>
              </p:txBody>
            </p:sp>
            <p:sp>
              <p:nvSpPr>
                <p:cNvPr id="37" name="テキスト ボックス 36"/>
                <p:cNvSpPr txBox="1"/>
                <p:nvPr/>
              </p:nvSpPr>
              <p:spPr>
                <a:xfrm>
                  <a:off x="605084" y="7153064"/>
                  <a:ext cx="2892153" cy="413827"/>
                </a:xfrm>
                <a:prstGeom prst="rect">
                  <a:avLst/>
                </a:prstGeom>
                <a:noFill/>
                <a:ln>
                  <a:noFill/>
                </a:ln>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品目：さやえんどう</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症状：葉がカップ状になる</a:t>
                  </a:r>
                </a:p>
              </p:txBody>
            </p:sp>
            <p:sp>
              <p:nvSpPr>
                <p:cNvPr id="38" name="テキスト ボックス 37"/>
                <p:cNvSpPr txBox="1"/>
                <p:nvPr/>
              </p:nvSpPr>
              <p:spPr>
                <a:xfrm>
                  <a:off x="4553832" y="7115412"/>
                  <a:ext cx="2832772" cy="413827"/>
                </a:xfrm>
                <a:prstGeom prst="rect">
                  <a:avLst/>
                </a:prstGeom>
                <a:noFill/>
                <a:ln>
                  <a:noFill/>
                </a:ln>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品目：ミニトマト</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症状：果実が細長く変形</a:t>
                  </a:r>
                </a:p>
              </p:txBody>
            </p:sp>
            <p:sp>
              <p:nvSpPr>
                <p:cNvPr id="39" name="テキスト ボックス 38"/>
                <p:cNvSpPr txBox="1"/>
                <p:nvPr/>
              </p:nvSpPr>
              <p:spPr>
                <a:xfrm>
                  <a:off x="2581259" y="9040504"/>
                  <a:ext cx="2281386" cy="413827"/>
                </a:xfrm>
                <a:prstGeom prst="rect">
                  <a:avLst/>
                </a:prstGeom>
                <a:noFill/>
                <a:ln>
                  <a:noFill/>
                </a:ln>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品目：きく</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症状</a:t>
                  </a:r>
                  <a:r>
                    <a:rPr lang="ja-JP" altLang="en-US" sz="1100" dirty="0" smtClean="0">
                      <a:latin typeface="HG丸ｺﾞｼｯｸM-PRO" panose="020F0600000000000000" pitchFamily="50" charset="-128"/>
                      <a:ea typeface="HG丸ｺﾞｼｯｸM-PRO" panose="020F0600000000000000" pitchFamily="50" charset="-128"/>
                    </a:rPr>
                    <a:t>：葉の異常</a:t>
                  </a:r>
                  <a:endParaRPr lang="ja-JP" altLang="en-US" sz="1100" dirty="0">
                    <a:latin typeface="HG丸ｺﾞｼｯｸM-PRO" panose="020F0600000000000000" pitchFamily="50" charset="-128"/>
                    <a:ea typeface="HG丸ｺﾞｼｯｸM-PRO" panose="020F0600000000000000" pitchFamily="50" charset="-128"/>
                  </a:endParaRPr>
                </a:p>
              </p:txBody>
            </p:sp>
            <p:sp>
              <p:nvSpPr>
                <p:cNvPr id="42" name="テキスト ボックス 41"/>
                <p:cNvSpPr txBox="1"/>
                <p:nvPr/>
              </p:nvSpPr>
              <p:spPr>
                <a:xfrm>
                  <a:off x="577492" y="9065975"/>
                  <a:ext cx="2281386" cy="413827"/>
                </a:xfrm>
                <a:prstGeom prst="rect">
                  <a:avLst/>
                </a:prstGeom>
                <a:noFill/>
                <a:ln>
                  <a:noFill/>
                </a:ln>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品目</a:t>
                  </a:r>
                  <a:r>
                    <a:rPr lang="ja-JP" altLang="en-US" sz="1100" dirty="0" smtClean="0">
                      <a:latin typeface="HG丸ｺﾞｼｯｸM-PRO" panose="020F0600000000000000" pitchFamily="50" charset="-128"/>
                      <a:ea typeface="HG丸ｺﾞｼｯｸM-PRO" panose="020F0600000000000000" pitchFamily="50" charset="-128"/>
                    </a:rPr>
                    <a:t>：スイートピー</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症状：葉の異常</a:t>
                  </a:r>
                  <a:endParaRPr lang="ja-JP" altLang="en-US" sz="1100" dirty="0">
                    <a:latin typeface="HG丸ｺﾞｼｯｸM-PRO" panose="020F0600000000000000" pitchFamily="50" charset="-128"/>
                    <a:ea typeface="HG丸ｺﾞｼｯｸM-PRO" panose="020F0600000000000000" pitchFamily="50" charset="-128"/>
                  </a:endParaRPr>
                </a:p>
              </p:txBody>
            </p:sp>
          </p:grpSp>
          <p:sp>
            <p:nvSpPr>
              <p:cNvPr id="49" name="角丸四角形 48"/>
              <p:cNvSpPr/>
              <p:nvPr/>
            </p:nvSpPr>
            <p:spPr>
              <a:xfrm>
                <a:off x="112702" y="524786"/>
                <a:ext cx="6745298" cy="4491059"/>
              </a:xfrm>
              <a:prstGeom prst="roundRect">
                <a:avLst>
                  <a:gd name="adj" fmla="val 5177"/>
                </a:avLst>
              </a:prstGeom>
              <a:noFill/>
              <a:ln w="381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47" name="テキスト ボックス 46"/>
              <p:cNvSpPr txBox="1"/>
              <p:nvPr/>
            </p:nvSpPr>
            <p:spPr>
              <a:xfrm>
                <a:off x="88213" y="409931"/>
                <a:ext cx="3658995" cy="369332"/>
              </a:xfrm>
              <a:prstGeom prst="rect">
                <a:avLst/>
              </a:prstGeom>
              <a:solidFill>
                <a:srgbClr val="FDE787"/>
              </a:solidFill>
              <a:ln w="12700" cap="rnd">
                <a:noFill/>
              </a:ln>
            </p:spPr>
            <p:txBody>
              <a:bodyPr wrap="square" rtlCol="0" anchor="ctr">
                <a:spAutoFit/>
              </a:bodyPr>
              <a:lstStyle/>
              <a:p>
                <a:r>
                  <a:rPr lang="ja-JP" altLang="en-US" b="1" dirty="0" smtClean="0">
                    <a:solidFill>
                      <a:schemeClr val="accent6">
                        <a:lumMod val="75000"/>
                      </a:schemeClr>
                    </a:solidFill>
                  </a:rPr>
                  <a:t>クロピラリドによる作物の生育障害</a:t>
                </a:r>
                <a:endParaRPr lang="en-US" altLang="ja-JP" b="1" dirty="0">
                  <a:solidFill>
                    <a:schemeClr val="accent6">
                      <a:lumMod val="75000"/>
                    </a:schemeClr>
                  </a:solidFill>
                </a:endParaRPr>
              </a:p>
            </p:txBody>
          </p:sp>
        </p:grpSp>
        <p:pic>
          <p:nvPicPr>
            <p:cNvPr id="8" name="図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7442" y="4333336"/>
              <a:ext cx="1906373" cy="1410467"/>
            </a:xfrm>
            <a:prstGeom prst="rect">
              <a:avLst/>
            </a:prstGeom>
            <a:ln>
              <a:noFill/>
            </a:ln>
          </p:spPr>
        </p:pic>
        <p:pic>
          <p:nvPicPr>
            <p:cNvPr id="2" name="図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7128" y="2376089"/>
              <a:ext cx="1912132" cy="1440000"/>
            </a:xfrm>
            <a:prstGeom prst="rect">
              <a:avLst/>
            </a:prstGeom>
          </p:spPr>
        </p:pic>
        <p:pic>
          <p:nvPicPr>
            <p:cNvPr id="3" name="図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477293" y="2382852"/>
              <a:ext cx="1918302" cy="1440000"/>
            </a:xfrm>
            <a:prstGeom prst="rect">
              <a:avLst/>
            </a:prstGeom>
          </p:spPr>
        </p:pic>
      </p:grpSp>
      <p:sp>
        <p:nvSpPr>
          <p:cNvPr id="31" name="テキスト ボックス 30"/>
          <p:cNvSpPr txBox="1"/>
          <p:nvPr/>
        </p:nvSpPr>
        <p:spPr>
          <a:xfrm>
            <a:off x="8995" y="6228450"/>
            <a:ext cx="6837575" cy="2462213"/>
          </a:xfrm>
          <a:prstGeom prst="rect">
            <a:avLst/>
          </a:prstGeom>
          <a:noFill/>
        </p:spPr>
        <p:txBody>
          <a:bodyPr wrap="square" rtlCol="0">
            <a:spAutoFit/>
          </a:bodyPr>
          <a:lstStyle/>
          <a:p>
            <a:pPr marL="88900" indent="-88900" algn="ctr"/>
            <a:r>
              <a:rPr lang="ja-JP" altLang="en-US" sz="1400" dirty="0">
                <a:latin typeface="ＤＦ特太ゴシック体" panose="020B0509000000000000" pitchFamily="49" charset="-128"/>
                <a:ea typeface="ＤＦ特太ゴシック体" panose="020B0509000000000000" pitchFamily="49" charset="-128"/>
              </a:rPr>
              <a:t>～　参　考　～</a:t>
            </a:r>
          </a:p>
          <a:p>
            <a:pPr marL="88900" indent="-88900"/>
            <a:endParaRPr lang="ja-JP" altLang="en-US" sz="1400" dirty="0"/>
          </a:p>
          <a:p>
            <a:pPr marL="88900" indent="-88900"/>
            <a:r>
              <a:rPr lang="ja-JP" altLang="en-US" sz="1400" dirty="0" smtClean="0"/>
              <a:t>①　クロピラリド</a:t>
            </a:r>
            <a:r>
              <a:rPr lang="ja-JP" altLang="en-US" sz="1400" dirty="0"/>
              <a:t>は、広葉雑草（クローバーなど）を枯らす</a:t>
            </a:r>
            <a:r>
              <a:rPr lang="ja-JP" altLang="en-US" sz="1400" dirty="0" smtClean="0"/>
              <a:t>除草剤の成分で</a:t>
            </a:r>
            <a:r>
              <a:rPr lang="ja-JP" altLang="en-US" sz="1400" dirty="0"/>
              <a:t>、</a:t>
            </a:r>
            <a:r>
              <a:rPr lang="ja-JP" altLang="en-US" sz="1400" u="sng" dirty="0"/>
              <a:t>我が国が粗</a:t>
            </a:r>
            <a:r>
              <a:rPr lang="ja-JP" altLang="en-US" sz="1400" u="sng" dirty="0" smtClean="0"/>
              <a:t>飼料や飼料穀類の多くを</a:t>
            </a:r>
            <a:r>
              <a:rPr lang="ja-JP" altLang="en-US" sz="1400" u="sng" dirty="0"/>
              <a:t>輸入している米国、豪州、カナダ</a:t>
            </a:r>
            <a:r>
              <a:rPr lang="ja-JP" altLang="en-US" sz="1400" u="sng" dirty="0" smtClean="0"/>
              <a:t>等の各国で</a:t>
            </a:r>
            <a:r>
              <a:rPr lang="ja-JP" altLang="en-US" sz="1400" u="sng" dirty="0"/>
              <a:t>使用</a:t>
            </a:r>
            <a:r>
              <a:rPr lang="ja-JP" altLang="en-US" sz="1400" dirty="0"/>
              <a:t>されています（我が国では申請がなく農薬登録</a:t>
            </a:r>
            <a:r>
              <a:rPr lang="ja-JP" altLang="en-US" sz="1400" dirty="0" smtClean="0"/>
              <a:t>されていません）。</a:t>
            </a:r>
            <a:endParaRPr lang="ja-JP" altLang="en-US" sz="1400" dirty="0"/>
          </a:p>
          <a:p>
            <a:pPr marL="88900" indent="-88900"/>
            <a:r>
              <a:rPr lang="ja-JP" altLang="en-US" sz="1400" dirty="0" smtClean="0"/>
              <a:t>②　クロピラリド</a:t>
            </a:r>
            <a:r>
              <a:rPr lang="ja-JP" altLang="en-US" sz="1400" dirty="0"/>
              <a:t>は</a:t>
            </a:r>
            <a:r>
              <a:rPr lang="ja-JP" altLang="en-US" sz="1400" dirty="0" smtClean="0"/>
              <a:t>、家畜の体内から速やかに排出され、家畜や人に対する毒性が低いため、</a:t>
            </a:r>
            <a:r>
              <a:rPr lang="ja-JP" altLang="en-US" sz="1400" dirty="0"/>
              <a:t>飼料</a:t>
            </a:r>
            <a:r>
              <a:rPr lang="ja-JP" altLang="en-US" sz="1400" dirty="0" smtClean="0"/>
              <a:t>に</a:t>
            </a:r>
            <a:r>
              <a:rPr lang="ja-JP" altLang="en-US" sz="1400" dirty="0"/>
              <a:t>含まれて</a:t>
            </a:r>
            <a:r>
              <a:rPr lang="ja-JP" altLang="en-US" sz="1400" dirty="0" smtClean="0"/>
              <a:t>いても、</a:t>
            </a:r>
            <a:r>
              <a:rPr lang="ja-JP" altLang="en-US" sz="1400" u="sng" dirty="0"/>
              <a:t>家畜</a:t>
            </a:r>
            <a:r>
              <a:rPr lang="ja-JP" altLang="en-US" sz="1400" u="sng" dirty="0" smtClean="0"/>
              <a:t>や</a:t>
            </a:r>
            <a:r>
              <a:rPr lang="ja-JP" altLang="en-US" sz="1400" u="sng" dirty="0"/>
              <a:t>人</a:t>
            </a:r>
            <a:r>
              <a:rPr lang="ja-JP" altLang="en-US" sz="1400" u="sng" dirty="0" smtClean="0"/>
              <a:t>の</a:t>
            </a:r>
            <a:r>
              <a:rPr lang="ja-JP" altLang="en-US" sz="1400" u="sng" dirty="0"/>
              <a:t>健康に影響を及ぼす心配はありません</a:t>
            </a:r>
            <a:r>
              <a:rPr lang="ja-JP" altLang="en-US" sz="1400" dirty="0" smtClean="0"/>
              <a:t>。</a:t>
            </a:r>
            <a:endParaRPr lang="en-US" altLang="ja-JP" sz="1400" dirty="0" smtClean="0"/>
          </a:p>
          <a:p>
            <a:pPr marL="88900" indent="-88900"/>
            <a:r>
              <a:rPr lang="ja-JP" altLang="en-US" sz="1400" dirty="0" smtClean="0"/>
              <a:t>③</a:t>
            </a:r>
            <a:r>
              <a:rPr lang="ja-JP" altLang="en-US" sz="1400" dirty="0"/>
              <a:t>　</a:t>
            </a:r>
            <a:r>
              <a:rPr lang="ja-JP" altLang="en-US" sz="1400" u="sng" dirty="0" smtClean="0"/>
              <a:t>クロピラリドに対する感受性は、作物や品種により大きく異なります</a:t>
            </a:r>
            <a:r>
              <a:rPr lang="ja-JP" altLang="en-US" sz="1400" dirty="0" smtClean="0"/>
              <a:t>が、</a:t>
            </a:r>
            <a:r>
              <a:rPr lang="ja-JP" altLang="en-US" sz="1400" dirty="0"/>
              <a:t>トマト、ナス、大豆、スイートピー、マメ科牧草などの作物にごく低濃度でも障害を引き起こす可能性があります</a:t>
            </a:r>
            <a:r>
              <a:rPr lang="ja-JP" altLang="en-US" sz="1400" dirty="0" smtClean="0"/>
              <a:t>（イネ科</a:t>
            </a:r>
            <a:r>
              <a:rPr lang="ja-JP" altLang="en-US" sz="1400" dirty="0"/>
              <a:t>作物は耐性があるため、通常の施用量では稲、麦、とうもろこしやイネ科牧草の生産に障害を引き起こす心配はありません） 。</a:t>
            </a:r>
          </a:p>
        </p:txBody>
      </p:sp>
      <p:pic>
        <p:nvPicPr>
          <p:cNvPr id="13" name="図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82547" y="4173189"/>
            <a:ext cx="1689917" cy="1426289"/>
          </a:xfrm>
          <a:prstGeom prst="rect">
            <a:avLst/>
          </a:prstGeom>
        </p:spPr>
      </p:pic>
      <p:sp>
        <p:nvSpPr>
          <p:cNvPr id="33" name="テキスト ボックス 32"/>
          <p:cNvSpPr txBox="1"/>
          <p:nvPr/>
        </p:nvSpPr>
        <p:spPr>
          <a:xfrm>
            <a:off x="4749776" y="5613353"/>
            <a:ext cx="2506410" cy="430886"/>
          </a:xfrm>
          <a:prstGeom prst="rect">
            <a:avLst/>
          </a:prstGeom>
          <a:noFill/>
          <a:ln>
            <a:noFill/>
          </a:ln>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品目</a:t>
            </a:r>
            <a:r>
              <a:rPr lang="ja-JP" altLang="en-US" sz="1100" dirty="0" smtClean="0">
                <a:latin typeface="HG丸ｺﾞｼｯｸM-PRO" panose="020F0600000000000000" pitchFamily="50" charset="-128"/>
                <a:ea typeface="HG丸ｺﾞｼｯｸM-PRO" panose="020F0600000000000000" pitchFamily="50" charset="-128"/>
              </a:rPr>
              <a:t>：アスター</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症状</a:t>
            </a:r>
            <a:r>
              <a:rPr lang="ja-JP" altLang="en-US" sz="1100" dirty="0" smtClean="0">
                <a:latin typeface="HG丸ｺﾞｼｯｸM-PRO" panose="020F0600000000000000" pitchFamily="50" charset="-128"/>
                <a:ea typeface="HG丸ｺﾞｼｯｸM-PRO" panose="020F0600000000000000" pitchFamily="50" charset="-128"/>
              </a:rPr>
              <a:t>：葉の異常</a:t>
            </a:r>
            <a:endParaRPr lang="ja-JP" altLang="en-US" sz="1100" dirty="0">
              <a:latin typeface="HG丸ｺﾞｼｯｸM-PRO" panose="020F0600000000000000" pitchFamily="50" charset="-128"/>
              <a:ea typeface="HG丸ｺﾞｼｯｸM-PRO" panose="020F0600000000000000" pitchFamily="50" charset="-128"/>
            </a:endParaRPr>
          </a:p>
        </p:txBody>
      </p:sp>
      <p:pic>
        <p:nvPicPr>
          <p:cNvPr id="7" name="図 6"/>
          <p:cNvPicPr>
            <a:picLocks noChangeAspect="1"/>
          </p:cNvPicPr>
          <p:nvPr/>
        </p:nvPicPr>
        <p:blipFill>
          <a:blip r:embed="rId9"/>
          <a:stretch>
            <a:fillRect/>
          </a:stretch>
        </p:blipFill>
        <p:spPr>
          <a:xfrm>
            <a:off x="4762866" y="2268525"/>
            <a:ext cx="1709597" cy="1370831"/>
          </a:xfrm>
          <a:prstGeom prst="rect">
            <a:avLst/>
          </a:prstGeom>
        </p:spPr>
      </p:pic>
      <p:pic>
        <p:nvPicPr>
          <p:cNvPr id="5" name="図 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38871" y="4094374"/>
            <a:ext cx="1941965" cy="1505104"/>
          </a:xfrm>
          <a:prstGeom prst="rect">
            <a:avLst/>
          </a:prstGeom>
        </p:spPr>
      </p:pic>
    </p:spTree>
    <p:extLst>
      <p:ext uri="{BB962C8B-B14F-4D97-AF65-F5344CB8AC3E}">
        <p14:creationId xmlns:p14="http://schemas.microsoft.com/office/powerpoint/2010/main" val="135430374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1453</TotalTime>
  <Words>196</Words>
  <Application>Microsoft Office PowerPoint</Application>
  <PresentationFormat>A4 210 x 297 mm</PresentationFormat>
  <Paragraphs>64</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Blank</vt:lpstr>
      <vt:lpstr>PowerPoint プレゼンテーション</vt:lpstr>
      <vt:lpstr>PowerPoint プレゼンテーション</vt:lpstr>
    </vt:vector>
  </TitlesOfParts>
  <Company>農林水産省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農林水産省</dc:creator>
  <cp:lastModifiedBy>原　裕美</cp:lastModifiedBy>
  <cp:revision>168</cp:revision>
  <cp:lastPrinted>2017-05-29T07:40:58Z</cp:lastPrinted>
  <dcterms:created xsi:type="dcterms:W3CDTF">2016-10-19T05:42:43Z</dcterms:created>
  <dcterms:modified xsi:type="dcterms:W3CDTF">2018-02-14T06:05:13Z</dcterms:modified>
</cp:coreProperties>
</file>