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6" r:id="rId3"/>
  </p:sldIdLst>
  <p:sldSz cx="6858000" cy="9144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80" y="23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6E0E0-2692-495F-BCB8-F82CCDC22DCE}" type="datetimeFigureOut">
              <a:rPr kumimoji="1" lang="ja-JP" altLang="en-US" smtClean="0"/>
              <a:pPr/>
              <a:t>2015/7/16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F416-6478-4A5E-87EF-BED75EC76A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032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971A3-D9AB-46F5-9AB7-6C31C62C4A4C}" type="datetimeFigureOut">
              <a:rPr kumimoji="1" lang="ja-JP" altLang="en-US" smtClean="0"/>
              <a:pPr/>
              <a:t>2015/7/16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39775"/>
            <a:ext cx="2776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C830-75FC-4C92-A488-40919D21740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C830-75FC-4C92-A488-40919D21740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平成２６年１１月末作成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FE9D-A929-4B08-92EC-A42942C4D0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5497"/>
            <a:ext cx="6830616" cy="576063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pc="-300" dirty="0" smtClean="0">
                <a:ea typeface="ＤＨＰ特太ゴシック体" pitchFamily="2" charset="-128"/>
              </a:rPr>
              <a:t>農薬を使用する皆様へ</a:t>
            </a:r>
            <a:endParaRPr kumimoji="1" lang="ja-JP" altLang="en-US" spc="-300" dirty="0">
              <a:ea typeface="ＤＨＰ特太ゴシック体" pitchFamily="2" charset="-128"/>
            </a:endParaRPr>
          </a:p>
        </p:txBody>
      </p:sp>
      <p:sp>
        <p:nvSpPr>
          <p:cNvPr id="22" name="額縁 21"/>
          <p:cNvSpPr/>
          <p:nvPr/>
        </p:nvSpPr>
        <p:spPr>
          <a:xfrm>
            <a:off x="44624" y="4932040"/>
            <a:ext cx="6768752" cy="3201068"/>
          </a:xfrm>
          <a:prstGeom prst="bevel">
            <a:avLst>
              <a:gd name="adj" fmla="val 271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indent="-266700"/>
            <a:r>
              <a:rPr lang="ja-JP" altLang="en-US" sz="3200" b="1" spc="-300" dirty="0" smtClean="0">
                <a:ea typeface="ＤＨＰ特太ゴシック体" pitchFamily="2" charset="-128"/>
              </a:rPr>
              <a:t>②これらの農薬は、</a:t>
            </a:r>
            <a:r>
              <a:rPr lang="ja-JP" altLang="en-US" sz="3200" b="1" dirty="0" smtClean="0">
                <a:ea typeface="ＤＨＰ特太ゴシック体" pitchFamily="2" charset="-128"/>
              </a:rPr>
              <a:t>新しい</a:t>
            </a:r>
            <a:r>
              <a:rPr lang="ja-JP" altLang="en-US" sz="3200" b="1" dirty="0">
                <a:ea typeface="ＤＨＰ特太ゴシック体" pitchFamily="2" charset="-128"/>
              </a:rPr>
              <a:t>安全性評価に基づき、適用作物や使用時期などが制限されます。</a:t>
            </a:r>
          </a:p>
          <a:p>
            <a:pPr marL="534988" indent="-268288"/>
            <a:r>
              <a:rPr lang="ja-JP" altLang="en-US" sz="2400" dirty="0" smtClean="0">
                <a:ea typeface="ＤＨＰ特太ゴシック体" pitchFamily="2" charset="-128"/>
              </a:rPr>
              <a:t>★旧登録内容（旧ラベル）での使用を続けると、</a:t>
            </a:r>
            <a:r>
              <a:rPr lang="ja-JP" altLang="en-US" sz="2400" dirty="0">
                <a:ea typeface="ＤＨＰ特太ゴシック体" pitchFamily="2" charset="-128"/>
              </a:rPr>
              <a:t>今後、残留農薬基準値が改訂された場合に、作物によっては残留農薬基準値を超過する可能性があります</a:t>
            </a:r>
            <a:r>
              <a:rPr lang="ja-JP" altLang="en-US" sz="2400" dirty="0" smtClean="0">
                <a:ea typeface="ＤＨＰ特太ゴシック体" pitchFamily="2" charset="-128"/>
              </a:rPr>
              <a:t>。</a:t>
            </a:r>
            <a:endParaRPr lang="ja-JP" altLang="en-US" sz="2400" dirty="0">
              <a:ea typeface="ＤＨＰ特太ゴシック体" pitchFamily="2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25144" y="72009"/>
            <a:ext cx="2088233" cy="46754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ea typeface="ＤＨＰ特太ゴシック体"/>
              </a:rPr>
              <a:t>平成</a:t>
            </a:r>
            <a:r>
              <a:rPr lang="en-US" altLang="ja-JP" dirty="0" smtClean="0">
                <a:ea typeface="ＤＨＰ特太ゴシック体"/>
              </a:rPr>
              <a:t>27</a:t>
            </a:r>
            <a:r>
              <a:rPr lang="ja-JP" altLang="en-US" dirty="0" smtClean="0">
                <a:ea typeface="ＤＨＰ特太ゴシック体"/>
              </a:rPr>
              <a:t>年</a:t>
            </a:r>
            <a:r>
              <a:rPr lang="en-US" altLang="ja-JP" dirty="0">
                <a:ea typeface="ＤＨＰ特太ゴシック体"/>
              </a:rPr>
              <a:t>7</a:t>
            </a:r>
            <a:r>
              <a:rPr lang="ja-JP" altLang="en-US" smtClean="0">
                <a:ea typeface="ＤＨＰ特太ゴシック体"/>
              </a:rPr>
              <a:t>月</a:t>
            </a:r>
            <a:r>
              <a:rPr lang="ja-JP" altLang="en-US" dirty="0" smtClean="0">
                <a:ea typeface="ＤＨＰ特太ゴシック体"/>
              </a:rPr>
              <a:t>現在</a:t>
            </a:r>
            <a:endParaRPr kumimoji="1" lang="ja-JP" altLang="en-US" dirty="0">
              <a:ea typeface="ＤＨＰ特太ゴシック体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41410"/>
              </p:ext>
            </p:extLst>
          </p:nvPr>
        </p:nvGraphicFramePr>
        <p:xfrm>
          <a:off x="44625" y="1907704"/>
          <a:ext cx="6768752" cy="27307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8428"/>
                <a:gridCol w="1292908"/>
                <a:gridCol w="456320"/>
                <a:gridCol w="1597121"/>
                <a:gridCol w="532373"/>
                <a:gridCol w="1673175"/>
                <a:gridCol w="608427"/>
              </a:tblGrid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成分名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アセフェート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R w="12700" cmpd="sng">
                      <a:noFill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78" marR="8478" marT="8478" marB="0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カルボスルファン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R w="12700" cmpd="sng">
                      <a:noFill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78" marR="8478" marT="8478" marB="0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ベンフラカルブ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R w="12700" cmpd="sng">
                      <a:noFill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78" marR="8478" marT="8478" marB="0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T w="12700" cmpd="sng">
                      <a:noFill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チェック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T w="12700" cmpd="sng">
                      <a:noFill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チェック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lnT w="12700" cmpd="sng">
                      <a:noFill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チェック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2000"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商品名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オルトラン水和剤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ガゼット粒剤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オンコルＯＫ粒剤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ジェイエース水溶剤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アドバンテージ粒剤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グランドオンコル粒剤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オルトラン粒剤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アドバンテージＳ粒剤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ジャッジ箱粒剤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オルトランＤＸ粒剤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</a:p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</a:p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</a:p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478" marR="8478" marT="8478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オンコル粒剤５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ジェイエース粒剤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478" marR="8478" marT="8478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オンコルスタークル粒剤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スミフェート粒剤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478" marR="8478" marT="8478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オンダイアエース粒剤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 marL="180975" indent="-180975" algn="l" fontAlgn="t"/>
                      <a:r>
                        <a:rPr lang="ja-JP" altLang="en-US" sz="16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★お持ちの農薬には「○」、</a:t>
                      </a:r>
                      <a:endParaRPr lang="en-US" altLang="ja-JP" sz="1600" u="none" strike="noStrike" dirty="0" smtClean="0"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  <a:p>
                      <a:pPr marL="180975" indent="-180975" algn="l" fontAlgn="t"/>
                      <a:r>
                        <a:rPr lang="ja-JP" alt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★</a:t>
                      </a: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お持ちでない</a:t>
                      </a:r>
                      <a:r>
                        <a:rPr lang="ja-JP" altLang="en-US" sz="16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農薬には「</a:t>
                      </a:r>
                      <a:r>
                        <a:rPr lang="en-US" altLang="ja-JP" sz="16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×</a:t>
                      </a:r>
                      <a:r>
                        <a:rPr lang="ja-JP" altLang="en-US" sz="1600" u="none" strike="noStrike" dirty="0" smtClean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」をつけましょう。</a:t>
                      </a:r>
                      <a:endParaRPr lang="en-US" altLang="ja-JP" sz="1600" u="none" strike="noStrike" dirty="0" smtClean="0"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オンコルマイクロカプセル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オンコル粒剤１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（ステッド粒剤）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HGP創英角ｺﾞｼｯｸUB" panose="020B0900000000000000" pitchFamily="50" charset="-128"/>
                          <a:ea typeface="ＤＨＰ特太ゴシック体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ＤＨＰ特太ゴシック体"/>
                      </a:endParaRPr>
                    </a:p>
                  </a:txBody>
                  <a:tcPr marL="8478" marR="8478" marT="8478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額縁 9"/>
          <p:cNvSpPr/>
          <p:nvPr/>
        </p:nvSpPr>
        <p:spPr>
          <a:xfrm>
            <a:off x="44625" y="611560"/>
            <a:ext cx="3528391" cy="1080120"/>
          </a:xfrm>
          <a:prstGeom prst="bevel">
            <a:avLst>
              <a:gd name="adj" fmla="val 517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/>
            <a:r>
              <a:rPr lang="ja-JP" altLang="en-US" sz="3200" b="1" dirty="0" smtClean="0">
                <a:ea typeface="ＤＨＰ特太ゴシック体"/>
              </a:rPr>
              <a:t>①以下</a:t>
            </a:r>
            <a:r>
              <a:rPr lang="ja-JP" altLang="en-US" sz="3200" b="1" dirty="0">
                <a:ea typeface="ＤＨＰ特太ゴシック体"/>
              </a:rPr>
              <a:t>の農薬</a:t>
            </a:r>
            <a:r>
              <a:rPr lang="ja-JP" altLang="en-US" sz="3200" b="1" dirty="0" smtClean="0">
                <a:ea typeface="ＤＨＰ特太ゴシック体"/>
              </a:rPr>
              <a:t>を　お持ちですか</a:t>
            </a:r>
            <a:r>
              <a:rPr lang="ja-JP" altLang="en-US" sz="3200" b="1" dirty="0">
                <a:ea typeface="ＤＨＰ特太ゴシック体"/>
              </a:rPr>
              <a:t>？</a:t>
            </a:r>
            <a:endParaRPr lang="en-US" altLang="ja-JP" sz="3200" b="1" dirty="0" smtClean="0">
              <a:ea typeface="ＤＨＰ特太ゴシック体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2996952" y="4644008"/>
            <a:ext cx="864096" cy="255316"/>
          </a:xfrm>
          <a:prstGeom prst="downArrow">
            <a:avLst>
              <a:gd name="adj1" fmla="val 56614"/>
              <a:gd name="adj2" fmla="val 6865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2996952" y="8133108"/>
            <a:ext cx="864096" cy="255316"/>
          </a:xfrm>
          <a:prstGeom prst="downArrow">
            <a:avLst>
              <a:gd name="adj1" fmla="val 56614"/>
              <a:gd name="adj2" fmla="val 6865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額縁 14"/>
          <p:cNvSpPr/>
          <p:nvPr/>
        </p:nvSpPr>
        <p:spPr>
          <a:xfrm>
            <a:off x="44624" y="8388424"/>
            <a:ext cx="6768752" cy="720080"/>
          </a:xfrm>
          <a:prstGeom prst="bevel">
            <a:avLst>
              <a:gd name="adj" fmla="val 390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indent="-266700"/>
            <a:r>
              <a:rPr lang="ja-JP" altLang="en-US" sz="3200" b="1" kern="1000" spc="-170" dirty="0" smtClean="0">
                <a:ea typeface="ＤＨＰ特太ゴシック体" pitchFamily="2" charset="-128"/>
              </a:rPr>
              <a:t>③</a:t>
            </a:r>
            <a:r>
              <a:rPr lang="ja-JP" altLang="en-US" sz="3200" b="1" kern="1000" spc="-500" dirty="0" smtClean="0">
                <a:ea typeface="ＤＨＰ特太ゴシック体" pitchFamily="2" charset="-128"/>
              </a:rPr>
              <a:t>必ず、「新しい登録内容」で使用しましょう！</a:t>
            </a:r>
            <a:endParaRPr lang="ja-JP" altLang="en-US" b="1" kern="1000" spc="-500" dirty="0">
              <a:ea typeface="ＤＨＰ特太ゴシック体" pitchFamily="2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45024" y="611560"/>
            <a:ext cx="3168352" cy="10801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 smtClean="0">
                <a:ea typeface="ＤＨＰ特太ゴシック体"/>
              </a:rPr>
              <a:t>必ず</a:t>
            </a:r>
            <a:endParaRPr kumimoji="1" lang="en-US" altLang="ja-JP" sz="3200" b="1" dirty="0" smtClean="0">
              <a:ea typeface="ＤＨＰ特太ゴシック体"/>
            </a:endParaRPr>
          </a:p>
          <a:p>
            <a:r>
              <a:rPr kumimoji="1" lang="ja-JP" altLang="en-US" sz="3200" b="1" dirty="0" smtClean="0">
                <a:ea typeface="ＤＨＰ特太ゴシック体"/>
              </a:rPr>
              <a:t>確認</a:t>
            </a:r>
            <a:r>
              <a:rPr lang="ja-JP" altLang="en-US" sz="3200" b="1" dirty="0" smtClean="0">
                <a:ea typeface="ＤＨＰ特太ゴシック体"/>
              </a:rPr>
              <a:t>しましょう！</a:t>
            </a:r>
            <a:endParaRPr kumimoji="1" lang="ja-JP" altLang="en-US" sz="3200" b="1" dirty="0">
              <a:ea typeface="ＤＨＰ特太ゴシック体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2996952" y="1691680"/>
            <a:ext cx="864096" cy="255316"/>
          </a:xfrm>
          <a:prstGeom prst="downArrow">
            <a:avLst>
              <a:gd name="adj1" fmla="val 56614"/>
              <a:gd name="adj2" fmla="val 6865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31902"/>
              </p:ext>
            </p:extLst>
          </p:nvPr>
        </p:nvGraphicFramePr>
        <p:xfrm>
          <a:off x="0" y="899592"/>
          <a:ext cx="3140968" cy="74093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4784"/>
                <a:gridCol w="720080"/>
                <a:gridCol w="936104"/>
              </a:tblGrid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農薬名（商品名）</a:t>
                      </a:r>
                      <a:endParaRPr lang="zh-TW" altLang="en-US" sz="9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削除作物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spc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使用方法</a:t>
                      </a:r>
                      <a:r>
                        <a:rPr lang="ja-JP" altLang="en-US" sz="900" u="none" strike="noStrike" spc="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の変更</a:t>
                      </a:r>
                      <a:endParaRPr lang="ja-JP" altLang="en-US" sz="900" b="0" i="0" u="none" strike="noStrike" spc="0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5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オルトラン水和剤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a typeface="ＤＨＰ特太ゴシック体" pitchFamily="2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  <a:p>
                      <a:pPr marL="87313" indent="-87313" algn="l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※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下線の作物は、適用作名の変更により、実質、適用作物の削除に相当するもの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きつ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ミニトマト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かぶ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はつか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heavy" strike="noStrike" baseline="0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たかな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heavy" strike="noStrike" baseline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とうもろこし</a:t>
                      </a:r>
                      <a:endParaRPr lang="ja-JP" altLang="en-US" sz="800" b="0" i="0" u="heavy" strike="noStrike" baseline="0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レタス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非結球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あぶらな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科葉菜類</a:t>
                      </a:r>
                      <a:r>
                        <a:rPr lang="ja-JP" altLang="en-US" sz="800" u="none" strike="noStrike" spc="-15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（ケール、からしな、みずな、ルッコラ、</a:t>
                      </a:r>
                      <a:r>
                        <a:rPr lang="ja-JP" altLang="en-US" sz="800" u="heavy" strike="noStrike" spc="-150" baseline="0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たかな</a:t>
                      </a:r>
                      <a:r>
                        <a:rPr lang="ja-JP" altLang="en-US" sz="800" u="none" strike="noStrike" spc="-150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を</a:t>
                      </a:r>
                      <a:r>
                        <a:rPr lang="ja-JP" altLang="en-US" sz="800" u="none" strike="noStrike" spc="-15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除く</a:t>
                      </a:r>
                      <a:r>
                        <a:rPr lang="ja-JP" altLang="en-US" sz="800" u="none" strike="noStrike" spc="-15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）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オクラ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heavy" strike="noStrike" baseline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未成熟とうもろこし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ぶどう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かき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茶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847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spc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家庭園芸用オルトラン水和剤</a:t>
                      </a:r>
                      <a:br>
                        <a:rPr lang="ja-JP" altLang="en-US" sz="800" u="none" strike="noStrike" spc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spc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家庭</a:t>
                      </a:r>
                      <a:r>
                        <a:rPr lang="ja-JP" altLang="en-US" sz="800" u="none" strike="noStrike" spc="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園芸用ＧＦオルトラン水和剤</a:t>
                      </a:r>
                      <a:endParaRPr lang="en-US" altLang="ja-JP" sz="800" u="none" strike="noStrike" spc="0" dirty="0" smtClean="0">
                        <a:solidFill>
                          <a:schemeClr val="tx1"/>
                        </a:solidFill>
                        <a:ea typeface="ＤＨＰ特太ゴシック体" pitchFamily="2" charset="-128"/>
                      </a:endParaRPr>
                    </a:p>
                    <a:p>
                      <a:pPr algn="l" fontAlgn="ctr"/>
                      <a:endParaRPr lang="en-US" altLang="ja-JP" sz="600" b="0" i="0" u="none" strike="noStrike" spc="-150" dirty="0" smtClean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  <a:p>
                      <a:pPr marL="87313" marR="0" indent="-873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※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下線の作物は、適用作名の変更により、実質、適用作物の削除に相当するもの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きつ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ミニトマト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はつか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heavy" strike="noStrike" baseline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とうもろこし</a:t>
                      </a:r>
                      <a:endParaRPr lang="ja-JP" altLang="en-US" sz="800" b="0" i="0" u="heavy" strike="noStrike" baseline="0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レタス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オクラ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heavy" strike="noStrike" baseline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未成熟とうもろこし</a:t>
                      </a:r>
                      <a:br>
                        <a:rPr lang="ja-JP" altLang="en-US" sz="800" u="heavy" strike="noStrike" baseline="0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ぶどう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かき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1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spc="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オルトラン粒剤</a:t>
                      </a:r>
                      <a:endParaRPr lang="en-US" altLang="ja-JP" sz="800" u="none" strike="noStrike" spc="0" dirty="0" smtClean="0">
                        <a:solidFill>
                          <a:schemeClr val="tx1"/>
                        </a:solidFill>
                        <a:ea typeface="ＤＨＰ特太ゴシック体" pitchFamily="2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spc="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家庭園芸用オルトラン粒剤</a:t>
                      </a:r>
                      <a:r>
                        <a:rPr lang="zh-TW" altLang="en-US" sz="800" u="none" strike="noStrike" spc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zh-TW" altLang="en-US" sz="800" u="none" strike="noStrike" spc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800" u="none" strike="noStrike" spc="0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家庭園芸用ＧＦオルトラン粒剤</a:t>
                      </a:r>
                      <a:endParaRPr lang="zh-TW" altLang="en-US" sz="800" b="0" i="0" u="none" strike="noStrike" spc="0" dirty="0" smtClean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ミニトマト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はつか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ピーマン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かぶ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オルトランＤＸ粒剤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　</a:t>
                      </a: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5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ジェイエース粒剤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スミフェート粒剤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ミニトマト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かぶ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なばな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みず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こまつな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チンゲンサイ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18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ジェイエース水溶剤</a:t>
                      </a:r>
                      <a:endParaRPr lang="ja-JP" altLang="en-US" sz="800" b="0" i="0" u="none" strike="noStrike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きつ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ミニトマト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かぶ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かき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ぶどう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レタス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チンゲンサイ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みず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オクラ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茶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975383"/>
              </p:ext>
            </p:extLst>
          </p:nvPr>
        </p:nvGraphicFramePr>
        <p:xfrm>
          <a:off x="3212976" y="899592"/>
          <a:ext cx="1656184" cy="32925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8112"/>
                <a:gridCol w="648072"/>
              </a:tblGrid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農薬名（商品名）</a:t>
                      </a:r>
                      <a:endParaRPr lang="zh-TW" altLang="en-US" sz="900" b="0" i="0" u="none" strike="noStrike" dirty="0">
                        <a:solidFill>
                          <a:schemeClr val="tx1"/>
                        </a:solidFill>
                        <a:latin typeface="ＤＦ特太ゴシック体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削除作物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ガゼット粒剤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きゅうり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すいか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とうがん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キャベツ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はくさい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ねぎ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ブロッコリー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かんしょ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いちご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メロン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アドバンテージ粒剤 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きゅうり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すいか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なす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メロン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かんしょ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いちご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ねぎ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とうがん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アドバンテージＳ粒剤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ねぎ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だいこん </a:t>
                      </a:r>
                      <a:b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</a:b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かんし</a:t>
                      </a:r>
                      <a:r>
                        <a:rPr lang="ja-JP" altLang="en-US" sz="800" u="none" strike="noStrike" dirty="0" err="1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ょ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 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00293"/>
              </p:ext>
            </p:extLst>
          </p:nvPr>
        </p:nvGraphicFramePr>
        <p:xfrm>
          <a:off x="4941168" y="899592"/>
          <a:ext cx="1899592" cy="74454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1520"/>
                <a:gridCol w="648072"/>
              </a:tblGrid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農薬名（商品名）</a:t>
                      </a:r>
                      <a:endParaRPr lang="zh-TW" altLang="en-US" sz="900" b="0" i="0" u="none" strike="noStrike" dirty="0">
                        <a:solidFill>
                          <a:schemeClr val="tx1"/>
                        </a:solidFill>
                        <a:latin typeface="ＤＦ特太ゴシック体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solidFill>
                            <a:schemeClr val="tx1"/>
                          </a:solidFill>
                          <a:ea typeface="ＤＨＰ特太ゴシック体" pitchFamily="2" charset="-128"/>
                        </a:rPr>
                        <a:t>削除作物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latin typeface="ＤＦ特太ゴシック体"/>
                        <a:ea typeface="ＤＨＰ特太ゴシック体" pitchFamily="2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7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オンコルＯＫ粒剤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かんしょ</a:t>
                      </a:r>
                      <a:b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とうがん</a:t>
                      </a:r>
                      <a:b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オクラ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7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グランドオンコル粒剤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ジャッジ箱粒剤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38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オンコル粒剤５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すいか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メロン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なばな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カリフラワー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レタス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わけぎ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ほうれんそう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とうがん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いちご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かんし</a:t>
                      </a: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ょ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オクラ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4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オンコルスタークル粒剤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メロン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62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オンダイアエース粒剤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ばれ</a:t>
                      </a: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いしょ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すいか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メロン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だいこん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62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オンコルマイクロカプセル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ブロッコリー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カリフラワー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レタス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非結球レタス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わけぎ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にら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54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オンコル粒剤１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キャベツ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はくさい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きゅうり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すいか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メロン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なす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128">
                <a:tc>
                  <a:txBody>
                    <a:bodyPr/>
                    <a:lstStyle/>
                    <a:p>
                      <a:pPr marL="87313" indent="-87313"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ステッド粒剤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  <a:p>
                      <a:pPr marL="87313" indent="-87313" algn="l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※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登録</a:t>
                      </a:r>
                      <a:r>
                        <a:rPr lang="ja-JP" altLang="en-US" sz="7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失効のため作物削除は行われていませんが、左記作物に使用しないでください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。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latin typeface="ＭＳ Ｐゴシック"/>
                        <a:ea typeface="ＤＨＰ特太ゴシック体" pitchFamily="2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だいこん</a:t>
                      </a:r>
                      <a:b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  <a:ea typeface="ＤＨＰ特太ゴシック体" pitchFamily="2" charset="-128"/>
                        </a:rPr>
                        <a:t>ねぎ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額縁 12"/>
          <p:cNvSpPr/>
          <p:nvPr/>
        </p:nvSpPr>
        <p:spPr>
          <a:xfrm>
            <a:off x="3212976" y="7236296"/>
            <a:ext cx="1656184" cy="1080120"/>
          </a:xfrm>
          <a:prstGeom prst="bevel">
            <a:avLst>
              <a:gd name="adj" fmla="val 0"/>
            </a:avLst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ea typeface="ＤＨＰ特太ゴシック体" pitchFamily="2" charset="-128"/>
              </a:rPr>
              <a:t>【</a:t>
            </a:r>
            <a:r>
              <a:rPr kumimoji="1" lang="ja-JP" altLang="en-US" sz="1400" dirty="0" smtClean="0">
                <a:ea typeface="ＤＨＰ特太ゴシック体" pitchFamily="2" charset="-128"/>
              </a:rPr>
              <a:t>お問い合わせ先</a:t>
            </a:r>
            <a:r>
              <a:rPr lang="en-US" altLang="ja-JP" sz="1400" dirty="0" smtClean="0">
                <a:ea typeface="ＤＨＰ特太ゴシック体" pitchFamily="2" charset="-128"/>
              </a:rPr>
              <a:t>】</a:t>
            </a:r>
          </a:p>
          <a:p>
            <a:endParaRPr kumimoji="1" lang="en-US" altLang="ja-JP" sz="1000" dirty="0" smtClean="0">
              <a:ea typeface="ＤＨＰ特太ゴシック体" pitchFamily="2" charset="-128"/>
            </a:endParaRPr>
          </a:p>
          <a:p>
            <a:endParaRPr lang="en-US" altLang="ja-JP" sz="1000" dirty="0">
              <a:ea typeface="ＤＨＰ特太ゴシック体" pitchFamily="2" charset="-128"/>
            </a:endParaRPr>
          </a:p>
          <a:p>
            <a:r>
              <a:rPr kumimoji="1" lang="en-US" altLang="ja-JP" sz="1000" dirty="0" smtClean="0">
                <a:ea typeface="ＤＨＰ特太ゴシック体" pitchFamily="2" charset="-128"/>
              </a:rPr>
              <a:t>※</a:t>
            </a:r>
            <a:r>
              <a:rPr kumimoji="1" lang="ja-JP" altLang="en-US" sz="1000" dirty="0" smtClean="0">
                <a:ea typeface="ＤＨＰ特太ゴシック体" pitchFamily="2" charset="-128"/>
              </a:rPr>
              <a:t>この資料は</a:t>
            </a:r>
            <a:r>
              <a:rPr kumimoji="1" lang="ja-JP" altLang="en-US" sz="1000" spc="-300" dirty="0" smtClean="0">
                <a:ea typeface="ＤＨＰ特太ゴシック体" pitchFamily="2" charset="-128"/>
              </a:rPr>
              <a:t>、</a:t>
            </a:r>
            <a:r>
              <a:rPr kumimoji="1" lang="ja-JP" altLang="en-US" sz="1000" dirty="0" smtClean="0">
                <a:ea typeface="ＤＨＰ特太ゴシック体" pitchFamily="2" charset="-128"/>
              </a:rPr>
              <a:t>販売</a:t>
            </a:r>
            <a:r>
              <a:rPr lang="ja-JP" altLang="en-US" sz="1000" dirty="0" smtClean="0">
                <a:ea typeface="ＤＨＰ特太ゴシック体" pitchFamily="2" charset="-128"/>
              </a:rPr>
              <a:t>実績のある農薬を掲載しています。</a:t>
            </a:r>
            <a:endParaRPr kumimoji="1" lang="ja-JP" altLang="en-US" sz="1000" dirty="0">
              <a:ea typeface="ＤＨＰ特太ゴシック体" pitchFamily="2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-1" y="395536"/>
            <a:ext cx="2996953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ea typeface="ＤＦ特太ゴシック体" pitchFamily="1" charset="-128"/>
              </a:rPr>
              <a:t>アセフェート</a:t>
            </a:r>
            <a:endParaRPr kumimoji="1" lang="en-US" altLang="ja-JP" dirty="0" smtClean="0">
              <a:ea typeface="ＤＦ特太ゴシック体" pitchFamily="1" charset="-128"/>
            </a:endParaRPr>
          </a:p>
          <a:p>
            <a:pPr algn="ctr">
              <a:lnSpc>
                <a:spcPts val="1400"/>
              </a:lnSpc>
            </a:pPr>
            <a:r>
              <a:rPr kumimoji="1" lang="en-US" altLang="ja-JP" sz="1600" dirty="0" smtClean="0">
                <a:ea typeface="ＤＦ特太ゴシック体" pitchFamily="1" charset="-128"/>
              </a:rPr>
              <a:t>(</a:t>
            </a:r>
            <a:r>
              <a:rPr kumimoji="1" lang="ja-JP" altLang="en-US" sz="1600" dirty="0" smtClean="0">
                <a:ea typeface="ＤＦ特太ゴシック体" pitchFamily="1" charset="-128"/>
              </a:rPr>
              <a:t>平成</a:t>
            </a:r>
            <a:r>
              <a:rPr kumimoji="1" lang="en-US" altLang="ja-JP" sz="1600" dirty="0" smtClean="0">
                <a:ea typeface="ＤＦ特太ゴシック体" pitchFamily="1" charset="-128"/>
              </a:rPr>
              <a:t>26</a:t>
            </a:r>
            <a:r>
              <a:rPr kumimoji="1" lang="ja-JP" altLang="en-US" sz="1600" dirty="0" smtClean="0">
                <a:ea typeface="ＤＦ特太ゴシック体" pitchFamily="1" charset="-128"/>
              </a:rPr>
              <a:t>年</a:t>
            </a:r>
            <a:r>
              <a:rPr kumimoji="1" lang="en-US" altLang="ja-JP" sz="1600" dirty="0" smtClean="0">
                <a:ea typeface="ＤＦ特太ゴシック体" pitchFamily="1" charset="-128"/>
              </a:rPr>
              <a:t>11</a:t>
            </a:r>
            <a:r>
              <a:rPr kumimoji="1" lang="ja-JP" altLang="en-US" sz="1600" dirty="0" smtClean="0">
                <a:ea typeface="ＤＦ特太ゴシック体" pitchFamily="1" charset="-128"/>
              </a:rPr>
              <a:t>月</a:t>
            </a:r>
            <a:r>
              <a:rPr kumimoji="1" lang="en-US" altLang="ja-JP" sz="1600" dirty="0" smtClean="0">
                <a:ea typeface="ＤＦ特太ゴシック体" pitchFamily="1" charset="-128"/>
              </a:rPr>
              <a:t>17</a:t>
            </a:r>
            <a:r>
              <a:rPr kumimoji="1" lang="ja-JP" altLang="en-US" sz="1600" dirty="0" smtClean="0">
                <a:ea typeface="ＤＦ特太ゴシック体" pitchFamily="1" charset="-128"/>
              </a:rPr>
              <a:t>日</a:t>
            </a:r>
            <a:r>
              <a:rPr kumimoji="1" lang="ja-JP" altLang="en-US" sz="1600" dirty="0" smtClean="0">
                <a:ea typeface="ＤＦ特太ゴシック体" pitchFamily="1" charset="-128"/>
              </a:rPr>
              <a:t>変更</a:t>
            </a:r>
            <a:r>
              <a:rPr lang="en-US" altLang="ja-JP" sz="1600" dirty="0" smtClean="0">
                <a:ea typeface="ＤＦ特太ゴシック体" pitchFamily="1" charset="-128"/>
              </a:rPr>
              <a:t>)</a:t>
            </a:r>
            <a:endParaRPr kumimoji="1" lang="ja-JP" altLang="en-US" sz="1600" dirty="0">
              <a:ea typeface="ＤＦ特太ゴシック体" pitchFamily="1" charset="-128"/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3212976" y="4283967"/>
            <a:ext cx="1656184" cy="2880321"/>
          </a:xfrm>
          <a:ln w="15875" cmpd="dbl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lvl="0" algn="just">
              <a:lnSpc>
                <a:spcPts val="2000"/>
              </a:lnSpc>
              <a:defRPr/>
            </a:pPr>
            <a:r>
              <a:rPr lang="ja-JP" altLang="en-US" sz="1400" dirty="0">
                <a:ea typeface="ＤＨＰ特太ゴシック体" pitchFamily="2" charset="-128"/>
              </a:rPr>
              <a:t>◆</a:t>
            </a:r>
            <a:r>
              <a:rPr lang="ja-JP" altLang="en-US" sz="1400" dirty="0" smtClean="0">
                <a:ea typeface="ＤＨＰ特太ゴシック体" pitchFamily="2" charset="-128"/>
              </a:rPr>
              <a:t>これらの農薬は、　　必ず農薬製造者の</a:t>
            </a:r>
            <a:r>
              <a:rPr lang="en-US" altLang="ja-JP" sz="1400" dirty="0" smtClean="0">
                <a:ea typeface="ＤＨＰ特太ゴシック体" pitchFamily="2" charset="-128"/>
              </a:rPr>
              <a:t>『</a:t>
            </a:r>
            <a:r>
              <a:rPr lang="ja-JP" altLang="en-US" sz="1400" dirty="0" smtClean="0">
                <a:ea typeface="ＤＨＰ特太ゴシック体" pitchFamily="2" charset="-128"/>
              </a:rPr>
              <a:t>注意喚起</a:t>
            </a:r>
            <a:r>
              <a:rPr lang="en-US" altLang="ja-JP" sz="1400" dirty="0" smtClean="0">
                <a:ea typeface="ＤＨＰ特太ゴシック体" pitchFamily="2" charset="-128"/>
              </a:rPr>
              <a:t>』</a:t>
            </a:r>
            <a:r>
              <a:rPr lang="ja-JP" altLang="en-US" sz="1400" dirty="0" smtClean="0">
                <a:ea typeface="ＤＨＰ特太ゴシック体" pitchFamily="2" charset="-128"/>
              </a:rPr>
              <a:t>資料や最新の登録情報を確認し、新しい登録内容でご使用ください。</a:t>
            </a:r>
            <a:r>
              <a:rPr lang="en-US" altLang="ja-JP" sz="1400" dirty="0" smtClean="0">
                <a:ea typeface="ＤＨＰ特太ゴシック体" pitchFamily="2" charset="-128"/>
              </a:rPr>
              <a:t/>
            </a:r>
            <a:br>
              <a:rPr lang="en-US" altLang="ja-JP" sz="1400" dirty="0" smtClean="0">
                <a:ea typeface="ＤＨＰ特太ゴシック体" pitchFamily="2" charset="-128"/>
              </a:rPr>
            </a:br>
            <a:r>
              <a:rPr lang="en-US" altLang="ja-JP" sz="900" dirty="0" smtClean="0">
                <a:ea typeface="ＤＨＰ特太ゴシック体" pitchFamily="2" charset="-128"/>
              </a:rPr>
              <a:t/>
            </a:r>
            <a:br>
              <a:rPr lang="en-US" altLang="ja-JP" sz="900" dirty="0" smtClean="0">
                <a:ea typeface="ＤＨＰ特太ゴシック体" pitchFamily="2" charset="-128"/>
              </a:rPr>
            </a:br>
            <a:r>
              <a:rPr lang="en-US" altLang="ja-JP" sz="1400" dirty="0" smtClean="0">
                <a:ea typeface="ＤＨＰ特太ゴシック体" pitchFamily="2" charset="-128"/>
              </a:rPr>
              <a:t>《</a:t>
            </a:r>
            <a:r>
              <a:rPr lang="ja-JP" altLang="en-US" sz="1400" dirty="0">
                <a:ea typeface="ＤＨＰ特太ゴシック体" pitchFamily="2" charset="-128"/>
              </a:rPr>
              <a:t>基本的な注意事項</a:t>
            </a:r>
            <a:r>
              <a:rPr lang="en-US" altLang="ja-JP" sz="1400" dirty="0">
                <a:ea typeface="ＤＨＰ特太ゴシック体" pitchFamily="2" charset="-128"/>
              </a:rPr>
              <a:t>》</a:t>
            </a:r>
            <a:r>
              <a:rPr lang="en-US" altLang="ja-JP" sz="1400" spc="-150" dirty="0">
                <a:ea typeface="ＤＨＰ特太ゴシック体" pitchFamily="2" charset="-128"/>
              </a:rPr>
              <a:t/>
            </a:r>
            <a:br>
              <a:rPr lang="en-US" altLang="ja-JP" sz="1400" spc="-150" dirty="0">
                <a:ea typeface="ＤＨＰ特太ゴシック体" pitchFamily="2" charset="-128"/>
              </a:rPr>
            </a:br>
            <a:r>
              <a:rPr lang="ja-JP" altLang="en-US" sz="1400" spc="-150" dirty="0">
                <a:ea typeface="ＤＨＰ特太ゴシック体" pitchFamily="2" charset="-128"/>
              </a:rPr>
              <a:t>◆</a:t>
            </a:r>
            <a:r>
              <a:rPr lang="ja-JP" altLang="en-US" sz="1400" dirty="0" smtClean="0">
                <a:ea typeface="ＤＨＰ特太ゴシック体" pitchFamily="2" charset="-128"/>
              </a:rPr>
              <a:t>最終</a:t>
            </a:r>
            <a:r>
              <a:rPr lang="ja-JP" altLang="en-US" sz="1400" dirty="0">
                <a:ea typeface="ＤＨＰ特太ゴシック体" pitchFamily="2" charset="-128"/>
              </a:rPr>
              <a:t>有効年月を過ぎた農薬は</a:t>
            </a:r>
            <a:r>
              <a:rPr lang="ja-JP" altLang="en-US" sz="1400" dirty="0" smtClean="0">
                <a:ea typeface="ＤＨＰ特太ゴシック体" pitchFamily="2" charset="-128"/>
              </a:rPr>
              <a:t>、使用</a:t>
            </a:r>
            <a:r>
              <a:rPr lang="ja-JP" altLang="en-US" sz="1400" dirty="0">
                <a:ea typeface="ＤＨＰ特太ゴシック体" pitchFamily="2" charset="-128"/>
              </a:rPr>
              <a:t>しないよう</a:t>
            </a:r>
            <a:r>
              <a:rPr lang="ja-JP" altLang="en-US" sz="1400" spc="-150" dirty="0" smtClean="0">
                <a:ea typeface="ＤＨＰ特太ゴシック体" pitchFamily="2" charset="-128"/>
              </a:rPr>
              <a:t>努めましょう。</a:t>
            </a:r>
            <a:endParaRPr kumimoji="1" lang="ja-JP" altLang="en-US" sz="1400" spc="-150" dirty="0">
              <a:ea typeface="ＤＨＰ特太ゴシック体" pitchFamily="2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0" y="8388424"/>
            <a:ext cx="6858000" cy="75557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ea typeface="ＤＦ特太ゴシック体" pitchFamily="1" charset="-128"/>
              </a:rPr>
              <a:t>◆</a:t>
            </a:r>
            <a:r>
              <a:rPr lang="ja-JP" altLang="en-US" sz="1200" dirty="0">
                <a:ea typeface="ＤＦ特太ゴシック体" pitchFamily="1" charset="-128"/>
              </a:rPr>
              <a:t>農薬の</a:t>
            </a:r>
            <a:r>
              <a:rPr lang="ja-JP" altLang="en-US" sz="1200" dirty="0" smtClean="0">
                <a:ea typeface="ＤＦ特太ゴシック体" pitchFamily="1" charset="-128"/>
              </a:rPr>
              <a:t>登録</a:t>
            </a:r>
            <a:r>
              <a:rPr lang="ja-JP" altLang="en-US" sz="1200" dirty="0">
                <a:ea typeface="ＤＦ特太ゴシック体" pitchFamily="1" charset="-128"/>
              </a:rPr>
              <a:t>内容は、農林</a:t>
            </a:r>
            <a:r>
              <a:rPr lang="ja-JP" altLang="en-US" sz="1200" dirty="0" smtClean="0">
                <a:ea typeface="ＤＦ特太ゴシック体" pitchFamily="1" charset="-128"/>
              </a:rPr>
              <a:t>水産消費安全技術</a:t>
            </a:r>
            <a:r>
              <a:rPr lang="ja-JP" altLang="en-US" sz="1200" spc="-150" dirty="0" smtClean="0">
                <a:ea typeface="ＤＦ特太ゴシック体" pitchFamily="1" charset="-128"/>
              </a:rPr>
              <a:t>センターホームページ（以下</a:t>
            </a:r>
            <a:r>
              <a:rPr lang="ja-JP" altLang="en-US" sz="1200" spc="-150" dirty="0">
                <a:ea typeface="ＤＦ特太ゴシック体" pitchFamily="1" charset="-128"/>
              </a:rPr>
              <a:t>の</a:t>
            </a:r>
            <a:r>
              <a:rPr lang="en-US" altLang="ja-JP" sz="1200" spc="-150" dirty="0" smtClean="0">
                <a:ea typeface="ＤＦ特太ゴシック体" pitchFamily="1" charset="-128"/>
              </a:rPr>
              <a:t>URL</a:t>
            </a:r>
            <a:r>
              <a:rPr lang="ja-JP" altLang="en-US" sz="1200" spc="-150" dirty="0" smtClean="0">
                <a:ea typeface="ＤＦ特太ゴシック体" pitchFamily="1" charset="-128"/>
              </a:rPr>
              <a:t>）</a:t>
            </a:r>
            <a:r>
              <a:rPr lang="ja-JP" altLang="en-US" sz="1200" dirty="0" smtClean="0">
                <a:ea typeface="ＤＦ特太ゴシック体" pitchFamily="1" charset="-128"/>
              </a:rPr>
              <a:t>から確認できます</a:t>
            </a:r>
            <a:r>
              <a:rPr lang="ja-JP" altLang="en-US" sz="1200" dirty="0">
                <a:ea typeface="ＤＦ特太ゴシック体" pitchFamily="1" charset="-128"/>
              </a:rPr>
              <a:t>。</a:t>
            </a:r>
            <a:br>
              <a:rPr lang="ja-JP" altLang="en-US" sz="1200" dirty="0">
                <a:ea typeface="ＤＦ特太ゴシック体" pitchFamily="1" charset="-128"/>
              </a:rPr>
            </a:br>
            <a:r>
              <a:rPr lang="ja-JP" altLang="en-US" sz="1200" dirty="0" smtClean="0">
                <a:ea typeface="ＤＦ特太ゴシック体" pitchFamily="1" charset="-128"/>
              </a:rPr>
              <a:t>　</a:t>
            </a:r>
            <a:r>
              <a:rPr lang="en-US" altLang="ja-JP" sz="1200" dirty="0">
                <a:ea typeface="ＤＦ特太ゴシック体" pitchFamily="1" charset="-128"/>
              </a:rPr>
              <a:t>http://</a:t>
            </a:r>
            <a:r>
              <a:rPr lang="en-US" altLang="ja-JP" sz="1200" dirty="0" smtClean="0">
                <a:ea typeface="ＤＦ特太ゴシック体" pitchFamily="1" charset="-128"/>
              </a:rPr>
              <a:t>www.acis.famic.go.jp/index_kensaku.htm</a:t>
            </a:r>
            <a:r>
              <a:rPr lang="ja-JP" altLang="en-US" sz="1200" dirty="0" smtClean="0">
                <a:ea typeface="ＤＦ特太ゴシック体" pitchFamily="1" charset="-128"/>
              </a:rPr>
              <a:t>　</a:t>
            </a:r>
            <a:r>
              <a:rPr lang="ja-JP" altLang="en-US" sz="1050" dirty="0" smtClean="0">
                <a:ea typeface="ＤＦ特太ゴシック体" pitchFamily="1" charset="-128"/>
              </a:rPr>
              <a:t>（画面下方の利用規約に同意すれば利用できます。）</a:t>
            </a:r>
            <a:endParaRPr lang="en-US" altLang="ja-JP" sz="1050" dirty="0" smtClean="0">
              <a:ea typeface="ＤＦ特太ゴシック体" pitchFamily="1" charset="-128"/>
            </a:endParaRPr>
          </a:p>
          <a:p>
            <a:r>
              <a:rPr lang="ja-JP" altLang="en-US" sz="1200" dirty="0" smtClean="0">
                <a:ea typeface="ＤＦ特太ゴシック体" pitchFamily="1" charset="-128"/>
              </a:rPr>
              <a:t>◆農薬</a:t>
            </a:r>
            <a:r>
              <a:rPr lang="ja-JP" altLang="en-US" sz="1200" dirty="0">
                <a:ea typeface="ＤＦ特太ゴシック体" pitchFamily="1" charset="-128"/>
              </a:rPr>
              <a:t>製造者の</a:t>
            </a:r>
            <a:r>
              <a:rPr lang="en-US" altLang="ja-JP" sz="1200" dirty="0">
                <a:ea typeface="ＤＦ特太ゴシック体" pitchFamily="1" charset="-128"/>
              </a:rPr>
              <a:t>『</a:t>
            </a:r>
            <a:r>
              <a:rPr lang="ja-JP" altLang="en-US" sz="1200" dirty="0">
                <a:ea typeface="ＤＦ特太ゴシック体" pitchFamily="1" charset="-128"/>
              </a:rPr>
              <a:t>注意喚起</a:t>
            </a:r>
            <a:r>
              <a:rPr lang="en-US" altLang="ja-JP" sz="1200" dirty="0">
                <a:ea typeface="ＤＦ特太ゴシック体" pitchFamily="1" charset="-128"/>
              </a:rPr>
              <a:t>』</a:t>
            </a:r>
            <a:r>
              <a:rPr lang="ja-JP" altLang="en-US" sz="1200" dirty="0">
                <a:ea typeface="ＤＦ特太ゴシック体" pitchFamily="1" charset="-128"/>
              </a:rPr>
              <a:t>資料は、県庁</a:t>
            </a:r>
            <a:r>
              <a:rPr lang="ja-JP" altLang="en-US" sz="1200" dirty="0" smtClean="0">
                <a:ea typeface="ＤＦ特太ゴシック体" pitchFamily="1" charset="-128"/>
              </a:rPr>
              <a:t>ホームページ</a:t>
            </a:r>
            <a:r>
              <a:rPr lang="ja-JP" altLang="en-US" sz="1200" spc="-150" dirty="0" smtClean="0">
                <a:ea typeface="ＤＦ特太ゴシック体" pitchFamily="1" charset="-128"/>
              </a:rPr>
              <a:t>（以下の</a:t>
            </a:r>
            <a:r>
              <a:rPr lang="en-US" altLang="ja-JP" sz="1200" spc="-150" dirty="0" smtClean="0">
                <a:ea typeface="ＤＦ特太ゴシック体" pitchFamily="1" charset="-128"/>
              </a:rPr>
              <a:t>URL</a:t>
            </a:r>
            <a:r>
              <a:rPr lang="ja-JP" altLang="en-US" sz="1200" spc="-150" dirty="0" smtClean="0">
                <a:ea typeface="ＤＦ特太ゴシック体" pitchFamily="1" charset="-128"/>
              </a:rPr>
              <a:t>）</a:t>
            </a:r>
            <a:r>
              <a:rPr lang="ja-JP" altLang="en-US" sz="1200" dirty="0" smtClean="0">
                <a:ea typeface="ＤＦ特太ゴシック体" pitchFamily="1" charset="-128"/>
              </a:rPr>
              <a:t>に</a:t>
            </a:r>
            <a:r>
              <a:rPr lang="ja-JP" altLang="en-US" sz="1200" dirty="0">
                <a:ea typeface="ＤＦ特太ゴシック体" pitchFamily="1" charset="-128"/>
              </a:rPr>
              <a:t>掲載しています</a:t>
            </a:r>
            <a:r>
              <a:rPr lang="ja-JP" altLang="en-US" sz="1200" dirty="0" smtClean="0">
                <a:ea typeface="ＤＦ特太ゴシック体" pitchFamily="1" charset="-128"/>
              </a:rPr>
              <a:t>。</a:t>
            </a:r>
            <a:r>
              <a:rPr lang="ja-JP" altLang="en-US" sz="1400" u="sng" spc="-150" dirty="0" smtClean="0">
                <a:ea typeface="ＤＦ特太ゴシック体" pitchFamily="1" charset="-128"/>
              </a:rPr>
              <a:t/>
            </a:r>
            <a:br>
              <a:rPr lang="ja-JP" altLang="en-US" sz="1400" u="sng" spc="-150" dirty="0" smtClean="0">
                <a:ea typeface="ＤＦ特太ゴシック体" pitchFamily="1" charset="-128"/>
              </a:rPr>
            </a:br>
            <a:r>
              <a:rPr lang="ja-JP" altLang="en-US" sz="1200" dirty="0" smtClean="0">
                <a:ea typeface="ＤＦ特太ゴシック体" pitchFamily="1" charset="-128"/>
              </a:rPr>
              <a:t>　</a:t>
            </a:r>
            <a:r>
              <a:rPr lang="en-US" altLang="ja-JP" sz="1200" dirty="0">
                <a:ea typeface="ＤＦ特太ゴシック体" pitchFamily="1" charset="-128"/>
              </a:rPr>
              <a:t>http://</a:t>
            </a:r>
            <a:r>
              <a:rPr lang="en-US" altLang="ja-JP" sz="1200" dirty="0" smtClean="0">
                <a:ea typeface="ＤＦ特太ゴシック体" pitchFamily="1" charset="-128"/>
              </a:rPr>
              <a:t>www.pref.yamaguchi.lg.jp/cms/a17300/nougi/tannkibakuro.html</a:t>
            </a:r>
            <a:endParaRPr kumimoji="1" lang="ja-JP" altLang="en-US" sz="1200" dirty="0">
              <a:ea typeface="ＤＦ特太ゴシック体" pitchFamily="1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157192" y="0"/>
            <a:ext cx="1700809" cy="3955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ea typeface="ＤＨＰ特太ゴシック体" pitchFamily="2" charset="-128"/>
              </a:rPr>
              <a:t>平成</a:t>
            </a:r>
            <a:r>
              <a:rPr lang="en-US" altLang="ja-JP" sz="1400" dirty="0" smtClean="0">
                <a:ea typeface="ＤＨＰ特太ゴシック体" pitchFamily="2" charset="-128"/>
              </a:rPr>
              <a:t>27</a:t>
            </a:r>
            <a:r>
              <a:rPr lang="ja-JP" altLang="en-US" sz="1400" dirty="0" smtClean="0">
                <a:ea typeface="ＤＨＰ特太ゴシック体" pitchFamily="2" charset="-128"/>
              </a:rPr>
              <a:t>年</a:t>
            </a:r>
            <a:r>
              <a:rPr lang="en-US" altLang="ja-JP" sz="1400" dirty="0">
                <a:ea typeface="ＤＨＰ特太ゴシック体" pitchFamily="2" charset="-128"/>
              </a:rPr>
              <a:t>7</a:t>
            </a:r>
            <a:r>
              <a:rPr lang="ja-JP" altLang="en-US" sz="1400" dirty="0" smtClean="0">
                <a:ea typeface="ＤＨＰ特太ゴシック体" pitchFamily="2" charset="-128"/>
              </a:rPr>
              <a:t>月現在</a:t>
            </a:r>
            <a:endParaRPr kumimoji="1" lang="ja-JP" altLang="en-US" sz="1400" dirty="0">
              <a:ea typeface="ＤＨＰ特太ゴシック体" pitchFamily="2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-5706" y="0"/>
            <a:ext cx="5111106" cy="3955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300" dirty="0" smtClean="0">
                <a:ea typeface="ＤＨＰ特太ゴシック体" pitchFamily="2" charset="-128"/>
              </a:rPr>
              <a:t>使用方法が制限される農薬と作物一覧</a:t>
            </a:r>
            <a:endParaRPr kumimoji="1" lang="ja-JP" altLang="en-US" sz="2300" dirty="0">
              <a:ea typeface="ＤＨＰ特太ゴシック体" pitchFamily="2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068960" y="395536"/>
            <a:ext cx="1844825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-300" dirty="0" smtClean="0">
                <a:ea typeface="ＤＦ特太ゴシック体" pitchFamily="1" charset="-128"/>
              </a:rPr>
              <a:t>カルボスルファン</a:t>
            </a:r>
            <a:endParaRPr kumimoji="1" lang="en-US" altLang="ja-JP" spc="-300" dirty="0" smtClean="0">
              <a:ea typeface="ＤＦ特太ゴシック体" pitchFamily="1" charset="-128"/>
            </a:endParaRPr>
          </a:p>
          <a:p>
            <a:pPr algn="ctr">
              <a:lnSpc>
                <a:spcPts val="1400"/>
              </a:lnSpc>
            </a:pPr>
            <a:r>
              <a:rPr kumimoji="1" lang="en-US" altLang="ja-JP" sz="1400" kern="1100" spc="-300" dirty="0" smtClean="0">
                <a:ea typeface="ＤＦ特太ゴシック体" pitchFamily="1" charset="-128"/>
              </a:rPr>
              <a:t>(</a:t>
            </a:r>
            <a:r>
              <a:rPr kumimoji="1" lang="ja-JP" altLang="en-US" sz="1400" kern="1100" spc="-300" dirty="0" smtClean="0">
                <a:ea typeface="ＤＦ特太ゴシック体" pitchFamily="1" charset="-128"/>
              </a:rPr>
              <a:t>平成</a:t>
            </a:r>
            <a:r>
              <a:rPr kumimoji="1" lang="en-US" altLang="ja-JP" sz="1400" kern="1100" spc="-300" dirty="0" smtClean="0">
                <a:ea typeface="ＤＦ特太ゴシック体" pitchFamily="1" charset="-128"/>
              </a:rPr>
              <a:t>27</a:t>
            </a:r>
            <a:r>
              <a:rPr kumimoji="1" lang="ja-JP" altLang="en-US" sz="1400" kern="1100" spc="-300" dirty="0" smtClean="0">
                <a:ea typeface="ＤＦ特太ゴシック体" pitchFamily="1" charset="-128"/>
              </a:rPr>
              <a:t>年</a:t>
            </a:r>
            <a:r>
              <a:rPr kumimoji="1" lang="en-US" altLang="ja-JP" sz="1400" kern="1100" spc="-300" dirty="0" smtClean="0">
                <a:ea typeface="ＤＦ特太ゴシック体" pitchFamily="1" charset="-128"/>
              </a:rPr>
              <a:t>7</a:t>
            </a:r>
            <a:r>
              <a:rPr kumimoji="1" lang="ja-JP" altLang="en-US" sz="1400" kern="1100" spc="-300" dirty="0" smtClean="0">
                <a:ea typeface="ＤＦ特太ゴシック体" pitchFamily="1" charset="-128"/>
              </a:rPr>
              <a:t>月</a:t>
            </a:r>
            <a:r>
              <a:rPr kumimoji="1" lang="en-US" altLang="ja-JP" sz="1400" kern="1100" spc="-300" dirty="0" smtClean="0">
                <a:ea typeface="ＤＦ特太ゴシック体" pitchFamily="1" charset="-128"/>
              </a:rPr>
              <a:t>8</a:t>
            </a:r>
            <a:r>
              <a:rPr kumimoji="1" lang="ja-JP" altLang="en-US" sz="1400" kern="1100" spc="-300" dirty="0" smtClean="0">
                <a:ea typeface="ＤＦ特太ゴシック体" pitchFamily="1" charset="-128"/>
              </a:rPr>
              <a:t>日</a:t>
            </a:r>
            <a:r>
              <a:rPr kumimoji="1" lang="ja-JP" altLang="en-US" sz="1400" kern="1100" spc="-300" dirty="0" smtClean="0">
                <a:ea typeface="ＤＦ特太ゴシック体" pitchFamily="1" charset="-128"/>
              </a:rPr>
              <a:t>変更</a:t>
            </a:r>
            <a:r>
              <a:rPr kumimoji="1" lang="en-US" altLang="ja-JP" sz="1400" kern="1100" spc="-300" dirty="0" smtClean="0">
                <a:ea typeface="ＤＦ特太ゴシック体" pitchFamily="1" charset="-128"/>
              </a:rPr>
              <a:t>)</a:t>
            </a:r>
            <a:endParaRPr kumimoji="1" lang="ja-JP" altLang="en-US" sz="1400" kern="1100" spc="-300" dirty="0">
              <a:ea typeface="ＤＦ特太ゴシック体" pitchFamily="1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68551" y="395536"/>
            <a:ext cx="1844825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-300" dirty="0" smtClean="0">
                <a:ea typeface="ＤＦ特太ゴシック体" pitchFamily="1" charset="-128"/>
              </a:rPr>
              <a:t>ベンフラカルブ</a:t>
            </a:r>
            <a:endParaRPr kumimoji="1" lang="en-US" altLang="ja-JP" spc="-300" dirty="0" smtClean="0">
              <a:ea typeface="ＤＦ特太ゴシック体" pitchFamily="1" charset="-128"/>
            </a:endParaRPr>
          </a:p>
          <a:p>
            <a:pPr algn="ctr">
              <a:lnSpc>
                <a:spcPts val="1400"/>
              </a:lnSpc>
            </a:pPr>
            <a:r>
              <a:rPr kumimoji="1" lang="en-US" altLang="ja-JP" sz="1400" spc="-300" dirty="0" smtClean="0">
                <a:ea typeface="ＤＦ特太ゴシック体" pitchFamily="1" charset="-128"/>
              </a:rPr>
              <a:t>(</a:t>
            </a:r>
            <a:r>
              <a:rPr kumimoji="1" lang="ja-JP" altLang="en-US" sz="1400" spc="-300" dirty="0" smtClean="0">
                <a:ea typeface="ＤＦ特太ゴシック体" pitchFamily="1" charset="-128"/>
              </a:rPr>
              <a:t>平成</a:t>
            </a:r>
            <a:r>
              <a:rPr kumimoji="1" lang="en-US" altLang="ja-JP" sz="1400" spc="-300" dirty="0" smtClean="0">
                <a:ea typeface="ＤＦ特太ゴシック体" pitchFamily="1" charset="-128"/>
              </a:rPr>
              <a:t>27</a:t>
            </a:r>
            <a:r>
              <a:rPr kumimoji="1" lang="ja-JP" altLang="en-US" sz="1400" spc="-300" dirty="0" smtClean="0">
                <a:ea typeface="ＤＦ特太ゴシック体" pitchFamily="1" charset="-128"/>
              </a:rPr>
              <a:t>年</a:t>
            </a:r>
            <a:r>
              <a:rPr kumimoji="1" lang="en-US" altLang="ja-JP" sz="1400" spc="-300" dirty="0" smtClean="0">
                <a:ea typeface="ＤＦ特太ゴシック体" pitchFamily="1" charset="-128"/>
              </a:rPr>
              <a:t>7</a:t>
            </a:r>
            <a:r>
              <a:rPr kumimoji="1" lang="ja-JP" altLang="en-US" sz="1400" spc="-300" dirty="0" smtClean="0">
                <a:ea typeface="ＤＦ特太ゴシック体" pitchFamily="1" charset="-128"/>
              </a:rPr>
              <a:t>月</a:t>
            </a:r>
            <a:r>
              <a:rPr kumimoji="1" lang="en-US" altLang="ja-JP" sz="1400" spc="-300" dirty="0" smtClean="0">
                <a:ea typeface="ＤＦ特太ゴシック体" pitchFamily="1" charset="-128"/>
              </a:rPr>
              <a:t>8</a:t>
            </a:r>
            <a:r>
              <a:rPr lang="ja-JP" altLang="en-US" sz="1400" spc="-300" dirty="0" smtClean="0">
                <a:ea typeface="ＤＦ特太ゴシック体" pitchFamily="1" charset="-128"/>
              </a:rPr>
              <a:t>日</a:t>
            </a:r>
            <a:r>
              <a:rPr lang="ja-JP" altLang="en-US" sz="1400" spc="-300" dirty="0" smtClean="0">
                <a:ea typeface="ＤＦ特太ゴシック体" pitchFamily="1" charset="-128"/>
              </a:rPr>
              <a:t>変更</a:t>
            </a:r>
            <a:r>
              <a:rPr kumimoji="1" lang="en-US" altLang="ja-JP" sz="1400" spc="-300" dirty="0" smtClean="0">
                <a:ea typeface="ＤＦ特太ゴシック体" pitchFamily="1" charset="-128"/>
              </a:rPr>
              <a:t>)</a:t>
            </a:r>
            <a:endParaRPr kumimoji="1" lang="ja-JP" altLang="en-US" sz="1400" spc="-300" dirty="0">
              <a:ea typeface="ＤＦ特太ゴシック体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5448</TotalTime>
  <Words>371</Words>
  <Application>Microsoft Office PowerPoint</Application>
  <PresentationFormat>画面に合わせる (4:3)</PresentationFormat>
  <Paragraphs>127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農薬を使用する皆様へ</vt:lpstr>
      <vt:lpstr>◆これらの農薬は、　　必ず農薬製造者の『注意喚起』資料や最新の登録情報を確認し、新しい登録内容でご使用ください。  《基本的な注意事項》 ◆最終有効年月を過ぎた農薬は、使用しないよう努めましょう。</vt:lpstr>
    </vt:vector>
  </TitlesOfParts>
  <Company>FJ-WORK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ちょっとまって！ 以下の農薬は、 以下の作物に使用できません。</dc:title>
  <dc:creator>okada</dc:creator>
  <cp:lastModifiedBy>岡田　知子</cp:lastModifiedBy>
  <cp:revision>104</cp:revision>
  <cp:lastPrinted>2015-07-13T11:01:17Z</cp:lastPrinted>
  <dcterms:created xsi:type="dcterms:W3CDTF">2014-12-06T06:24:34Z</dcterms:created>
  <dcterms:modified xsi:type="dcterms:W3CDTF">2015-07-15T23:19:48Z</dcterms:modified>
</cp:coreProperties>
</file>